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71" r:id="rId1"/>
  </p:sldMasterIdLst>
  <p:notesMasterIdLst>
    <p:notesMasterId r:id="rId102"/>
  </p:notesMasterIdLst>
  <p:handoutMasterIdLst>
    <p:handoutMasterId r:id="rId103"/>
  </p:handoutMasterIdLst>
  <p:sldIdLst>
    <p:sldId id="256" r:id="rId2"/>
    <p:sldId id="411" r:id="rId3"/>
    <p:sldId id="390" r:id="rId4"/>
    <p:sldId id="391" r:id="rId5"/>
    <p:sldId id="427" r:id="rId6"/>
    <p:sldId id="392" r:id="rId7"/>
    <p:sldId id="393" r:id="rId8"/>
    <p:sldId id="394" r:id="rId9"/>
    <p:sldId id="395" r:id="rId10"/>
    <p:sldId id="396" r:id="rId11"/>
    <p:sldId id="412" r:id="rId12"/>
    <p:sldId id="428" r:id="rId13"/>
    <p:sldId id="414" r:id="rId14"/>
    <p:sldId id="413" r:id="rId15"/>
    <p:sldId id="415" r:id="rId16"/>
    <p:sldId id="416"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29" r:id="rId30"/>
    <p:sldId id="430" r:id="rId31"/>
    <p:sldId id="431" r:id="rId32"/>
    <p:sldId id="432" r:id="rId33"/>
    <p:sldId id="433" r:id="rId34"/>
    <p:sldId id="434" r:id="rId35"/>
    <p:sldId id="435" r:id="rId36"/>
    <p:sldId id="436" r:id="rId37"/>
    <p:sldId id="437" r:id="rId38"/>
    <p:sldId id="384" r:id="rId39"/>
    <p:sldId id="260" r:id="rId40"/>
    <p:sldId id="385" r:id="rId41"/>
    <p:sldId id="386" r:id="rId42"/>
    <p:sldId id="261" r:id="rId43"/>
    <p:sldId id="387" r:id="rId44"/>
    <p:sldId id="388" r:id="rId45"/>
    <p:sldId id="310" r:id="rId46"/>
    <p:sldId id="312" r:id="rId47"/>
    <p:sldId id="313" r:id="rId48"/>
    <p:sldId id="315" r:id="rId49"/>
    <p:sldId id="316" r:id="rId50"/>
    <p:sldId id="317" r:id="rId51"/>
    <p:sldId id="296" r:id="rId52"/>
    <p:sldId id="314" r:id="rId53"/>
    <p:sldId id="319" r:id="rId54"/>
    <p:sldId id="321" r:id="rId55"/>
    <p:sldId id="322" r:id="rId56"/>
    <p:sldId id="324" r:id="rId57"/>
    <p:sldId id="326" r:id="rId58"/>
    <p:sldId id="338" r:id="rId59"/>
    <p:sldId id="327" r:id="rId60"/>
    <p:sldId id="346" r:id="rId61"/>
    <p:sldId id="347" r:id="rId62"/>
    <p:sldId id="348" r:id="rId63"/>
    <p:sldId id="349" r:id="rId64"/>
    <p:sldId id="350" r:id="rId65"/>
    <p:sldId id="351" r:id="rId66"/>
    <p:sldId id="352" r:id="rId67"/>
    <p:sldId id="353" r:id="rId68"/>
    <p:sldId id="354" r:id="rId69"/>
    <p:sldId id="356" r:id="rId70"/>
    <p:sldId id="357" r:id="rId71"/>
    <p:sldId id="358" r:id="rId72"/>
    <p:sldId id="359" r:id="rId73"/>
    <p:sldId id="355" r:id="rId74"/>
    <p:sldId id="360" r:id="rId75"/>
    <p:sldId id="361" r:id="rId76"/>
    <p:sldId id="362" r:id="rId77"/>
    <p:sldId id="363" r:id="rId78"/>
    <p:sldId id="364" r:id="rId79"/>
    <p:sldId id="365" r:id="rId80"/>
    <p:sldId id="366" r:id="rId81"/>
    <p:sldId id="367" r:id="rId82"/>
    <p:sldId id="368" r:id="rId83"/>
    <p:sldId id="369" r:id="rId84"/>
    <p:sldId id="370" r:id="rId85"/>
    <p:sldId id="371" r:id="rId86"/>
    <p:sldId id="372" r:id="rId87"/>
    <p:sldId id="373" r:id="rId88"/>
    <p:sldId id="374" r:id="rId89"/>
    <p:sldId id="375" r:id="rId90"/>
    <p:sldId id="376" r:id="rId91"/>
    <p:sldId id="377" r:id="rId92"/>
    <p:sldId id="378" r:id="rId93"/>
    <p:sldId id="379" r:id="rId94"/>
    <p:sldId id="380" r:id="rId95"/>
    <p:sldId id="277" r:id="rId96"/>
    <p:sldId id="279" r:id="rId97"/>
    <p:sldId id="280" r:id="rId98"/>
    <p:sldId id="281" r:id="rId99"/>
    <p:sldId id="282" r:id="rId100"/>
    <p:sldId id="383" r:id="rId10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p:cViewPr>
        <p:scale>
          <a:sx n="70" d="100"/>
          <a:sy n="70"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5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70.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embeddings/oleObject79.bin"/><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embeddings/oleObject80.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embeddings/oleObject81.bin"/><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7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7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73.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embeddings/oleObject74.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75.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76.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embeddings/oleObject77.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embeddings/oleObject78.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02547991183912"/>
          <c:y val="4.6770924467774859E-2"/>
          <c:w val="0.85188612692194743"/>
          <c:h val="0.56866937893485148"/>
        </c:manualLayout>
      </c:layout>
      <c:scatterChart>
        <c:scatterStyle val="smoothMarker"/>
        <c:varyColors val="0"/>
        <c:ser>
          <c:idx val="0"/>
          <c:order val="0"/>
          <c:spPr>
            <a:ln w="12700">
              <a:solidFill>
                <a:sysClr val="windowText" lastClr="000000"/>
              </a:solidFill>
            </a:ln>
          </c:spPr>
          <c:marker>
            <c:symbol val="circle"/>
            <c:size val="4"/>
            <c:spPr>
              <a:noFill/>
              <a:ln w="15875">
                <a:solidFill>
                  <a:sysClr val="windowText" lastClr="000000"/>
                </a:solidFill>
              </a:ln>
            </c:spPr>
          </c:marker>
          <c:xVal>
            <c:numRef>
              <c:f>Sheet1!$L$1:$L$5</c:f>
              <c:numCache>
                <c:formatCode>General</c:formatCode>
                <c:ptCount val="5"/>
                <c:pt idx="0">
                  <c:v>0</c:v>
                </c:pt>
                <c:pt idx="1">
                  <c:v>0.25</c:v>
                </c:pt>
                <c:pt idx="2">
                  <c:v>0.5</c:v>
                </c:pt>
                <c:pt idx="3">
                  <c:v>0.75</c:v>
                </c:pt>
                <c:pt idx="4">
                  <c:v>1</c:v>
                </c:pt>
              </c:numCache>
            </c:numRef>
          </c:xVal>
          <c:yVal>
            <c:numRef>
              <c:f>Sheet1!$M$1:$M$5</c:f>
              <c:numCache>
                <c:formatCode>General</c:formatCode>
                <c:ptCount val="5"/>
                <c:pt idx="0">
                  <c:v>1.8</c:v>
                </c:pt>
                <c:pt idx="1">
                  <c:v>1.7</c:v>
                </c:pt>
                <c:pt idx="2">
                  <c:v>1.54</c:v>
                </c:pt>
                <c:pt idx="3">
                  <c:v>0.9</c:v>
                </c:pt>
                <c:pt idx="4">
                  <c:v>0</c:v>
                </c:pt>
              </c:numCache>
            </c:numRef>
          </c:yVal>
          <c:smooth val="1"/>
        </c:ser>
        <c:ser>
          <c:idx val="1"/>
          <c:order val="1"/>
          <c:spPr>
            <a:ln w="12700">
              <a:solidFill>
                <a:schemeClr val="tx1"/>
              </a:solidFill>
            </a:ln>
          </c:spPr>
          <c:marker>
            <c:symbol val="circle"/>
            <c:size val="4"/>
            <c:spPr>
              <a:noFill/>
              <a:ln w="15875">
                <a:solidFill>
                  <a:schemeClr val="tx1"/>
                </a:solidFill>
              </a:ln>
            </c:spPr>
          </c:marker>
          <c:xVal>
            <c:numRef>
              <c:f>Sheet1!$L$1:$L$5</c:f>
              <c:numCache>
                <c:formatCode>General</c:formatCode>
                <c:ptCount val="5"/>
                <c:pt idx="0">
                  <c:v>0</c:v>
                </c:pt>
                <c:pt idx="1">
                  <c:v>0.25</c:v>
                </c:pt>
                <c:pt idx="2">
                  <c:v>0.5</c:v>
                </c:pt>
                <c:pt idx="3">
                  <c:v>0.75</c:v>
                </c:pt>
                <c:pt idx="4">
                  <c:v>1</c:v>
                </c:pt>
              </c:numCache>
            </c:numRef>
          </c:xVal>
          <c:yVal>
            <c:numRef>
              <c:f>Sheet1!$N$1:$N$5</c:f>
              <c:numCache>
                <c:formatCode>General</c:formatCode>
                <c:ptCount val="5"/>
                <c:pt idx="0">
                  <c:v>3.2</c:v>
                </c:pt>
                <c:pt idx="1">
                  <c:v>2.95</c:v>
                </c:pt>
                <c:pt idx="2">
                  <c:v>2.5</c:v>
                </c:pt>
                <c:pt idx="3">
                  <c:v>1.7</c:v>
                </c:pt>
                <c:pt idx="4">
                  <c:v>0</c:v>
                </c:pt>
              </c:numCache>
            </c:numRef>
          </c:yVal>
          <c:smooth val="1"/>
        </c:ser>
        <c:ser>
          <c:idx val="2"/>
          <c:order val="2"/>
          <c:spPr>
            <a:ln w="12700">
              <a:solidFill>
                <a:schemeClr val="tx1"/>
              </a:solidFill>
            </a:ln>
          </c:spPr>
          <c:marker>
            <c:symbol val="circle"/>
            <c:size val="4"/>
            <c:spPr>
              <a:noFill/>
              <a:ln w="6350">
                <a:solidFill>
                  <a:schemeClr val="tx1"/>
                </a:solidFill>
              </a:ln>
            </c:spPr>
          </c:marker>
          <c:xVal>
            <c:numRef>
              <c:f>Sheet1!$L$1:$L$5</c:f>
              <c:numCache>
                <c:formatCode>General</c:formatCode>
                <c:ptCount val="5"/>
                <c:pt idx="0">
                  <c:v>0</c:v>
                </c:pt>
                <c:pt idx="1">
                  <c:v>0.25</c:v>
                </c:pt>
                <c:pt idx="2">
                  <c:v>0.5</c:v>
                </c:pt>
                <c:pt idx="3">
                  <c:v>0.75</c:v>
                </c:pt>
                <c:pt idx="4">
                  <c:v>1</c:v>
                </c:pt>
              </c:numCache>
            </c:numRef>
          </c:xVal>
          <c:yVal>
            <c:numRef>
              <c:f>Sheet1!$O$1:$O$5</c:f>
              <c:numCache>
                <c:formatCode>General</c:formatCode>
                <c:ptCount val="5"/>
                <c:pt idx="0">
                  <c:v>8.9</c:v>
                </c:pt>
                <c:pt idx="1">
                  <c:v>8.4</c:v>
                </c:pt>
                <c:pt idx="2">
                  <c:v>7.4</c:v>
                </c:pt>
                <c:pt idx="3">
                  <c:v>5.0999999999999996</c:v>
                </c:pt>
                <c:pt idx="4">
                  <c:v>0</c:v>
                </c:pt>
              </c:numCache>
            </c:numRef>
          </c:yVal>
          <c:smooth val="1"/>
        </c:ser>
        <c:dLbls>
          <c:showLegendKey val="0"/>
          <c:showVal val="0"/>
          <c:showCatName val="0"/>
          <c:showSerName val="0"/>
          <c:showPercent val="0"/>
          <c:showBubbleSize val="0"/>
        </c:dLbls>
        <c:axId val="120447360"/>
        <c:axId val="120449280"/>
      </c:scatterChart>
      <c:valAx>
        <c:axId val="120447360"/>
        <c:scaling>
          <c:orientation val="minMax"/>
          <c:max val="1"/>
          <c:min val="0"/>
        </c:scaling>
        <c:delete val="0"/>
        <c:axPos val="b"/>
        <c:numFmt formatCode="General" sourceLinked="1"/>
        <c:majorTickMark val="in"/>
        <c:minorTickMark val="none"/>
        <c:tickLblPos val="low"/>
        <c:spPr>
          <a:ln w="15875">
            <a:solidFill>
              <a:schemeClr val="tx1"/>
            </a:solidFill>
          </a:ln>
        </c:spPr>
        <c:crossAx val="120449280"/>
        <c:crosses val="autoZero"/>
        <c:crossBetween val="midCat"/>
        <c:majorUnit val="0.25"/>
      </c:valAx>
      <c:valAx>
        <c:axId val="120449280"/>
        <c:scaling>
          <c:orientation val="minMax"/>
          <c:min val="0"/>
        </c:scaling>
        <c:delete val="0"/>
        <c:axPos val="l"/>
        <c:numFmt formatCode="General" sourceLinked="1"/>
        <c:majorTickMark val="in"/>
        <c:minorTickMark val="none"/>
        <c:tickLblPos val="nextTo"/>
        <c:spPr>
          <a:ln w="15875">
            <a:solidFill>
              <a:schemeClr val="tx1"/>
            </a:solidFill>
          </a:ln>
        </c:spPr>
        <c:crossAx val="120447360"/>
        <c:crossesAt val="0"/>
        <c:crossBetween val="midCat"/>
      </c:valAx>
      <c:spPr>
        <a:noFill/>
      </c:spPr>
    </c:plotArea>
    <c:plotVisOnly val="1"/>
    <c:dispBlanksAs val="gap"/>
    <c:showDLblsOverMax val="0"/>
  </c:chart>
  <c:spPr>
    <a:ln>
      <a:noFill/>
    </a:ln>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98753683396938"/>
          <c:y val="8.3838946973173192E-2"/>
          <c:w val="0.72174266943625909"/>
          <c:h val="0.62041824794782074"/>
        </c:manualLayout>
      </c:layout>
      <c:scatterChart>
        <c:scatterStyle val="smoothMarker"/>
        <c:varyColors val="0"/>
        <c:ser>
          <c:idx val="0"/>
          <c:order val="0"/>
          <c:spPr>
            <a:ln w="12700">
              <a:solidFill>
                <a:sysClr val="windowText" lastClr="000000"/>
              </a:solidFill>
            </a:ln>
          </c:spPr>
          <c:marker>
            <c:symbol val="triangle"/>
            <c:size val="2"/>
            <c:spPr>
              <a:solidFill>
                <a:schemeClr val="tx1"/>
              </a:solidFill>
              <a:ln>
                <a:solidFill>
                  <a:schemeClr val="tx1"/>
                </a:solidFill>
              </a:ln>
            </c:spPr>
          </c:marker>
          <c:xVal>
            <c:numRef>
              <c:f>Sheet2!$B$5:$B$13</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Sheet2!$C$5:$C$13</c:f>
              <c:numCache>
                <c:formatCode>General</c:formatCode>
                <c:ptCount val="9"/>
                <c:pt idx="0">
                  <c:v>2.5</c:v>
                </c:pt>
                <c:pt idx="1">
                  <c:v>2.1499999999999986</c:v>
                </c:pt>
                <c:pt idx="2">
                  <c:v>1.8000000000000007</c:v>
                </c:pt>
                <c:pt idx="3">
                  <c:v>1.5999999999999979</c:v>
                </c:pt>
                <c:pt idx="4">
                  <c:v>1.4600000000000009</c:v>
                </c:pt>
                <c:pt idx="5">
                  <c:v>1.3000000000000007</c:v>
                </c:pt>
                <c:pt idx="6">
                  <c:v>1.1499999999999986</c:v>
                </c:pt>
                <c:pt idx="7">
                  <c:v>1.0500000000000007</c:v>
                </c:pt>
                <c:pt idx="8">
                  <c:v>1</c:v>
                </c:pt>
              </c:numCache>
            </c:numRef>
          </c:yVal>
          <c:smooth val="1"/>
        </c:ser>
        <c:ser>
          <c:idx val="1"/>
          <c:order val="1"/>
          <c:spPr>
            <a:ln w="12700">
              <a:solidFill>
                <a:sysClr val="windowText" lastClr="000000"/>
              </a:solidFill>
            </a:ln>
          </c:spPr>
          <c:marker>
            <c:symbol val="square"/>
            <c:size val="2"/>
            <c:spPr>
              <a:solidFill>
                <a:schemeClr val="tx1"/>
              </a:solidFill>
              <a:ln>
                <a:solidFill>
                  <a:schemeClr val="tx1"/>
                </a:solidFill>
              </a:ln>
            </c:spPr>
          </c:marker>
          <c:xVal>
            <c:numRef>
              <c:f>Sheet2!$B$5:$B$13</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Sheet2!$D$5:$D$13</c:f>
              <c:numCache>
                <c:formatCode>General</c:formatCode>
                <c:ptCount val="9"/>
                <c:pt idx="0">
                  <c:v>2.6</c:v>
                </c:pt>
                <c:pt idx="1">
                  <c:v>2.2499999999999987</c:v>
                </c:pt>
                <c:pt idx="2">
                  <c:v>1.9000000000000008</c:v>
                </c:pt>
                <c:pt idx="3">
                  <c:v>1.699999999999998</c:v>
                </c:pt>
                <c:pt idx="4">
                  <c:v>1.5600000000000009</c:v>
                </c:pt>
                <c:pt idx="5">
                  <c:v>1.4000000000000008</c:v>
                </c:pt>
                <c:pt idx="6">
                  <c:v>1.2499999999999987</c:v>
                </c:pt>
                <c:pt idx="7">
                  <c:v>1.1500000000000008</c:v>
                </c:pt>
                <c:pt idx="8">
                  <c:v>1.01</c:v>
                </c:pt>
              </c:numCache>
            </c:numRef>
          </c:yVal>
          <c:smooth val="1"/>
        </c:ser>
        <c:ser>
          <c:idx val="2"/>
          <c:order val="2"/>
          <c:spPr>
            <a:ln w="12700">
              <a:solidFill>
                <a:sysClr val="windowText" lastClr="000000"/>
              </a:solidFill>
            </a:ln>
          </c:spPr>
          <c:marker>
            <c:symbol val="diamond"/>
            <c:size val="2"/>
            <c:spPr>
              <a:solidFill>
                <a:schemeClr val="tx1"/>
              </a:solidFill>
              <a:ln>
                <a:solidFill>
                  <a:schemeClr val="tx1"/>
                </a:solidFill>
              </a:ln>
            </c:spPr>
          </c:marker>
          <c:xVal>
            <c:numRef>
              <c:f>Sheet2!$B$5:$B$13</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Sheet2!$E$5:$E$13</c:f>
              <c:numCache>
                <c:formatCode>General</c:formatCode>
                <c:ptCount val="9"/>
                <c:pt idx="0">
                  <c:v>2.68</c:v>
                </c:pt>
                <c:pt idx="1">
                  <c:v>2.3299999999999987</c:v>
                </c:pt>
                <c:pt idx="2">
                  <c:v>1.9800000000000009</c:v>
                </c:pt>
                <c:pt idx="3">
                  <c:v>1.779999999999998</c:v>
                </c:pt>
                <c:pt idx="4">
                  <c:v>1.640000000000001</c:v>
                </c:pt>
                <c:pt idx="5">
                  <c:v>1.4800000000000009</c:v>
                </c:pt>
                <c:pt idx="6">
                  <c:v>1.3299999999999987</c:v>
                </c:pt>
                <c:pt idx="7">
                  <c:v>1.2100000000000009</c:v>
                </c:pt>
                <c:pt idx="8">
                  <c:v>1.03</c:v>
                </c:pt>
              </c:numCache>
            </c:numRef>
          </c:yVal>
          <c:smooth val="1"/>
        </c:ser>
        <c:dLbls>
          <c:showLegendKey val="0"/>
          <c:showVal val="0"/>
          <c:showCatName val="0"/>
          <c:showSerName val="0"/>
          <c:showPercent val="0"/>
          <c:showBubbleSize val="0"/>
        </c:dLbls>
        <c:axId val="443362304"/>
        <c:axId val="443377152"/>
      </c:scatterChart>
      <c:valAx>
        <c:axId val="443362304"/>
        <c:scaling>
          <c:orientation val="minMax"/>
          <c:max val="4.0010000000000003"/>
          <c:min val="1.0000000000000002E-3"/>
        </c:scaling>
        <c:delete val="0"/>
        <c:axPos val="b"/>
        <c:title>
          <c:tx>
            <c:rich>
              <a:bodyPr/>
              <a:lstStyle/>
              <a:p>
                <a:pPr>
                  <a:defRPr sz="1000" b="1" i="0"/>
                </a:pPr>
                <a:r>
                  <a:rPr lang="en-US" sz="1000" b="1" i="0">
                    <a:latin typeface="Times New Roman" pitchFamily="18" charset="0"/>
                    <a:cs typeface="Times New Roman" pitchFamily="18" charset="0"/>
                  </a:rPr>
                  <a:t>Y</a:t>
                </a:r>
              </a:p>
            </c:rich>
          </c:tx>
          <c:layout/>
          <c:overlay val="0"/>
        </c:title>
        <c:numFmt formatCode="General" sourceLinked="1"/>
        <c:majorTickMark val="out"/>
        <c:minorTickMark val="none"/>
        <c:tickLblPos val="nextTo"/>
        <c:spPr>
          <a:ln w="19050">
            <a:solidFill>
              <a:schemeClr val="tx1"/>
            </a:solidFill>
          </a:ln>
        </c:spPr>
        <c:txPr>
          <a:bodyPr/>
          <a:lstStyle/>
          <a:p>
            <a:pPr>
              <a:defRPr sz="1000" b="1">
                <a:latin typeface="Times New Roman" pitchFamily="18" charset="0"/>
                <a:cs typeface="Times New Roman" pitchFamily="18" charset="0"/>
              </a:defRPr>
            </a:pPr>
            <a:endParaRPr lang="en-US"/>
          </a:p>
        </c:txPr>
        <c:crossAx val="443377152"/>
        <c:crosses val="autoZero"/>
        <c:crossBetween val="midCat"/>
        <c:majorUnit val="1"/>
      </c:valAx>
      <c:valAx>
        <c:axId val="443377152"/>
        <c:scaling>
          <c:orientation val="minMax"/>
          <c:min val="0.5"/>
        </c:scaling>
        <c:delete val="0"/>
        <c:axPos val="l"/>
        <c:majorGridlines>
          <c:spPr>
            <a:ln>
              <a:noFill/>
            </a:ln>
          </c:spPr>
        </c:majorGridlines>
        <c:numFmt formatCode="General" sourceLinked="1"/>
        <c:majorTickMark val="out"/>
        <c:minorTickMark val="none"/>
        <c:tickLblPos val="nextTo"/>
        <c:spPr>
          <a:ln w="19050">
            <a:solidFill>
              <a:schemeClr val="tx1"/>
            </a:solidFill>
          </a:ln>
        </c:spPr>
        <c:txPr>
          <a:bodyPr/>
          <a:lstStyle/>
          <a:p>
            <a:pPr>
              <a:defRPr sz="1000" b="1">
                <a:latin typeface="Times New Roman" pitchFamily="18" charset="0"/>
                <a:cs typeface="Times New Roman" pitchFamily="18" charset="0"/>
              </a:defRPr>
            </a:pPr>
            <a:endParaRPr lang="en-US"/>
          </a:p>
        </c:txPr>
        <c:crossAx val="443362304"/>
        <c:crosses val="autoZero"/>
        <c:crossBetween val="midCat"/>
      </c:valAx>
    </c:plotArea>
    <c:plotVisOnly val="1"/>
    <c:dispBlanksAs val="gap"/>
    <c:showDLblsOverMax val="0"/>
  </c:chart>
  <c:spPr>
    <a:ln>
      <a:noFill/>
    </a:ln>
  </c:sp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1336936894834268"/>
          <c:y val="7.9285388053650639E-4"/>
          <c:w val="0.76262685020827059"/>
          <c:h val="0.75465641287929985"/>
        </c:manualLayout>
      </c:layout>
      <c:scatterChart>
        <c:scatterStyle val="lineMarker"/>
        <c:varyColors val="0"/>
        <c:ser>
          <c:idx val="0"/>
          <c:order val="0"/>
          <c:spPr>
            <a:ln w="12700">
              <a:solidFill>
                <a:schemeClr val="tx1"/>
              </a:solidFill>
            </a:ln>
          </c:spPr>
          <c:marker>
            <c:symbol val="diamond"/>
            <c:size val="2"/>
            <c:spPr>
              <a:solidFill>
                <a:schemeClr val="tx1"/>
              </a:solidFill>
              <a:ln>
                <a:solidFill>
                  <a:schemeClr val="tx1"/>
                </a:solidFill>
              </a:ln>
            </c:spPr>
          </c:marker>
          <c:xVal>
            <c:numRef>
              <c:f>Sheet4!$A$3:$A$11</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Sheet4!$B$3:$B$11</c:f>
              <c:numCache>
                <c:formatCode>General</c:formatCode>
                <c:ptCount val="9"/>
                <c:pt idx="0">
                  <c:v>2.1999999999999993</c:v>
                </c:pt>
                <c:pt idx="1">
                  <c:v>2</c:v>
                </c:pt>
                <c:pt idx="2">
                  <c:v>1.8000000000000007</c:v>
                </c:pt>
                <c:pt idx="3">
                  <c:v>1.63</c:v>
                </c:pt>
                <c:pt idx="4">
                  <c:v>1.4600000000000009</c:v>
                </c:pt>
                <c:pt idx="5">
                  <c:v>1.3000000000000007</c:v>
                </c:pt>
                <c:pt idx="6">
                  <c:v>1.1499999999999986</c:v>
                </c:pt>
                <c:pt idx="7">
                  <c:v>1.0500000000000007</c:v>
                </c:pt>
                <c:pt idx="8">
                  <c:v>1</c:v>
                </c:pt>
              </c:numCache>
            </c:numRef>
          </c:yVal>
          <c:smooth val="0"/>
        </c:ser>
        <c:ser>
          <c:idx val="1"/>
          <c:order val="1"/>
          <c:spPr>
            <a:ln w="12700">
              <a:solidFill>
                <a:schemeClr val="tx1"/>
              </a:solidFill>
            </a:ln>
          </c:spPr>
          <c:marker>
            <c:symbol val="square"/>
            <c:size val="2"/>
            <c:spPr>
              <a:solidFill>
                <a:schemeClr val="tx1"/>
              </a:solidFill>
              <a:ln>
                <a:solidFill>
                  <a:schemeClr val="tx1"/>
                </a:solidFill>
              </a:ln>
            </c:spPr>
          </c:marker>
          <c:xVal>
            <c:numRef>
              <c:f>Sheet4!$A$3:$A$11</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Sheet4!$C$3:$C$11</c:f>
              <c:numCache>
                <c:formatCode>General</c:formatCode>
                <c:ptCount val="9"/>
                <c:pt idx="0">
                  <c:v>2.2999999999999994</c:v>
                </c:pt>
                <c:pt idx="1">
                  <c:v>2.1</c:v>
                </c:pt>
                <c:pt idx="2">
                  <c:v>1.9000000000000008</c:v>
                </c:pt>
                <c:pt idx="3">
                  <c:v>1.73</c:v>
                </c:pt>
                <c:pt idx="4">
                  <c:v>1.5300000000000009</c:v>
                </c:pt>
                <c:pt idx="5">
                  <c:v>1.3600000000000008</c:v>
                </c:pt>
                <c:pt idx="6">
                  <c:v>1.1949999999999985</c:v>
                </c:pt>
                <c:pt idx="7">
                  <c:v>1.0900000000000007</c:v>
                </c:pt>
                <c:pt idx="8">
                  <c:v>1.01</c:v>
                </c:pt>
              </c:numCache>
            </c:numRef>
          </c:yVal>
          <c:smooth val="0"/>
        </c:ser>
        <c:ser>
          <c:idx val="2"/>
          <c:order val="2"/>
          <c:spPr>
            <a:ln w="12700">
              <a:solidFill>
                <a:schemeClr val="tx1"/>
              </a:solidFill>
            </a:ln>
          </c:spPr>
          <c:marker>
            <c:symbol val="triangle"/>
            <c:size val="2"/>
            <c:spPr>
              <a:solidFill>
                <a:schemeClr val="tx1"/>
              </a:solidFill>
              <a:ln>
                <a:solidFill>
                  <a:schemeClr val="tx1"/>
                </a:solidFill>
              </a:ln>
            </c:spPr>
          </c:marker>
          <c:xVal>
            <c:numRef>
              <c:f>Sheet4!$A$3:$A$11</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Sheet4!$D$3:$D$11</c:f>
              <c:numCache>
                <c:formatCode>General</c:formatCode>
                <c:ptCount val="9"/>
                <c:pt idx="0">
                  <c:v>2.3499999999999992</c:v>
                </c:pt>
                <c:pt idx="1">
                  <c:v>2.15</c:v>
                </c:pt>
                <c:pt idx="2">
                  <c:v>1.9500000000000008</c:v>
                </c:pt>
                <c:pt idx="3">
                  <c:v>1.78</c:v>
                </c:pt>
                <c:pt idx="4">
                  <c:v>1.580000000000001</c:v>
                </c:pt>
                <c:pt idx="5">
                  <c:v>1.4100000000000008</c:v>
                </c:pt>
                <c:pt idx="6">
                  <c:v>1.2449999999999986</c:v>
                </c:pt>
                <c:pt idx="7">
                  <c:v>1.1350000000000007</c:v>
                </c:pt>
                <c:pt idx="8">
                  <c:v>1.03</c:v>
                </c:pt>
              </c:numCache>
            </c:numRef>
          </c:yVal>
          <c:smooth val="0"/>
        </c:ser>
        <c:dLbls>
          <c:showLegendKey val="0"/>
          <c:showVal val="0"/>
          <c:showCatName val="0"/>
          <c:showSerName val="0"/>
          <c:showPercent val="0"/>
          <c:showBubbleSize val="0"/>
        </c:dLbls>
        <c:axId val="444206080"/>
        <c:axId val="444265984"/>
      </c:scatterChart>
      <c:valAx>
        <c:axId val="444206080"/>
        <c:scaling>
          <c:orientation val="minMax"/>
          <c:max val="4.0010000000000003"/>
          <c:min val="1.0000000000000002E-3"/>
        </c:scaling>
        <c:delete val="0"/>
        <c:axPos val="b"/>
        <c:title>
          <c:tx>
            <c:rich>
              <a:bodyPr/>
              <a:lstStyle/>
              <a:p>
                <a:pPr>
                  <a:defRPr/>
                </a:pPr>
                <a:r>
                  <a:rPr lang="en-IN" sz="1000">
                    <a:latin typeface="Times New Roman" pitchFamily="18" charset="0"/>
                    <a:cs typeface="Times New Roman" pitchFamily="18" charset="0"/>
                  </a:rPr>
                  <a:t>Depth of Cartilage</a:t>
                </a:r>
              </a:p>
            </c:rich>
          </c:tx>
          <c:layout>
            <c:manualLayout>
              <c:xMode val="edge"/>
              <c:yMode val="edge"/>
              <c:x val="0.30413313366504036"/>
              <c:y val="0.75146531982306997"/>
            </c:manualLayout>
          </c:layout>
          <c:overlay val="0"/>
        </c:title>
        <c:numFmt formatCode="General" sourceLinked="1"/>
        <c:majorTickMark val="out"/>
        <c:minorTickMark val="none"/>
        <c:tickLblPos val="nextTo"/>
        <c:spPr>
          <a:ln w="15875">
            <a:solidFill>
              <a:schemeClr val="tx1"/>
            </a:solidFill>
          </a:ln>
        </c:spPr>
        <c:txPr>
          <a:bodyPr/>
          <a:lstStyle/>
          <a:p>
            <a:pPr>
              <a:defRPr b="1">
                <a:latin typeface="Times New Roman" pitchFamily="18" charset="0"/>
                <a:cs typeface="Times New Roman" pitchFamily="18" charset="0"/>
              </a:defRPr>
            </a:pPr>
            <a:endParaRPr lang="en-US"/>
          </a:p>
        </c:txPr>
        <c:crossAx val="444265984"/>
        <c:crosses val="autoZero"/>
        <c:crossBetween val="midCat"/>
      </c:valAx>
      <c:valAx>
        <c:axId val="444265984"/>
        <c:scaling>
          <c:orientation val="minMax"/>
          <c:min val="0.5"/>
        </c:scaling>
        <c:delete val="0"/>
        <c:axPos val="l"/>
        <c:majorGridlines>
          <c:spPr>
            <a:ln>
              <a:noFill/>
            </a:ln>
          </c:spPr>
        </c:majorGridlines>
        <c:numFmt formatCode="General" sourceLinked="1"/>
        <c:majorTickMark val="out"/>
        <c:minorTickMark val="none"/>
        <c:tickLblPos val="nextTo"/>
        <c:spPr>
          <a:ln w="15875">
            <a:solidFill>
              <a:schemeClr val="tx1"/>
            </a:solidFill>
          </a:ln>
        </c:spPr>
        <c:txPr>
          <a:bodyPr/>
          <a:lstStyle/>
          <a:p>
            <a:pPr>
              <a:defRPr sz="1000" b="1">
                <a:latin typeface="Times New Roman" pitchFamily="18" charset="0"/>
                <a:cs typeface="Times New Roman" pitchFamily="18" charset="0"/>
              </a:defRPr>
            </a:pPr>
            <a:endParaRPr lang="en-US"/>
          </a:p>
        </c:txPr>
        <c:crossAx val="444206080"/>
        <c:crosses val="autoZero"/>
        <c:crossBetween val="midCat"/>
        <c:majorUnit val="0.5"/>
      </c:valAx>
      <c:spPr>
        <a:noFill/>
      </c:spPr>
    </c:plotArea>
    <c:plotVisOnly val="1"/>
    <c:dispBlanksAs val="gap"/>
    <c:showDLblsOverMax val="0"/>
  </c:chart>
  <c:spPr>
    <a:ln>
      <a:noFill/>
    </a:ln>
  </c:sp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0.12518765990213368"/>
          <c:y val="0.10188204759483016"/>
          <c:w val="0.7510785166049827"/>
          <c:h val="0.53678585833786363"/>
        </c:manualLayout>
      </c:layout>
      <c:scatterChart>
        <c:scatterStyle val="smoothMarker"/>
        <c:varyColors val="0"/>
        <c:ser>
          <c:idx val="0"/>
          <c:order val="0"/>
          <c:spPr>
            <a:ln w="19050">
              <a:solidFill>
                <a:schemeClr val="tx1"/>
              </a:solidFill>
            </a:ln>
          </c:spPr>
          <c:marker>
            <c:symbol val="none"/>
          </c:marker>
          <c:xVal>
            <c:numRef>
              <c:f>Sheet1!$A$3:$A$11</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Sheet1!$B$3:$B$11</c:f>
              <c:numCache>
                <c:formatCode>General</c:formatCode>
                <c:ptCount val="9"/>
                <c:pt idx="0">
                  <c:v>2.1999999999999993</c:v>
                </c:pt>
                <c:pt idx="1">
                  <c:v>2</c:v>
                </c:pt>
                <c:pt idx="2">
                  <c:v>1.8000000000000007</c:v>
                </c:pt>
                <c:pt idx="3">
                  <c:v>1.5999999999999979</c:v>
                </c:pt>
                <c:pt idx="4">
                  <c:v>1.4600000000000009</c:v>
                </c:pt>
                <c:pt idx="5">
                  <c:v>1.3000000000000007</c:v>
                </c:pt>
                <c:pt idx="6">
                  <c:v>1.18</c:v>
                </c:pt>
                <c:pt idx="7">
                  <c:v>1.0500000000000007</c:v>
                </c:pt>
                <c:pt idx="8">
                  <c:v>1</c:v>
                </c:pt>
              </c:numCache>
            </c:numRef>
          </c:yVal>
          <c:smooth val="1"/>
        </c:ser>
        <c:ser>
          <c:idx val="3"/>
          <c:order val="3"/>
          <c:spPr>
            <a:ln w="12700" cap="sq" cmpd="sng">
              <a:solidFill>
                <a:sysClr val="windowText" lastClr="000000"/>
              </a:solidFill>
              <a:tailEnd w="med" len="med"/>
            </a:ln>
          </c:spPr>
          <c:marker>
            <c:symbol val="triangle"/>
            <c:size val="2"/>
            <c:spPr>
              <a:solidFill>
                <a:schemeClr val="tx1"/>
              </a:solidFill>
              <a:ln>
                <a:solidFill>
                  <a:sysClr val="windowText" lastClr="000000"/>
                </a:solidFill>
              </a:ln>
            </c:spPr>
          </c:marker>
          <c:xVal>
            <c:numRef>
              <c:f>Sheet1!$A$3:$A$11</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Sheet1!$B$3:$B$11</c:f>
              <c:numCache>
                <c:formatCode>General</c:formatCode>
                <c:ptCount val="9"/>
                <c:pt idx="0">
                  <c:v>2.1999999999999993</c:v>
                </c:pt>
                <c:pt idx="1">
                  <c:v>2</c:v>
                </c:pt>
                <c:pt idx="2">
                  <c:v>1.8000000000000007</c:v>
                </c:pt>
                <c:pt idx="3">
                  <c:v>1.5999999999999979</c:v>
                </c:pt>
                <c:pt idx="4">
                  <c:v>1.4600000000000009</c:v>
                </c:pt>
                <c:pt idx="5">
                  <c:v>1.3000000000000007</c:v>
                </c:pt>
                <c:pt idx="6">
                  <c:v>1.18</c:v>
                </c:pt>
                <c:pt idx="7">
                  <c:v>1.0500000000000007</c:v>
                </c:pt>
                <c:pt idx="8">
                  <c:v>1</c:v>
                </c:pt>
              </c:numCache>
            </c:numRef>
          </c:yVal>
          <c:smooth val="1"/>
        </c:ser>
        <c:ser>
          <c:idx val="1"/>
          <c:order val="1"/>
          <c:spPr>
            <a:ln w="12700" cap="flat">
              <a:solidFill>
                <a:sysClr val="windowText" lastClr="000000"/>
              </a:solidFill>
              <a:bevel/>
            </a:ln>
          </c:spPr>
          <c:marker>
            <c:symbol val="diamond"/>
            <c:size val="2"/>
            <c:spPr>
              <a:solidFill>
                <a:schemeClr val="tx1"/>
              </a:solidFill>
              <a:ln>
                <a:solidFill>
                  <a:schemeClr val="tx1"/>
                </a:solidFill>
              </a:ln>
            </c:spPr>
          </c:marker>
          <c:xVal>
            <c:numRef>
              <c:f>Sheet1!$A$3:$A$11</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Sheet1!$C$3:$C$11</c:f>
              <c:numCache>
                <c:formatCode>General</c:formatCode>
                <c:ptCount val="9"/>
                <c:pt idx="0">
                  <c:v>2.2899999999999991</c:v>
                </c:pt>
                <c:pt idx="1">
                  <c:v>2.085</c:v>
                </c:pt>
                <c:pt idx="2">
                  <c:v>1.8800000000000008</c:v>
                </c:pt>
                <c:pt idx="3">
                  <c:v>1.6699999999999979</c:v>
                </c:pt>
                <c:pt idx="4">
                  <c:v>1.5150000000000008</c:v>
                </c:pt>
                <c:pt idx="5">
                  <c:v>1.3500000000000008</c:v>
                </c:pt>
                <c:pt idx="6">
                  <c:v>1.22</c:v>
                </c:pt>
                <c:pt idx="7">
                  <c:v>1.0800000000000007</c:v>
                </c:pt>
                <c:pt idx="8">
                  <c:v>1</c:v>
                </c:pt>
              </c:numCache>
            </c:numRef>
          </c:yVal>
          <c:smooth val="1"/>
        </c:ser>
        <c:ser>
          <c:idx val="2"/>
          <c:order val="2"/>
          <c:spPr>
            <a:ln w="12700">
              <a:solidFill>
                <a:sysClr val="windowText" lastClr="000000"/>
              </a:solidFill>
            </a:ln>
          </c:spPr>
          <c:marker>
            <c:symbol val="square"/>
            <c:size val="2"/>
            <c:spPr>
              <a:solidFill>
                <a:schemeClr val="tx1"/>
              </a:solidFill>
              <a:ln>
                <a:solidFill>
                  <a:schemeClr val="tx1"/>
                </a:solidFill>
              </a:ln>
            </c:spPr>
          </c:marker>
          <c:xVal>
            <c:numRef>
              <c:f>Sheet1!$A$3:$A$11</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Sheet1!$D$3:$D$11</c:f>
              <c:numCache>
                <c:formatCode>General</c:formatCode>
                <c:ptCount val="9"/>
                <c:pt idx="0">
                  <c:v>2.339999999999999</c:v>
                </c:pt>
                <c:pt idx="1">
                  <c:v>2.1349999999999998</c:v>
                </c:pt>
                <c:pt idx="2">
                  <c:v>1.9300000000000008</c:v>
                </c:pt>
                <c:pt idx="3">
                  <c:v>1.719999999999998</c:v>
                </c:pt>
                <c:pt idx="4">
                  <c:v>1.5650000000000008</c:v>
                </c:pt>
                <c:pt idx="5">
                  <c:v>1.4000000000000008</c:v>
                </c:pt>
                <c:pt idx="6">
                  <c:v>1.27</c:v>
                </c:pt>
                <c:pt idx="7">
                  <c:v>1.1200000000000008</c:v>
                </c:pt>
                <c:pt idx="8">
                  <c:v>1</c:v>
                </c:pt>
              </c:numCache>
            </c:numRef>
          </c:yVal>
          <c:smooth val="1"/>
        </c:ser>
        <c:dLbls>
          <c:showLegendKey val="0"/>
          <c:showVal val="0"/>
          <c:showCatName val="0"/>
          <c:showSerName val="0"/>
          <c:showPercent val="0"/>
          <c:showBubbleSize val="0"/>
        </c:dLbls>
        <c:axId val="444497920"/>
        <c:axId val="444500224"/>
      </c:scatterChart>
      <c:valAx>
        <c:axId val="444497920"/>
        <c:scaling>
          <c:orientation val="minMax"/>
          <c:max val="4.0010000000000003"/>
          <c:min val="1.0000000000000002E-3"/>
        </c:scaling>
        <c:delete val="0"/>
        <c:axPos val="b"/>
        <c:title>
          <c:tx>
            <c:rich>
              <a:bodyPr/>
              <a:lstStyle/>
              <a:p>
                <a:pPr>
                  <a:defRPr/>
                </a:pPr>
                <a:r>
                  <a:rPr lang="en-IN" sz="1000">
                    <a:latin typeface="Times New Roman" pitchFamily="18" charset="0"/>
                    <a:cs typeface="Times New Roman" pitchFamily="18" charset="0"/>
                  </a:rPr>
                  <a:t>Depth</a:t>
                </a:r>
              </a:p>
            </c:rich>
          </c:tx>
          <c:layout>
            <c:manualLayout>
              <c:xMode val="edge"/>
              <c:yMode val="edge"/>
              <c:x val="0.35343696335211733"/>
              <c:y val="0.65078915135608051"/>
            </c:manualLayout>
          </c:layout>
          <c:overlay val="0"/>
        </c:title>
        <c:numFmt formatCode="General" sourceLinked="1"/>
        <c:majorTickMark val="out"/>
        <c:minorTickMark val="none"/>
        <c:tickLblPos val="nextTo"/>
        <c:spPr>
          <a:ln w="19050">
            <a:solidFill>
              <a:schemeClr val="tx1"/>
            </a:solidFill>
          </a:ln>
        </c:spPr>
        <c:txPr>
          <a:bodyPr/>
          <a:lstStyle/>
          <a:p>
            <a:pPr>
              <a:defRPr sz="1000" b="1">
                <a:latin typeface="Times New Roman" pitchFamily="18" charset="0"/>
                <a:cs typeface="Times New Roman" pitchFamily="18" charset="0"/>
              </a:defRPr>
            </a:pPr>
            <a:endParaRPr lang="en-US"/>
          </a:p>
        </c:txPr>
        <c:crossAx val="444500224"/>
        <c:crosses val="autoZero"/>
        <c:crossBetween val="midCat"/>
        <c:majorUnit val="1"/>
      </c:valAx>
      <c:valAx>
        <c:axId val="444500224"/>
        <c:scaling>
          <c:orientation val="minMax"/>
          <c:min val="0.5"/>
        </c:scaling>
        <c:delete val="0"/>
        <c:axPos val="l"/>
        <c:majorGridlines>
          <c:spPr>
            <a:ln>
              <a:noFill/>
            </a:ln>
          </c:spPr>
        </c:majorGridlines>
        <c:numFmt formatCode="General" sourceLinked="1"/>
        <c:majorTickMark val="out"/>
        <c:minorTickMark val="none"/>
        <c:tickLblPos val="nextTo"/>
        <c:spPr>
          <a:ln w="22225">
            <a:solidFill>
              <a:schemeClr val="tx1"/>
            </a:solidFill>
          </a:ln>
        </c:spPr>
        <c:txPr>
          <a:bodyPr/>
          <a:lstStyle/>
          <a:p>
            <a:pPr>
              <a:defRPr sz="1000" b="1">
                <a:latin typeface="Times New Roman" pitchFamily="18" charset="0"/>
                <a:cs typeface="Times New Roman" pitchFamily="18" charset="0"/>
              </a:defRPr>
            </a:pPr>
            <a:endParaRPr lang="en-US"/>
          </a:p>
        </c:txPr>
        <c:crossAx val="444497920"/>
        <c:crosses val="autoZero"/>
        <c:crossBetween val="midCat"/>
        <c:majorUnit val="0.5"/>
      </c:valAx>
    </c:plotArea>
    <c:plotVisOnly val="1"/>
    <c:dispBlanksAs val="gap"/>
    <c:showDLblsOverMax val="0"/>
  </c:chart>
  <c:spPr>
    <a:noFill/>
    <a:ln>
      <a:noFill/>
    </a:ln>
  </c:spPr>
  <c:txPr>
    <a:bodyPr/>
    <a:lstStyle/>
    <a:p>
      <a:pPr>
        <a:defRPr>
          <a:solidFill>
            <a:schemeClr val="tx1"/>
          </a:solidFil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27160978746873"/>
          <c:y val="4.0059451461184802E-2"/>
          <c:w val="0.85188612692194732"/>
          <c:h val="0.56866937893485159"/>
        </c:manualLayout>
      </c:layout>
      <c:scatterChart>
        <c:scatterStyle val="smoothMarker"/>
        <c:varyColors val="0"/>
        <c:ser>
          <c:idx val="3"/>
          <c:order val="3"/>
          <c:spPr>
            <a:ln w="12700">
              <a:solidFill>
                <a:sysClr val="windowText" lastClr="000000"/>
              </a:solidFill>
            </a:ln>
          </c:spPr>
          <c:xVal>
            <c:numRef>
              <c:f>Sheet1!$K$19:$K$23</c:f>
              <c:numCache>
                <c:formatCode>General</c:formatCode>
                <c:ptCount val="5"/>
                <c:pt idx="0">
                  <c:v>0</c:v>
                </c:pt>
                <c:pt idx="1">
                  <c:v>0.25</c:v>
                </c:pt>
                <c:pt idx="2">
                  <c:v>0.5</c:v>
                </c:pt>
                <c:pt idx="3">
                  <c:v>0.75</c:v>
                </c:pt>
                <c:pt idx="4">
                  <c:v>1</c:v>
                </c:pt>
              </c:numCache>
            </c:numRef>
          </c:xVal>
          <c:yVal>
            <c:numRef>
              <c:f>Sheet1!$L$19:$L$23</c:f>
              <c:numCache>
                <c:formatCode>General</c:formatCode>
                <c:ptCount val="5"/>
                <c:pt idx="0">
                  <c:v>8.3000000000000007</c:v>
                </c:pt>
                <c:pt idx="1">
                  <c:v>7.75</c:v>
                </c:pt>
                <c:pt idx="2">
                  <c:v>6.2</c:v>
                </c:pt>
                <c:pt idx="3">
                  <c:v>3.4</c:v>
                </c:pt>
                <c:pt idx="4">
                  <c:v>0</c:v>
                </c:pt>
              </c:numCache>
            </c:numRef>
          </c:yVal>
          <c:smooth val="1"/>
        </c:ser>
        <c:ser>
          <c:idx val="4"/>
          <c:order val="4"/>
          <c:spPr>
            <a:ln w="12700">
              <a:solidFill>
                <a:schemeClr val="tx1"/>
              </a:solidFill>
            </a:ln>
          </c:spPr>
          <c:xVal>
            <c:numRef>
              <c:f>Sheet1!$K$19:$K$23</c:f>
              <c:numCache>
                <c:formatCode>General</c:formatCode>
                <c:ptCount val="5"/>
                <c:pt idx="0">
                  <c:v>0</c:v>
                </c:pt>
                <c:pt idx="1">
                  <c:v>0.25</c:v>
                </c:pt>
                <c:pt idx="2">
                  <c:v>0.5</c:v>
                </c:pt>
                <c:pt idx="3">
                  <c:v>0.75</c:v>
                </c:pt>
                <c:pt idx="4">
                  <c:v>1</c:v>
                </c:pt>
              </c:numCache>
            </c:numRef>
          </c:xVal>
          <c:yVal>
            <c:numRef>
              <c:f>Sheet1!$M$19:$M$23</c:f>
              <c:numCache>
                <c:formatCode>General</c:formatCode>
                <c:ptCount val="5"/>
                <c:pt idx="0">
                  <c:v>8.6999999999999993</c:v>
                </c:pt>
                <c:pt idx="1">
                  <c:v>8.1999999999999993</c:v>
                </c:pt>
                <c:pt idx="2">
                  <c:v>6.5</c:v>
                </c:pt>
                <c:pt idx="3">
                  <c:v>3.7</c:v>
                </c:pt>
                <c:pt idx="4">
                  <c:v>0</c:v>
                </c:pt>
              </c:numCache>
            </c:numRef>
          </c:yVal>
          <c:smooth val="1"/>
        </c:ser>
        <c:ser>
          <c:idx val="5"/>
          <c:order val="5"/>
          <c:spPr>
            <a:ln w="12700">
              <a:solidFill>
                <a:schemeClr val="tx1"/>
              </a:solidFill>
            </a:ln>
          </c:spPr>
          <c:xVal>
            <c:numRef>
              <c:f>Sheet1!$K$19:$K$23</c:f>
              <c:numCache>
                <c:formatCode>General</c:formatCode>
                <c:ptCount val="5"/>
                <c:pt idx="0">
                  <c:v>0</c:v>
                </c:pt>
                <c:pt idx="1">
                  <c:v>0.25</c:v>
                </c:pt>
                <c:pt idx="2">
                  <c:v>0.5</c:v>
                </c:pt>
                <c:pt idx="3">
                  <c:v>0.75</c:v>
                </c:pt>
                <c:pt idx="4">
                  <c:v>1</c:v>
                </c:pt>
              </c:numCache>
            </c:numRef>
          </c:xVal>
          <c:yVal>
            <c:numRef>
              <c:f>Sheet1!$N$19:$N$23</c:f>
              <c:numCache>
                <c:formatCode>General</c:formatCode>
                <c:ptCount val="5"/>
                <c:pt idx="0">
                  <c:v>9.1999999999999993</c:v>
                </c:pt>
                <c:pt idx="1">
                  <c:v>8.5500000000000007</c:v>
                </c:pt>
                <c:pt idx="2">
                  <c:v>6.85</c:v>
                </c:pt>
                <c:pt idx="3">
                  <c:v>3.99</c:v>
                </c:pt>
                <c:pt idx="4">
                  <c:v>0</c:v>
                </c:pt>
              </c:numCache>
            </c:numRef>
          </c:yVal>
          <c:smooth val="1"/>
        </c:ser>
        <c:ser>
          <c:idx val="0"/>
          <c:order val="0"/>
          <c:spPr>
            <a:ln w="12700">
              <a:solidFill>
                <a:sysClr val="windowText" lastClr="000000"/>
              </a:solidFill>
            </a:ln>
          </c:spPr>
          <c:marker>
            <c:symbol val="circle"/>
            <c:size val="4"/>
            <c:spPr>
              <a:noFill/>
              <a:ln w="12700">
                <a:solidFill>
                  <a:sysClr val="windowText" lastClr="000000"/>
                </a:solidFill>
              </a:ln>
            </c:spPr>
          </c:marker>
          <c:xVal>
            <c:numRef>
              <c:f>Sheet1!$K$19:$K$23</c:f>
              <c:numCache>
                <c:formatCode>General</c:formatCode>
                <c:ptCount val="5"/>
                <c:pt idx="0">
                  <c:v>0</c:v>
                </c:pt>
                <c:pt idx="1">
                  <c:v>0.25</c:v>
                </c:pt>
                <c:pt idx="2">
                  <c:v>0.5</c:v>
                </c:pt>
                <c:pt idx="3">
                  <c:v>0.75</c:v>
                </c:pt>
                <c:pt idx="4">
                  <c:v>1</c:v>
                </c:pt>
              </c:numCache>
            </c:numRef>
          </c:xVal>
          <c:yVal>
            <c:numRef>
              <c:f>Sheet1!$L$19:$L$23</c:f>
              <c:numCache>
                <c:formatCode>General</c:formatCode>
                <c:ptCount val="5"/>
                <c:pt idx="0">
                  <c:v>8.3000000000000007</c:v>
                </c:pt>
                <c:pt idx="1">
                  <c:v>7.75</c:v>
                </c:pt>
                <c:pt idx="2">
                  <c:v>6.2</c:v>
                </c:pt>
                <c:pt idx="3">
                  <c:v>3.4</c:v>
                </c:pt>
                <c:pt idx="4">
                  <c:v>0</c:v>
                </c:pt>
              </c:numCache>
            </c:numRef>
          </c:yVal>
          <c:smooth val="1"/>
        </c:ser>
        <c:ser>
          <c:idx val="1"/>
          <c:order val="1"/>
          <c:spPr>
            <a:ln w="12700">
              <a:solidFill>
                <a:schemeClr val="tx1"/>
              </a:solidFill>
            </a:ln>
          </c:spPr>
          <c:marker>
            <c:symbol val="circle"/>
            <c:size val="4"/>
            <c:spPr>
              <a:noFill/>
              <a:ln w="15875">
                <a:solidFill>
                  <a:schemeClr val="tx1"/>
                </a:solidFill>
              </a:ln>
            </c:spPr>
          </c:marker>
          <c:xVal>
            <c:numRef>
              <c:f>Sheet1!$K$19:$K$23</c:f>
              <c:numCache>
                <c:formatCode>General</c:formatCode>
                <c:ptCount val="5"/>
                <c:pt idx="0">
                  <c:v>0</c:v>
                </c:pt>
                <c:pt idx="1">
                  <c:v>0.25</c:v>
                </c:pt>
                <c:pt idx="2">
                  <c:v>0.5</c:v>
                </c:pt>
                <c:pt idx="3">
                  <c:v>0.75</c:v>
                </c:pt>
                <c:pt idx="4">
                  <c:v>1</c:v>
                </c:pt>
              </c:numCache>
            </c:numRef>
          </c:xVal>
          <c:yVal>
            <c:numRef>
              <c:f>Sheet1!$M$19:$M$23</c:f>
              <c:numCache>
                <c:formatCode>General</c:formatCode>
                <c:ptCount val="5"/>
                <c:pt idx="0">
                  <c:v>8.6999999999999993</c:v>
                </c:pt>
                <c:pt idx="1">
                  <c:v>8.1999999999999993</c:v>
                </c:pt>
                <c:pt idx="2">
                  <c:v>6.5</c:v>
                </c:pt>
                <c:pt idx="3">
                  <c:v>3.7</c:v>
                </c:pt>
                <c:pt idx="4">
                  <c:v>0</c:v>
                </c:pt>
              </c:numCache>
            </c:numRef>
          </c:yVal>
          <c:smooth val="1"/>
        </c:ser>
        <c:ser>
          <c:idx val="2"/>
          <c:order val="2"/>
          <c:spPr>
            <a:ln w="12700">
              <a:solidFill>
                <a:schemeClr val="tx1"/>
              </a:solidFill>
            </a:ln>
          </c:spPr>
          <c:marker>
            <c:symbol val="circle"/>
            <c:size val="4"/>
            <c:spPr>
              <a:solidFill>
                <a:schemeClr val="tx1"/>
              </a:solidFill>
              <a:ln w="6350">
                <a:solidFill>
                  <a:schemeClr val="tx1"/>
                </a:solidFill>
              </a:ln>
            </c:spPr>
          </c:marker>
          <c:xVal>
            <c:numRef>
              <c:f>Sheet1!$K$19:$K$23</c:f>
              <c:numCache>
                <c:formatCode>General</c:formatCode>
                <c:ptCount val="5"/>
                <c:pt idx="0">
                  <c:v>0</c:v>
                </c:pt>
                <c:pt idx="1">
                  <c:v>0.25</c:v>
                </c:pt>
                <c:pt idx="2">
                  <c:v>0.5</c:v>
                </c:pt>
                <c:pt idx="3">
                  <c:v>0.75</c:v>
                </c:pt>
                <c:pt idx="4">
                  <c:v>1</c:v>
                </c:pt>
              </c:numCache>
            </c:numRef>
          </c:xVal>
          <c:yVal>
            <c:numRef>
              <c:f>Sheet1!$N$19:$N$23</c:f>
              <c:numCache>
                <c:formatCode>General</c:formatCode>
                <c:ptCount val="5"/>
                <c:pt idx="0">
                  <c:v>9.1999999999999993</c:v>
                </c:pt>
                <c:pt idx="1">
                  <c:v>8.5500000000000007</c:v>
                </c:pt>
                <c:pt idx="2">
                  <c:v>6.85</c:v>
                </c:pt>
                <c:pt idx="3">
                  <c:v>3.99</c:v>
                </c:pt>
                <c:pt idx="4">
                  <c:v>0</c:v>
                </c:pt>
              </c:numCache>
            </c:numRef>
          </c:yVal>
          <c:smooth val="1"/>
        </c:ser>
        <c:dLbls>
          <c:showLegendKey val="0"/>
          <c:showVal val="0"/>
          <c:showCatName val="0"/>
          <c:showSerName val="0"/>
          <c:showPercent val="0"/>
          <c:showBubbleSize val="0"/>
        </c:dLbls>
        <c:axId val="121005568"/>
        <c:axId val="121007488"/>
      </c:scatterChart>
      <c:valAx>
        <c:axId val="121005568"/>
        <c:scaling>
          <c:orientation val="minMax"/>
          <c:max val="1"/>
        </c:scaling>
        <c:delete val="0"/>
        <c:axPos val="b"/>
        <c:numFmt formatCode="General" sourceLinked="1"/>
        <c:majorTickMark val="in"/>
        <c:minorTickMark val="in"/>
        <c:tickLblPos val="low"/>
        <c:spPr>
          <a:ln w="15875">
            <a:solidFill>
              <a:schemeClr val="tx1"/>
            </a:solidFill>
          </a:ln>
        </c:spPr>
        <c:crossAx val="121007488"/>
        <c:crosses val="autoZero"/>
        <c:crossBetween val="midCat"/>
        <c:majorUnit val="0.25"/>
        <c:minorUnit val="0.125"/>
      </c:valAx>
      <c:valAx>
        <c:axId val="121007488"/>
        <c:scaling>
          <c:orientation val="minMax"/>
          <c:min val="0"/>
        </c:scaling>
        <c:delete val="0"/>
        <c:axPos val="l"/>
        <c:numFmt formatCode="General" sourceLinked="1"/>
        <c:majorTickMark val="in"/>
        <c:minorTickMark val="none"/>
        <c:tickLblPos val="nextTo"/>
        <c:spPr>
          <a:ln w="15875">
            <a:solidFill>
              <a:schemeClr val="tx1"/>
            </a:solidFill>
          </a:ln>
        </c:spPr>
        <c:crossAx val="121005568"/>
        <c:crossesAt val="0"/>
        <c:crossBetween val="midCat"/>
      </c:valAx>
      <c:spPr>
        <a:noFill/>
      </c:spPr>
    </c:plotArea>
    <c:plotVisOnly val="1"/>
    <c:dispBlanksAs val="gap"/>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02547991183919"/>
          <c:y val="4.6770924467774859E-2"/>
          <c:w val="0.85188612692194721"/>
          <c:h val="0.71655674160719718"/>
        </c:manualLayout>
      </c:layout>
      <c:scatterChart>
        <c:scatterStyle val="smoothMarker"/>
        <c:varyColors val="0"/>
        <c:ser>
          <c:idx val="0"/>
          <c:order val="0"/>
          <c:spPr>
            <a:ln w="12700">
              <a:solidFill>
                <a:sysClr val="windowText" lastClr="000000"/>
              </a:solidFill>
            </a:ln>
          </c:spPr>
          <c:marker>
            <c:symbol val="circle"/>
            <c:size val="4"/>
            <c:spPr>
              <a:noFill/>
              <a:ln w="15875">
                <a:solidFill>
                  <a:sysClr val="windowText" lastClr="000000"/>
                </a:solidFill>
              </a:ln>
            </c:spPr>
          </c:marker>
          <c:xVal>
            <c:numRef>
              <c:f>Sheet1!$K$8:$K$13</c:f>
              <c:numCache>
                <c:formatCode>General</c:formatCode>
                <c:ptCount val="6"/>
                <c:pt idx="0">
                  <c:v>0.5</c:v>
                </c:pt>
                <c:pt idx="1">
                  <c:v>0.6</c:v>
                </c:pt>
                <c:pt idx="2">
                  <c:v>0.7</c:v>
                </c:pt>
                <c:pt idx="3">
                  <c:v>0.8</c:v>
                </c:pt>
                <c:pt idx="4">
                  <c:v>0.9</c:v>
                </c:pt>
                <c:pt idx="5">
                  <c:v>1</c:v>
                </c:pt>
              </c:numCache>
            </c:numRef>
          </c:xVal>
          <c:yVal>
            <c:numRef>
              <c:f>Sheet1!$L$8:$L$13</c:f>
              <c:numCache>
                <c:formatCode>General</c:formatCode>
                <c:ptCount val="6"/>
                <c:pt idx="0">
                  <c:v>42.2</c:v>
                </c:pt>
                <c:pt idx="1">
                  <c:v>14.3</c:v>
                </c:pt>
                <c:pt idx="2">
                  <c:v>4</c:v>
                </c:pt>
                <c:pt idx="3">
                  <c:v>1</c:v>
                </c:pt>
                <c:pt idx="4">
                  <c:v>0.3</c:v>
                </c:pt>
                <c:pt idx="5">
                  <c:v>0.2</c:v>
                </c:pt>
              </c:numCache>
            </c:numRef>
          </c:yVal>
          <c:smooth val="1"/>
        </c:ser>
        <c:ser>
          <c:idx val="1"/>
          <c:order val="1"/>
          <c:spPr>
            <a:ln w="12700">
              <a:solidFill>
                <a:sysClr val="windowText" lastClr="000000"/>
              </a:solidFill>
            </a:ln>
          </c:spPr>
          <c:marker>
            <c:symbol val="circle"/>
            <c:size val="4"/>
            <c:spPr>
              <a:noFill/>
              <a:ln w="15875">
                <a:solidFill>
                  <a:schemeClr val="tx1"/>
                </a:solidFill>
              </a:ln>
            </c:spPr>
          </c:marker>
          <c:xVal>
            <c:numRef>
              <c:f>Sheet1!$K$8:$K$13</c:f>
              <c:numCache>
                <c:formatCode>General</c:formatCode>
                <c:ptCount val="6"/>
                <c:pt idx="0">
                  <c:v>0.5</c:v>
                </c:pt>
                <c:pt idx="1">
                  <c:v>0.6</c:v>
                </c:pt>
                <c:pt idx="2">
                  <c:v>0.7</c:v>
                </c:pt>
                <c:pt idx="3">
                  <c:v>0.8</c:v>
                </c:pt>
                <c:pt idx="4">
                  <c:v>0.9</c:v>
                </c:pt>
                <c:pt idx="5">
                  <c:v>1</c:v>
                </c:pt>
              </c:numCache>
            </c:numRef>
          </c:xVal>
          <c:yVal>
            <c:numRef>
              <c:f>Sheet1!$M$8:$M$13</c:f>
              <c:numCache>
                <c:formatCode>General</c:formatCode>
                <c:ptCount val="6"/>
                <c:pt idx="0">
                  <c:v>43.1</c:v>
                </c:pt>
                <c:pt idx="1">
                  <c:v>15.3</c:v>
                </c:pt>
                <c:pt idx="2">
                  <c:v>4.7</c:v>
                </c:pt>
                <c:pt idx="3">
                  <c:v>1.5</c:v>
                </c:pt>
                <c:pt idx="4">
                  <c:v>0.7</c:v>
                </c:pt>
                <c:pt idx="5">
                  <c:v>0.5</c:v>
                </c:pt>
              </c:numCache>
            </c:numRef>
          </c:yVal>
          <c:smooth val="1"/>
        </c:ser>
        <c:ser>
          <c:idx val="2"/>
          <c:order val="2"/>
          <c:spPr>
            <a:ln w="6350">
              <a:solidFill>
                <a:sysClr val="windowText" lastClr="000000"/>
              </a:solidFill>
            </a:ln>
          </c:spPr>
          <c:marker>
            <c:symbol val="circle"/>
            <c:size val="4"/>
            <c:spPr>
              <a:noFill/>
              <a:ln w="12700">
                <a:solidFill>
                  <a:schemeClr val="tx1"/>
                </a:solidFill>
              </a:ln>
            </c:spPr>
          </c:marker>
          <c:xVal>
            <c:numRef>
              <c:f>Sheet1!$K$8:$K$13</c:f>
              <c:numCache>
                <c:formatCode>General</c:formatCode>
                <c:ptCount val="6"/>
                <c:pt idx="0">
                  <c:v>0.5</c:v>
                </c:pt>
                <c:pt idx="1">
                  <c:v>0.6</c:v>
                </c:pt>
                <c:pt idx="2">
                  <c:v>0.7</c:v>
                </c:pt>
                <c:pt idx="3">
                  <c:v>0.8</c:v>
                </c:pt>
                <c:pt idx="4">
                  <c:v>0.9</c:v>
                </c:pt>
                <c:pt idx="5">
                  <c:v>1</c:v>
                </c:pt>
              </c:numCache>
            </c:numRef>
          </c:xVal>
          <c:yVal>
            <c:numRef>
              <c:f>Sheet1!$N$8:$N$13</c:f>
              <c:numCache>
                <c:formatCode>General</c:formatCode>
                <c:ptCount val="6"/>
                <c:pt idx="0">
                  <c:v>44</c:v>
                </c:pt>
                <c:pt idx="1">
                  <c:v>16.3</c:v>
                </c:pt>
                <c:pt idx="2">
                  <c:v>5.4</c:v>
                </c:pt>
                <c:pt idx="3">
                  <c:v>2</c:v>
                </c:pt>
                <c:pt idx="4">
                  <c:v>1.1000000000000001</c:v>
                </c:pt>
                <c:pt idx="5">
                  <c:v>1</c:v>
                </c:pt>
              </c:numCache>
            </c:numRef>
          </c:yVal>
          <c:smooth val="1"/>
        </c:ser>
        <c:ser>
          <c:idx val="3"/>
          <c:order val="3"/>
          <c:spPr>
            <a:ln w="12700">
              <a:solidFill>
                <a:schemeClr val="tx1"/>
              </a:solidFill>
            </a:ln>
          </c:spPr>
          <c:marker>
            <c:symbol val="circle"/>
            <c:size val="4"/>
            <c:spPr>
              <a:noFill/>
              <a:ln w="12700"/>
            </c:spPr>
          </c:marker>
          <c:xVal>
            <c:numRef>
              <c:f>Sheet1!$K$8:$K$13</c:f>
              <c:numCache>
                <c:formatCode>General</c:formatCode>
                <c:ptCount val="6"/>
                <c:pt idx="0">
                  <c:v>0.5</c:v>
                </c:pt>
                <c:pt idx="1">
                  <c:v>0.6</c:v>
                </c:pt>
                <c:pt idx="2">
                  <c:v>0.7</c:v>
                </c:pt>
                <c:pt idx="3">
                  <c:v>0.8</c:v>
                </c:pt>
                <c:pt idx="4">
                  <c:v>0.9</c:v>
                </c:pt>
                <c:pt idx="5">
                  <c:v>1</c:v>
                </c:pt>
              </c:numCache>
            </c:numRef>
          </c:xVal>
          <c:yVal>
            <c:numRef>
              <c:f>Sheet1!$O$8:$O$13</c:f>
              <c:numCache>
                <c:formatCode>General</c:formatCode>
                <c:ptCount val="6"/>
                <c:pt idx="0">
                  <c:v>44.9</c:v>
                </c:pt>
                <c:pt idx="1">
                  <c:v>17.3</c:v>
                </c:pt>
                <c:pt idx="2">
                  <c:v>6.1</c:v>
                </c:pt>
                <c:pt idx="3">
                  <c:v>2.5</c:v>
                </c:pt>
                <c:pt idx="4">
                  <c:v>1.6</c:v>
                </c:pt>
                <c:pt idx="5">
                  <c:v>1.5</c:v>
                </c:pt>
              </c:numCache>
            </c:numRef>
          </c:yVal>
          <c:smooth val="1"/>
        </c:ser>
        <c:dLbls>
          <c:showLegendKey val="0"/>
          <c:showVal val="0"/>
          <c:showCatName val="0"/>
          <c:showSerName val="0"/>
          <c:showPercent val="0"/>
          <c:showBubbleSize val="0"/>
        </c:dLbls>
        <c:axId val="121037184"/>
        <c:axId val="121039104"/>
      </c:scatterChart>
      <c:valAx>
        <c:axId val="121037184"/>
        <c:scaling>
          <c:orientation val="minMax"/>
          <c:max val="1"/>
          <c:min val="0.5"/>
        </c:scaling>
        <c:delete val="0"/>
        <c:axPos val="b"/>
        <c:numFmt formatCode="General" sourceLinked="1"/>
        <c:majorTickMark val="in"/>
        <c:minorTickMark val="none"/>
        <c:tickLblPos val="low"/>
        <c:spPr>
          <a:ln w="15875">
            <a:solidFill>
              <a:sysClr val="windowText" lastClr="000000"/>
            </a:solidFill>
          </a:ln>
        </c:spPr>
        <c:txPr>
          <a:bodyPr/>
          <a:lstStyle/>
          <a:p>
            <a:pPr>
              <a:defRPr lang="en-IN"/>
            </a:pPr>
            <a:endParaRPr lang="en-US"/>
          </a:p>
        </c:txPr>
        <c:crossAx val="121039104"/>
        <c:crossesAt val="0"/>
        <c:crossBetween val="midCat"/>
        <c:majorUnit val="0.1"/>
      </c:valAx>
      <c:valAx>
        <c:axId val="121039104"/>
        <c:scaling>
          <c:orientation val="minMax"/>
          <c:min val="0"/>
        </c:scaling>
        <c:delete val="0"/>
        <c:axPos val="l"/>
        <c:numFmt formatCode="General" sourceLinked="1"/>
        <c:majorTickMark val="in"/>
        <c:minorTickMark val="none"/>
        <c:tickLblPos val="nextTo"/>
        <c:spPr>
          <a:ln w="15875">
            <a:solidFill>
              <a:sysClr val="windowText" lastClr="000000"/>
            </a:solidFill>
          </a:ln>
        </c:spPr>
        <c:txPr>
          <a:bodyPr/>
          <a:lstStyle/>
          <a:p>
            <a:pPr>
              <a:defRPr lang="en-IN"/>
            </a:pPr>
            <a:endParaRPr lang="en-US"/>
          </a:p>
        </c:txPr>
        <c:crossAx val="121037184"/>
        <c:crossesAt val="0.5"/>
        <c:crossBetween val="midCat"/>
        <c:majorUnit val="3"/>
        <c:minorUnit val="0.5"/>
      </c:valAx>
      <c:spPr>
        <a:noFill/>
      </c:spPr>
    </c:plotArea>
    <c:plotVisOnly val="1"/>
    <c:dispBlanksAs val="gap"/>
    <c:showDLblsOverMax val="0"/>
  </c:chart>
  <c:spPr>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7.1721512247679003E-2"/>
          <c:y val="2.9257710855493193E-2"/>
          <c:w val="0.83004518510536429"/>
          <c:h val="0.80343348042608009"/>
        </c:manualLayout>
      </c:layout>
      <c:scatterChart>
        <c:scatterStyle val="smoothMarker"/>
        <c:varyColors val="0"/>
        <c:ser>
          <c:idx val="0"/>
          <c:order val="0"/>
          <c:spPr>
            <a:ln w="12700">
              <a:solidFill>
                <a:sysClr val="windowText" lastClr="000000"/>
              </a:solidFill>
            </a:ln>
          </c:spPr>
          <c:marker>
            <c:symbol val="circle"/>
            <c:size val="4"/>
            <c:spPr>
              <a:noFill/>
              <a:ln w="12700">
                <a:solidFill>
                  <a:sysClr val="windowText" lastClr="000000"/>
                </a:solidFill>
              </a:ln>
            </c:spPr>
          </c:marker>
          <c:xVal>
            <c:numRef>
              <c:f>Sheet1!$K$8:$K$13</c:f>
              <c:numCache>
                <c:formatCode>General</c:formatCode>
                <c:ptCount val="6"/>
                <c:pt idx="0">
                  <c:v>0.5</c:v>
                </c:pt>
                <c:pt idx="1">
                  <c:v>0.6</c:v>
                </c:pt>
                <c:pt idx="2">
                  <c:v>0.7</c:v>
                </c:pt>
                <c:pt idx="3">
                  <c:v>0.8</c:v>
                </c:pt>
                <c:pt idx="4">
                  <c:v>0.9</c:v>
                </c:pt>
                <c:pt idx="5">
                  <c:v>1</c:v>
                </c:pt>
              </c:numCache>
            </c:numRef>
          </c:xVal>
          <c:yVal>
            <c:numRef>
              <c:f>Sheet1!$L$8:$L$13</c:f>
              <c:numCache>
                <c:formatCode>General</c:formatCode>
                <c:ptCount val="6"/>
                <c:pt idx="0">
                  <c:v>1</c:v>
                </c:pt>
                <c:pt idx="1">
                  <c:v>0.4</c:v>
                </c:pt>
                <c:pt idx="2">
                  <c:v>0.2</c:v>
                </c:pt>
                <c:pt idx="3">
                  <c:v>0.1</c:v>
                </c:pt>
                <c:pt idx="4">
                  <c:v>0.08</c:v>
                </c:pt>
                <c:pt idx="5">
                  <c:v>0.06</c:v>
                </c:pt>
              </c:numCache>
            </c:numRef>
          </c:yVal>
          <c:smooth val="1"/>
        </c:ser>
        <c:ser>
          <c:idx val="1"/>
          <c:order val="1"/>
          <c:spPr>
            <a:ln w="12700">
              <a:solidFill>
                <a:schemeClr val="tx1"/>
              </a:solidFill>
            </a:ln>
          </c:spPr>
          <c:marker>
            <c:symbol val="circle"/>
            <c:size val="4"/>
            <c:spPr>
              <a:noFill/>
              <a:ln w="15875">
                <a:solidFill>
                  <a:schemeClr val="tx1"/>
                </a:solidFill>
              </a:ln>
            </c:spPr>
          </c:marker>
          <c:xVal>
            <c:numRef>
              <c:f>Sheet1!$K$8:$K$13</c:f>
              <c:numCache>
                <c:formatCode>General</c:formatCode>
                <c:ptCount val="6"/>
                <c:pt idx="0">
                  <c:v>0.5</c:v>
                </c:pt>
                <c:pt idx="1">
                  <c:v>0.6</c:v>
                </c:pt>
                <c:pt idx="2">
                  <c:v>0.7</c:v>
                </c:pt>
                <c:pt idx="3">
                  <c:v>0.8</c:v>
                </c:pt>
                <c:pt idx="4">
                  <c:v>0.9</c:v>
                </c:pt>
                <c:pt idx="5">
                  <c:v>1</c:v>
                </c:pt>
              </c:numCache>
            </c:numRef>
          </c:xVal>
          <c:yVal>
            <c:numRef>
              <c:f>Sheet1!$M$8:$M$13</c:f>
              <c:numCache>
                <c:formatCode>General</c:formatCode>
                <c:ptCount val="6"/>
                <c:pt idx="0">
                  <c:v>4</c:v>
                </c:pt>
                <c:pt idx="1">
                  <c:v>1.2</c:v>
                </c:pt>
                <c:pt idx="2">
                  <c:v>0.4</c:v>
                </c:pt>
                <c:pt idx="3">
                  <c:v>0.3</c:v>
                </c:pt>
                <c:pt idx="4">
                  <c:v>0.25</c:v>
                </c:pt>
                <c:pt idx="5">
                  <c:v>0.2</c:v>
                </c:pt>
              </c:numCache>
            </c:numRef>
          </c:yVal>
          <c:smooth val="1"/>
        </c:ser>
        <c:ser>
          <c:idx val="2"/>
          <c:order val="2"/>
          <c:spPr>
            <a:ln w="12700">
              <a:solidFill>
                <a:schemeClr val="tx1"/>
              </a:solidFill>
            </a:ln>
          </c:spPr>
          <c:marker>
            <c:symbol val="circle"/>
            <c:size val="4"/>
            <c:spPr>
              <a:noFill/>
              <a:ln w="6350">
                <a:solidFill>
                  <a:schemeClr val="tx1"/>
                </a:solidFill>
              </a:ln>
            </c:spPr>
          </c:marker>
          <c:xVal>
            <c:numRef>
              <c:f>Sheet1!$K$8:$K$13</c:f>
              <c:numCache>
                <c:formatCode>General</c:formatCode>
                <c:ptCount val="6"/>
                <c:pt idx="0">
                  <c:v>0.5</c:v>
                </c:pt>
                <c:pt idx="1">
                  <c:v>0.6</c:v>
                </c:pt>
                <c:pt idx="2">
                  <c:v>0.7</c:v>
                </c:pt>
                <c:pt idx="3">
                  <c:v>0.8</c:v>
                </c:pt>
                <c:pt idx="4">
                  <c:v>0.9</c:v>
                </c:pt>
                <c:pt idx="5">
                  <c:v>1</c:v>
                </c:pt>
              </c:numCache>
            </c:numRef>
          </c:xVal>
          <c:yVal>
            <c:numRef>
              <c:f>Sheet1!$N$8:$N$13</c:f>
              <c:numCache>
                <c:formatCode>General</c:formatCode>
                <c:ptCount val="6"/>
                <c:pt idx="0">
                  <c:v>10</c:v>
                </c:pt>
                <c:pt idx="1">
                  <c:v>3.3</c:v>
                </c:pt>
                <c:pt idx="2">
                  <c:v>1</c:v>
                </c:pt>
                <c:pt idx="3">
                  <c:v>0.5</c:v>
                </c:pt>
                <c:pt idx="4">
                  <c:v>0.4</c:v>
                </c:pt>
                <c:pt idx="5">
                  <c:v>0.4</c:v>
                </c:pt>
              </c:numCache>
            </c:numRef>
          </c:yVal>
          <c:smooth val="1"/>
        </c:ser>
        <c:ser>
          <c:idx val="3"/>
          <c:order val="3"/>
          <c:spPr>
            <a:ln w="15875">
              <a:solidFill>
                <a:schemeClr val="tx1"/>
              </a:solidFill>
            </a:ln>
          </c:spPr>
          <c:marker>
            <c:symbol val="circle"/>
            <c:size val="4"/>
            <c:spPr>
              <a:noFill/>
              <a:ln w="0"/>
            </c:spPr>
          </c:marker>
          <c:xVal>
            <c:numRef>
              <c:f>Sheet1!$K$8:$K$13</c:f>
              <c:numCache>
                <c:formatCode>General</c:formatCode>
                <c:ptCount val="6"/>
                <c:pt idx="0">
                  <c:v>0.5</c:v>
                </c:pt>
                <c:pt idx="1">
                  <c:v>0.6</c:v>
                </c:pt>
                <c:pt idx="2">
                  <c:v>0.7</c:v>
                </c:pt>
                <c:pt idx="3">
                  <c:v>0.8</c:v>
                </c:pt>
                <c:pt idx="4">
                  <c:v>0.9</c:v>
                </c:pt>
                <c:pt idx="5">
                  <c:v>1</c:v>
                </c:pt>
              </c:numCache>
            </c:numRef>
          </c:xVal>
          <c:yVal>
            <c:numRef>
              <c:f>Sheet1!$O$8:$O$13</c:f>
              <c:numCache>
                <c:formatCode>General</c:formatCode>
                <c:ptCount val="6"/>
                <c:pt idx="0">
                  <c:v>16</c:v>
                </c:pt>
                <c:pt idx="1">
                  <c:v>7.2</c:v>
                </c:pt>
                <c:pt idx="2">
                  <c:v>1.9</c:v>
                </c:pt>
                <c:pt idx="3">
                  <c:v>0.75</c:v>
                </c:pt>
                <c:pt idx="4">
                  <c:v>0.6</c:v>
                </c:pt>
                <c:pt idx="5">
                  <c:v>0.6</c:v>
                </c:pt>
              </c:numCache>
            </c:numRef>
          </c:yVal>
          <c:smooth val="1"/>
        </c:ser>
        <c:dLbls>
          <c:showLegendKey val="0"/>
          <c:showVal val="0"/>
          <c:showCatName val="0"/>
          <c:showSerName val="0"/>
          <c:showPercent val="0"/>
          <c:showBubbleSize val="0"/>
        </c:dLbls>
        <c:axId val="121363840"/>
        <c:axId val="123299328"/>
      </c:scatterChart>
      <c:valAx>
        <c:axId val="121363840"/>
        <c:scaling>
          <c:orientation val="minMax"/>
          <c:max val="1"/>
          <c:min val="0.5"/>
        </c:scaling>
        <c:delete val="0"/>
        <c:axPos val="b"/>
        <c:numFmt formatCode="General" sourceLinked="1"/>
        <c:majorTickMark val="in"/>
        <c:minorTickMark val="none"/>
        <c:tickLblPos val="low"/>
        <c:spPr>
          <a:ln w="15875">
            <a:solidFill>
              <a:schemeClr val="tx1"/>
            </a:solidFill>
          </a:ln>
        </c:spPr>
        <c:txPr>
          <a:bodyPr/>
          <a:lstStyle/>
          <a:p>
            <a:pPr>
              <a:defRPr lang="en-IN"/>
            </a:pPr>
            <a:endParaRPr lang="en-US"/>
          </a:p>
        </c:txPr>
        <c:crossAx val="123299328"/>
        <c:crossesAt val="0"/>
        <c:crossBetween val="midCat"/>
        <c:majorUnit val="0.1"/>
      </c:valAx>
      <c:valAx>
        <c:axId val="123299328"/>
        <c:scaling>
          <c:orientation val="minMax"/>
          <c:min val="0"/>
        </c:scaling>
        <c:delete val="0"/>
        <c:axPos val="l"/>
        <c:numFmt formatCode="General" sourceLinked="1"/>
        <c:majorTickMark val="in"/>
        <c:minorTickMark val="none"/>
        <c:tickLblPos val="nextTo"/>
        <c:spPr>
          <a:ln w="15875">
            <a:solidFill>
              <a:schemeClr val="tx1"/>
            </a:solidFill>
          </a:ln>
        </c:spPr>
        <c:txPr>
          <a:bodyPr/>
          <a:lstStyle/>
          <a:p>
            <a:pPr>
              <a:defRPr lang="en-IN"/>
            </a:pPr>
            <a:endParaRPr lang="en-US"/>
          </a:p>
        </c:txPr>
        <c:crossAx val="121363840"/>
        <c:crossesAt val="0.5"/>
        <c:crossBetween val="midCat"/>
        <c:majorUnit val="1"/>
        <c:minorUnit val="0.5"/>
      </c:valAx>
      <c:spPr>
        <a:noFill/>
      </c:spPr>
    </c:plotArea>
    <c:plotVisOnly val="1"/>
    <c:dispBlanksAs val="gap"/>
    <c:showDLblsOverMax val="0"/>
  </c:chart>
  <c:spPr>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075453075199241"/>
          <c:y val="0.20959264653809789"/>
          <c:w val="0.68441655152513969"/>
          <c:h val="0.46677491584738351"/>
        </c:manualLayout>
      </c:layout>
      <c:scatterChart>
        <c:scatterStyle val="smoothMarker"/>
        <c:varyColors val="0"/>
        <c:ser>
          <c:idx val="0"/>
          <c:order val="0"/>
          <c:spPr>
            <a:ln w="12700">
              <a:solidFill>
                <a:sysClr val="windowText" lastClr="000000"/>
              </a:solidFill>
            </a:ln>
          </c:spPr>
          <c:marker>
            <c:symbol val="circle"/>
            <c:size val="4"/>
            <c:spPr>
              <a:solidFill>
                <a:schemeClr val="tx1"/>
              </a:solidFill>
            </c:spPr>
          </c:marker>
          <c:xVal>
            <c:numRef>
              <c:f>Sheet1!$J$4:$J$7</c:f>
              <c:numCache>
                <c:formatCode>General</c:formatCode>
                <c:ptCount val="4"/>
                <c:pt idx="0">
                  <c:v>0.35</c:v>
                </c:pt>
                <c:pt idx="1">
                  <c:v>0.49</c:v>
                </c:pt>
                <c:pt idx="2">
                  <c:v>0.73</c:v>
                </c:pt>
                <c:pt idx="3">
                  <c:v>0.97</c:v>
                </c:pt>
              </c:numCache>
            </c:numRef>
          </c:xVal>
          <c:yVal>
            <c:numRef>
              <c:f>Sheet1!$K$4:$K$7</c:f>
              <c:numCache>
                <c:formatCode>General</c:formatCode>
                <c:ptCount val="4"/>
                <c:pt idx="0">
                  <c:v>1.0900000000000001</c:v>
                </c:pt>
                <c:pt idx="1">
                  <c:v>1.07</c:v>
                </c:pt>
                <c:pt idx="2">
                  <c:v>0.95</c:v>
                </c:pt>
                <c:pt idx="3">
                  <c:v>0.86</c:v>
                </c:pt>
              </c:numCache>
            </c:numRef>
          </c:yVal>
          <c:smooth val="1"/>
        </c:ser>
        <c:ser>
          <c:idx val="1"/>
          <c:order val="1"/>
          <c:spPr>
            <a:ln w="12700">
              <a:solidFill>
                <a:schemeClr val="tx1"/>
              </a:solidFill>
            </a:ln>
          </c:spPr>
          <c:marker>
            <c:symbol val="circle"/>
            <c:size val="4"/>
            <c:spPr>
              <a:solidFill>
                <a:schemeClr val="tx1"/>
              </a:solidFill>
              <a:ln>
                <a:noFill/>
              </a:ln>
            </c:spPr>
          </c:marker>
          <c:xVal>
            <c:numRef>
              <c:f>Sheet1!$J$4:$J$7</c:f>
              <c:numCache>
                <c:formatCode>General</c:formatCode>
                <c:ptCount val="4"/>
                <c:pt idx="0">
                  <c:v>0.35</c:v>
                </c:pt>
                <c:pt idx="1">
                  <c:v>0.49</c:v>
                </c:pt>
                <c:pt idx="2">
                  <c:v>0.73</c:v>
                </c:pt>
                <c:pt idx="3">
                  <c:v>0.97</c:v>
                </c:pt>
              </c:numCache>
            </c:numRef>
          </c:xVal>
          <c:yVal>
            <c:numRef>
              <c:f>Sheet1!$L$4:$L$7</c:f>
              <c:numCache>
                <c:formatCode>General</c:formatCode>
                <c:ptCount val="4"/>
                <c:pt idx="0">
                  <c:v>1.05</c:v>
                </c:pt>
                <c:pt idx="1">
                  <c:v>1.03</c:v>
                </c:pt>
                <c:pt idx="2">
                  <c:v>0.9</c:v>
                </c:pt>
                <c:pt idx="3">
                  <c:v>0.82</c:v>
                </c:pt>
              </c:numCache>
            </c:numRef>
          </c:yVal>
          <c:smooth val="1"/>
        </c:ser>
        <c:ser>
          <c:idx val="2"/>
          <c:order val="2"/>
          <c:spPr>
            <a:ln w="12700">
              <a:solidFill>
                <a:schemeClr val="tx1"/>
              </a:solidFill>
            </a:ln>
          </c:spPr>
          <c:marker>
            <c:symbol val="circle"/>
            <c:size val="4"/>
            <c:spPr>
              <a:solidFill>
                <a:schemeClr val="tx1"/>
              </a:solidFill>
              <a:ln>
                <a:noFill/>
              </a:ln>
            </c:spPr>
          </c:marker>
          <c:xVal>
            <c:numRef>
              <c:f>Sheet1!$J$4:$J$7</c:f>
              <c:numCache>
                <c:formatCode>General</c:formatCode>
                <c:ptCount val="4"/>
                <c:pt idx="0">
                  <c:v>0.35</c:v>
                </c:pt>
                <c:pt idx="1">
                  <c:v>0.49</c:v>
                </c:pt>
                <c:pt idx="2">
                  <c:v>0.73</c:v>
                </c:pt>
                <c:pt idx="3">
                  <c:v>0.97</c:v>
                </c:pt>
              </c:numCache>
            </c:numRef>
          </c:xVal>
          <c:yVal>
            <c:numRef>
              <c:f>Sheet1!$M$4:$M$7</c:f>
              <c:numCache>
                <c:formatCode>General</c:formatCode>
                <c:ptCount val="4"/>
                <c:pt idx="0">
                  <c:v>1.01</c:v>
                </c:pt>
                <c:pt idx="1">
                  <c:v>0.99</c:v>
                </c:pt>
                <c:pt idx="2">
                  <c:v>0.86</c:v>
                </c:pt>
                <c:pt idx="3">
                  <c:v>0.77</c:v>
                </c:pt>
              </c:numCache>
            </c:numRef>
          </c:yVal>
          <c:smooth val="1"/>
        </c:ser>
        <c:ser>
          <c:idx val="3"/>
          <c:order val="3"/>
          <c:spPr>
            <a:ln w="12700">
              <a:solidFill>
                <a:schemeClr val="tx1"/>
              </a:solidFill>
            </a:ln>
          </c:spPr>
          <c:marker>
            <c:symbol val="circle"/>
            <c:size val="4"/>
            <c:spPr>
              <a:solidFill>
                <a:schemeClr val="tx1"/>
              </a:solidFill>
              <a:ln>
                <a:noFill/>
              </a:ln>
            </c:spPr>
          </c:marker>
          <c:xVal>
            <c:numRef>
              <c:f>Sheet1!$J$4:$J$7</c:f>
              <c:numCache>
                <c:formatCode>General</c:formatCode>
                <c:ptCount val="4"/>
                <c:pt idx="0">
                  <c:v>0.35</c:v>
                </c:pt>
                <c:pt idx="1">
                  <c:v>0.49</c:v>
                </c:pt>
                <c:pt idx="2">
                  <c:v>0.73</c:v>
                </c:pt>
                <c:pt idx="3">
                  <c:v>0.97</c:v>
                </c:pt>
              </c:numCache>
            </c:numRef>
          </c:xVal>
          <c:yVal>
            <c:numRef>
              <c:f>Sheet1!$N$4:$N$7</c:f>
              <c:numCache>
                <c:formatCode>General</c:formatCode>
                <c:ptCount val="4"/>
                <c:pt idx="0">
                  <c:v>0.97</c:v>
                </c:pt>
                <c:pt idx="1">
                  <c:v>0.95</c:v>
                </c:pt>
                <c:pt idx="2">
                  <c:v>0.83</c:v>
                </c:pt>
                <c:pt idx="3">
                  <c:v>0.74</c:v>
                </c:pt>
              </c:numCache>
            </c:numRef>
          </c:yVal>
          <c:smooth val="1"/>
        </c:ser>
        <c:dLbls>
          <c:showLegendKey val="0"/>
          <c:showVal val="0"/>
          <c:showCatName val="0"/>
          <c:showSerName val="0"/>
          <c:showPercent val="0"/>
          <c:showBubbleSize val="0"/>
        </c:dLbls>
        <c:axId val="207094144"/>
        <c:axId val="207096064"/>
      </c:scatterChart>
      <c:valAx>
        <c:axId val="207094144"/>
        <c:scaling>
          <c:orientation val="minMax"/>
          <c:max val="1"/>
          <c:min val="0.35000000000000009"/>
        </c:scaling>
        <c:delete val="0"/>
        <c:axPos val="b"/>
        <c:numFmt formatCode="#,##0.00" sourceLinked="0"/>
        <c:majorTickMark val="in"/>
        <c:minorTickMark val="none"/>
        <c:tickLblPos val="nextTo"/>
        <c:spPr>
          <a:noFill/>
          <a:ln w="15875">
            <a:solidFill>
              <a:schemeClr val="tx1"/>
            </a:solidFill>
          </a:ln>
        </c:spPr>
        <c:txPr>
          <a:bodyPr/>
          <a:lstStyle/>
          <a:p>
            <a:pPr>
              <a:defRPr sz="1100" b="1"/>
            </a:pPr>
            <a:endParaRPr lang="en-US"/>
          </a:p>
        </c:txPr>
        <c:crossAx val="207096064"/>
        <c:crosses val="autoZero"/>
        <c:crossBetween val="midCat"/>
        <c:majorUnit val="0.14000000000000001"/>
      </c:valAx>
      <c:valAx>
        <c:axId val="207096064"/>
        <c:scaling>
          <c:orientation val="minMax"/>
          <c:max val="1.2"/>
          <c:min val="0.25"/>
        </c:scaling>
        <c:delete val="0"/>
        <c:axPos val="l"/>
        <c:numFmt formatCode="#,##0.00" sourceLinked="0"/>
        <c:majorTickMark val="in"/>
        <c:minorTickMark val="none"/>
        <c:tickLblPos val="nextTo"/>
        <c:spPr>
          <a:ln w="15875">
            <a:solidFill>
              <a:schemeClr val="tx1"/>
            </a:solidFill>
          </a:ln>
        </c:spPr>
        <c:txPr>
          <a:bodyPr/>
          <a:lstStyle/>
          <a:p>
            <a:pPr>
              <a:defRPr sz="1100" b="1"/>
            </a:pPr>
            <a:endParaRPr lang="en-US"/>
          </a:p>
        </c:txPr>
        <c:crossAx val="207094144"/>
        <c:crosses val="autoZero"/>
        <c:crossBetween val="midCat"/>
        <c:majorUnit val="0.25"/>
        <c:minorUnit val="1.0000000000000004E-2"/>
      </c:valAx>
    </c:plotArea>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36338604882514"/>
          <c:y val="0.11809976583115792"/>
          <c:w val="0.64945681282225509"/>
          <c:h val="0.60255618991022331"/>
        </c:manualLayout>
      </c:layout>
      <c:scatterChart>
        <c:scatterStyle val="smoothMarker"/>
        <c:varyColors val="0"/>
        <c:ser>
          <c:idx val="0"/>
          <c:order val="0"/>
          <c:spPr>
            <a:ln w="12700">
              <a:solidFill>
                <a:schemeClr val="tx1"/>
              </a:solidFill>
            </a:ln>
          </c:spPr>
          <c:marker>
            <c:symbol val="diamond"/>
            <c:size val="4"/>
            <c:spPr>
              <a:solidFill>
                <a:schemeClr val="tx1"/>
              </a:solidFill>
              <a:ln>
                <a:solidFill>
                  <a:schemeClr val="tx1"/>
                </a:solidFill>
              </a:ln>
            </c:spPr>
          </c:marker>
          <c:xVal>
            <c:numRef>
              <c:f>Sheet1!$P$13:$T$13</c:f>
              <c:numCache>
                <c:formatCode>General</c:formatCode>
                <c:ptCount val="5"/>
                <c:pt idx="0">
                  <c:v>0.01</c:v>
                </c:pt>
                <c:pt idx="1">
                  <c:v>0.25</c:v>
                </c:pt>
                <c:pt idx="2">
                  <c:v>0.5</c:v>
                </c:pt>
                <c:pt idx="3">
                  <c:v>0.75</c:v>
                </c:pt>
                <c:pt idx="4">
                  <c:v>1</c:v>
                </c:pt>
              </c:numCache>
            </c:numRef>
          </c:xVal>
          <c:yVal>
            <c:numRef>
              <c:f>Sheet1!$P$14:$T$14</c:f>
              <c:numCache>
                <c:formatCode>General</c:formatCode>
                <c:ptCount val="5"/>
                <c:pt idx="0">
                  <c:v>1.1000000000000001</c:v>
                </c:pt>
                <c:pt idx="1">
                  <c:v>4.4000000000000004</c:v>
                </c:pt>
                <c:pt idx="2">
                  <c:v>5.5</c:v>
                </c:pt>
                <c:pt idx="3">
                  <c:v>5.7</c:v>
                </c:pt>
                <c:pt idx="4">
                  <c:v>5.7</c:v>
                </c:pt>
              </c:numCache>
            </c:numRef>
          </c:yVal>
          <c:smooth val="1"/>
        </c:ser>
        <c:ser>
          <c:idx val="1"/>
          <c:order val="1"/>
          <c:spPr>
            <a:ln w="12700">
              <a:solidFill>
                <a:schemeClr val="tx1"/>
              </a:solidFill>
            </a:ln>
          </c:spPr>
          <c:marker>
            <c:symbol val="triangle"/>
            <c:size val="4"/>
            <c:spPr>
              <a:solidFill>
                <a:schemeClr val="tx1"/>
              </a:solidFill>
              <a:ln>
                <a:solidFill>
                  <a:schemeClr val="tx1"/>
                </a:solidFill>
              </a:ln>
            </c:spPr>
          </c:marker>
          <c:xVal>
            <c:numRef>
              <c:f>Sheet1!$P$13:$T$13</c:f>
              <c:numCache>
                <c:formatCode>General</c:formatCode>
                <c:ptCount val="5"/>
                <c:pt idx="0">
                  <c:v>0.01</c:v>
                </c:pt>
                <c:pt idx="1">
                  <c:v>0.25</c:v>
                </c:pt>
                <c:pt idx="2">
                  <c:v>0.5</c:v>
                </c:pt>
                <c:pt idx="3">
                  <c:v>0.75</c:v>
                </c:pt>
                <c:pt idx="4">
                  <c:v>1</c:v>
                </c:pt>
              </c:numCache>
            </c:numRef>
          </c:xVal>
          <c:yVal>
            <c:numRef>
              <c:f>Sheet1!$P$15:$T$15</c:f>
              <c:numCache>
                <c:formatCode>General</c:formatCode>
                <c:ptCount val="5"/>
                <c:pt idx="0">
                  <c:v>1.2</c:v>
                </c:pt>
                <c:pt idx="1">
                  <c:v>6.3</c:v>
                </c:pt>
                <c:pt idx="2">
                  <c:v>8.1999999999999993</c:v>
                </c:pt>
                <c:pt idx="3">
                  <c:v>8.5</c:v>
                </c:pt>
                <c:pt idx="4">
                  <c:v>8.5</c:v>
                </c:pt>
              </c:numCache>
            </c:numRef>
          </c:yVal>
          <c:smooth val="1"/>
        </c:ser>
        <c:ser>
          <c:idx val="2"/>
          <c:order val="2"/>
          <c:spPr>
            <a:ln w="12700">
              <a:solidFill>
                <a:schemeClr val="tx1"/>
              </a:solidFill>
            </a:ln>
          </c:spPr>
          <c:marker>
            <c:symbol val="circle"/>
            <c:size val="4"/>
            <c:spPr>
              <a:solidFill>
                <a:schemeClr val="tx1"/>
              </a:solidFill>
              <a:ln>
                <a:solidFill>
                  <a:schemeClr val="tx1"/>
                </a:solidFill>
              </a:ln>
            </c:spPr>
          </c:marker>
          <c:xVal>
            <c:numRef>
              <c:f>Sheet1!$P$13:$T$13</c:f>
              <c:numCache>
                <c:formatCode>General</c:formatCode>
                <c:ptCount val="5"/>
                <c:pt idx="0">
                  <c:v>0.01</c:v>
                </c:pt>
                <c:pt idx="1">
                  <c:v>0.25</c:v>
                </c:pt>
                <c:pt idx="2">
                  <c:v>0.5</c:v>
                </c:pt>
                <c:pt idx="3">
                  <c:v>0.75</c:v>
                </c:pt>
                <c:pt idx="4">
                  <c:v>1</c:v>
                </c:pt>
              </c:numCache>
            </c:numRef>
          </c:xVal>
          <c:yVal>
            <c:numRef>
              <c:f>Sheet1!$P$16:$T$16</c:f>
              <c:numCache>
                <c:formatCode>General</c:formatCode>
                <c:ptCount val="5"/>
                <c:pt idx="0">
                  <c:v>1.3</c:v>
                </c:pt>
                <c:pt idx="1">
                  <c:v>6.9</c:v>
                </c:pt>
                <c:pt idx="2">
                  <c:v>9</c:v>
                </c:pt>
                <c:pt idx="3">
                  <c:v>9.3000000000000007</c:v>
                </c:pt>
                <c:pt idx="4">
                  <c:v>9.3000000000000007</c:v>
                </c:pt>
              </c:numCache>
            </c:numRef>
          </c:yVal>
          <c:smooth val="1"/>
        </c:ser>
        <c:ser>
          <c:idx val="3"/>
          <c:order val="3"/>
          <c:spPr>
            <a:ln w="12700">
              <a:solidFill>
                <a:schemeClr val="tx1"/>
              </a:solidFill>
            </a:ln>
          </c:spPr>
          <c:marker>
            <c:symbol val="square"/>
            <c:size val="4"/>
            <c:spPr>
              <a:solidFill>
                <a:schemeClr val="tx1"/>
              </a:solidFill>
            </c:spPr>
          </c:marker>
          <c:xVal>
            <c:numRef>
              <c:f>Sheet1!$P$13:$T$13</c:f>
              <c:numCache>
                <c:formatCode>General</c:formatCode>
                <c:ptCount val="5"/>
                <c:pt idx="0">
                  <c:v>0.01</c:v>
                </c:pt>
                <c:pt idx="1">
                  <c:v>0.25</c:v>
                </c:pt>
                <c:pt idx="2">
                  <c:v>0.5</c:v>
                </c:pt>
                <c:pt idx="3">
                  <c:v>0.75</c:v>
                </c:pt>
                <c:pt idx="4">
                  <c:v>1</c:v>
                </c:pt>
              </c:numCache>
            </c:numRef>
          </c:xVal>
          <c:yVal>
            <c:numRef>
              <c:f>Sheet1!$P$17:$T$17</c:f>
              <c:numCache>
                <c:formatCode>General</c:formatCode>
                <c:ptCount val="5"/>
                <c:pt idx="0">
                  <c:v>1.4</c:v>
                </c:pt>
                <c:pt idx="1">
                  <c:v>8</c:v>
                </c:pt>
                <c:pt idx="2">
                  <c:v>9.9</c:v>
                </c:pt>
                <c:pt idx="3">
                  <c:v>10.1</c:v>
                </c:pt>
                <c:pt idx="4">
                  <c:v>10.1</c:v>
                </c:pt>
              </c:numCache>
            </c:numRef>
          </c:yVal>
          <c:smooth val="1"/>
        </c:ser>
        <c:dLbls>
          <c:showLegendKey val="0"/>
          <c:showVal val="0"/>
          <c:showCatName val="0"/>
          <c:showSerName val="0"/>
          <c:showPercent val="0"/>
          <c:showBubbleSize val="0"/>
        </c:dLbls>
        <c:axId val="211340672"/>
        <c:axId val="211351040"/>
      </c:scatterChart>
      <c:valAx>
        <c:axId val="211340672"/>
        <c:scaling>
          <c:orientation val="minMax"/>
          <c:max val="1.01"/>
          <c:min val="1.0000000000000002E-2"/>
        </c:scaling>
        <c:delete val="0"/>
        <c:axPos val="b"/>
        <c:numFmt formatCode="#,##0.00" sourceLinked="0"/>
        <c:majorTickMark val="out"/>
        <c:minorTickMark val="none"/>
        <c:tickLblPos val="nextTo"/>
        <c:spPr>
          <a:ln w="15875">
            <a:solidFill>
              <a:schemeClr val="tx1"/>
            </a:solidFill>
          </a:ln>
        </c:spPr>
        <c:crossAx val="211351040"/>
        <c:crosses val="autoZero"/>
        <c:crossBetween val="midCat"/>
        <c:majorUnit val="0.25"/>
        <c:minorUnit val="1.0000000000000004E-2"/>
      </c:valAx>
      <c:valAx>
        <c:axId val="211351040"/>
        <c:scaling>
          <c:orientation val="minMax"/>
          <c:max val="10.6"/>
          <c:min val="1"/>
        </c:scaling>
        <c:delete val="0"/>
        <c:axPos val="l"/>
        <c:numFmt formatCode="#,##0.0" sourceLinked="0"/>
        <c:majorTickMark val="none"/>
        <c:minorTickMark val="none"/>
        <c:tickLblPos val="nextTo"/>
        <c:spPr>
          <a:ln w="15875">
            <a:solidFill>
              <a:schemeClr val="tx1"/>
            </a:solidFill>
          </a:ln>
        </c:spPr>
        <c:crossAx val="211340672"/>
        <c:crosses val="autoZero"/>
        <c:crossBetween val="midCat"/>
        <c:majorUnit val="1"/>
        <c:minorUnit val="0.1"/>
      </c:valAx>
    </c:plotArea>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739151508500463"/>
          <c:y val="3.5466816700618804E-2"/>
          <c:w val="0.65169203849518875"/>
          <c:h val="0.76332995361881195"/>
        </c:manualLayout>
      </c:layout>
      <c:scatterChart>
        <c:scatterStyle val="smoothMarker"/>
        <c:varyColors val="0"/>
        <c:ser>
          <c:idx val="0"/>
          <c:order val="0"/>
          <c:spPr>
            <a:ln w="12700">
              <a:solidFill>
                <a:schemeClr val="tx1"/>
              </a:solidFill>
            </a:ln>
          </c:spPr>
          <c:marker>
            <c:symbol val="square"/>
            <c:size val="4"/>
            <c:spPr>
              <a:solidFill>
                <a:schemeClr val="tx1"/>
              </a:solidFill>
            </c:spPr>
          </c:marker>
          <c:xVal>
            <c:numRef>
              <c:f>Sheet1!$N$9:$N$12</c:f>
              <c:numCache>
                <c:formatCode>General</c:formatCode>
                <c:ptCount val="4"/>
                <c:pt idx="0">
                  <c:v>1</c:v>
                </c:pt>
                <c:pt idx="1">
                  <c:v>2</c:v>
                </c:pt>
                <c:pt idx="2">
                  <c:v>3</c:v>
                </c:pt>
                <c:pt idx="3">
                  <c:v>4</c:v>
                </c:pt>
              </c:numCache>
            </c:numRef>
          </c:xVal>
          <c:yVal>
            <c:numRef>
              <c:f>Sheet1!$O$9:$O$12</c:f>
              <c:numCache>
                <c:formatCode>General</c:formatCode>
                <c:ptCount val="4"/>
                <c:pt idx="0">
                  <c:v>7.9</c:v>
                </c:pt>
                <c:pt idx="1">
                  <c:v>4.5999999999999996</c:v>
                </c:pt>
                <c:pt idx="2">
                  <c:v>3</c:v>
                </c:pt>
                <c:pt idx="3">
                  <c:v>2.4</c:v>
                </c:pt>
              </c:numCache>
            </c:numRef>
          </c:yVal>
          <c:smooth val="1"/>
        </c:ser>
        <c:ser>
          <c:idx val="1"/>
          <c:order val="1"/>
          <c:spPr>
            <a:ln w="12700">
              <a:solidFill>
                <a:schemeClr val="tx1"/>
              </a:solidFill>
            </a:ln>
          </c:spPr>
          <c:marker>
            <c:symbol val="diamond"/>
            <c:size val="4"/>
            <c:spPr>
              <a:solidFill>
                <a:schemeClr val="tx1"/>
              </a:solidFill>
              <a:ln>
                <a:solidFill>
                  <a:schemeClr val="tx1"/>
                </a:solidFill>
              </a:ln>
            </c:spPr>
          </c:marker>
          <c:xVal>
            <c:numRef>
              <c:f>Sheet1!$N$9:$N$12</c:f>
              <c:numCache>
                <c:formatCode>General</c:formatCode>
                <c:ptCount val="4"/>
                <c:pt idx="0">
                  <c:v>1</c:v>
                </c:pt>
                <c:pt idx="1">
                  <c:v>2</c:v>
                </c:pt>
                <c:pt idx="2">
                  <c:v>3</c:v>
                </c:pt>
                <c:pt idx="3">
                  <c:v>4</c:v>
                </c:pt>
              </c:numCache>
            </c:numRef>
          </c:xVal>
          <c:yVal>
            <c:numRef>
              <c:f>Sheet1!$P$9:$P$12</c:f>
              <c:numCache>
                <c:formatCode>General</c:formatCode>
                <c:ptCount val="4"/>
                <c:pt idx="0">
                  <c:v>7.6</c:v>
                </c:pt>
                <c:pt idx="1">
                  <c:v>4.4000000000000004</c:v>
                </c:pt>
                <c:pt idx="2">
                  <c:v>2.8</c:v>
                </c:pt>
                <c:pt idx="3">
                  <c:v>2.2000000000000002</c:v>
                </c:pt>
              </c:numCache>
            </c:numRef>
          </c:yVal>
          <c:smooth val="1"/>
        </c:ser>
        <c:ser>
          <c:idx val="2"/>
          <c:order val="2"/>
          <c:spPr>
            <a:ln w="12700">
              <a:solidFill>
                <a:schemeClr val="tx1"/>
              </a:solidFill>
            </a:ln>
          </c:spPr>
          <c:marker>
            <c:symbol val="circle"/>
            <c:size val="4"/>
            <c:spPr>
              <a:solidFill>
                <a:schemeClr val="tx1"/>
              </a:solidFill>
              <a:ln>
                <a:solidFill>
                  <a:sysClr val="windowText" lastClr="000000"/>
                </a:solidFill>
              </a:ln>
            </c:spPr>
          </c:marker>
          <c:xVal>
            <c:numRef>
              <c:f>Sheet1!$N$9:$N$12</c:f>
              <c:numCache>
                <c:formatCode>General</c:formatCode>
                <c:ptCount val="4"/>
                <c:pt idx="0">
                  <c:v>1</c:v>
                </c:pt>
                <c:pt idx="1">
                  <c:v>2</c:v>
                </c:pt>
                <c:pt idx="2">
                  <c:v>3</c:v>
                </c:pt>
                <c:pt idx="3">
                  <c:v>4</c:v>
                </c:pt>
              </c:numCache>
            </c:numRef>
          </c:xVal>
          <c:yVal>
            <c:numRef>
              <c:f>Sheet1!$Q$9:$Q$12</c:f>
              <c:numCache>
                <c:formatCode>General</c:formatCode>
                <c:ptCount val="4"/>
                <c:pt idx="0">
                  <c:v>7.4</c:v>
                </c:pt>
                <c:pt idx="1">
                  <c:v>4.0999999999999996</c:v>
                </c:pt>
                <c:pt idx="2">
                  <c:v>2.6</c:v>
                </c:pt>
                <c:pt idx="3">
                  <c:v>2</c:v>
                </c:pt>
              </c:numCache>
            </c:numRef>
          </c:yVal>
          <c:smooth val="1"/>
        </c:ser>
        <c:ser>
          <c:idx val="3"/>
          <c:order val="3"/>
          <c:spPr>
            <a:ln w="12700">
              <a:solidFill>
                <a:schemeClr val="tx1"/>
              </a:solidFill>
            </a:ln>
          </c:spPr>
          <c:marker>
            <c:symbol val="triangle"/>
            <c:size val="4"/>
            <c:spPr>
              <a:solidFill>
                <a:sysClr val="windowText" lastClr="000000"/>
              </a:solidFill>
              <a:ln>
                <a:solidFill>
                  <a:schemeClr val="tx1"/>
                </a:solidFill>
              </a:ln>
            </c:spPr>
          </c:marker>
          <c:xVal>
            <c:numRef>
              <c:f>Sheet1!$N$9:$N$12</c:f>
              <c:numCache>
                <c:formatCode>General</c:formatCode>
                <c:ptCount val="4"/>
                <c:pt idx="0">
                  <c:v>1</c:v>
                </c:pt>
                <c:pt idx="1">
                  <c:v>2</c:v>
                </c:pt>
                <c:pt idx="2">
                  <c:v>3</c:v>
                </c:pt>
                <c:pt idx="3">
                  <c:v>4</c:v>
                </c:pt>
              </c:numCache>
            </c:numRef>
          </c:xVal>
          <c:yVal>
            <c:numRef>
              <c:f>Sheet1!$R$9:$R$12</c:f>
              <c:numCache>
                <c:formatCode>General</c:formatCode>
                <c:ptCount val="4"/>
                <c:pt idx="0">
                  <c:v>7.1</c:v>
                </c:pt>
                <c:pt idx="1">
                  <c:v>3.8</c:v>
                </c:pt>
                <c:pt idx="2">
                  <c:v>2.4</c:v>
                </c:pt>
                <c:pt idx="3">
                  <c:v>1.8</c:v>
                </c:pt>
              </c:numCache>
            </c:numRef>
          </c:yVal>
          <c:smooth val="1"/>
        </c:ser>
        <c:dLbls>
          <c:showLegendKey val="0"/>
          <c:showVal val="0"/>
          <c:showCatName val="0"/>
          <c:showSerName val="0"/>
          <c:showPercent val="0"/>
          <c:showBubbleSize val="0"/>
        </c:dLbls>
        <c:axId val="212004864"/>
        <c:axId val="212007168"/>
      </c:scatterChart>
      <c:valAx>
        <c:axId val="212004864"/>
        <c:scaling>
          <c:orientation val="minMax"/>
          <c:max val="4.3"/>
          <c:min val="1"/>
        </c:scaling>
        <c:delete val="0"/>
        <c:axPos val="b"/>
        <c:title>
          <c:tx>
            <c:rich>
              <a:bodyPr/>
              <a:lstStyle/>
              <a:p>
                <a:pPr>
                  <a:defRPr/>
                </a:pPr>
                <a:r>
                  <a:rPr lang="en-US" sz="1200">
                    <a:latin typeface="Times New Roman" pitchFamily="18" charset="0"/>
                    <a:cs typeface="Times New Roman" pitchFamily="18" charset="0"/>
                  </a:rPr>
                  <a:t>Time  t  →</a:t>
                </a:r>
              </a:p>
              <a:p>
                <a:pPr>
                  <a:defRPr/>
                </a:pPr>
                <a:r>
                  <a:rPr lang="en-US" sz="1200">
                    <a:latin typeface="Times New Roman" pitchFamily="18" charset="0"/>
                    <a:cs typeface="Times New Roman" pitchFamily="18" charset="0"/>
                  </a:rPr>
                  <a:t>F</a:t>
                </a:r>
                <a:r>
                  <a:rPr lang="en-US" sz="1200">
                    <a:latin typeface="Times New Roman"/>
                    <a:cs typeface="Times New Roman"/>
                  </a:rPr>
                  <a:t>ig. 6.4: Variation of mean concentration distribution with</a:t>
                </a:r>
              </a:p>
              <a:p>
                <a:pPr>
                  <a:defRPr/>
                </a:pPr>
                <a:r>
                  <a:rPr lang="en-US" sz="1200">
                    <a:latin typeface="Times New Roman"/>
                    <a:cs typeface="Times New Roman"/>
                  </a:rPr>
                  <a:t>                  time t for different values of viscoelastic parameter</a:t>
                </a:r>
                <a:endParaRPr lang="en-US" sz="1200"/>
              </a:p>
            </c:rich>
          </c:tx>
          <c:layout>
            <c:manualLayout>
              <c:xMode val="edge"/>
              <c:yMode val="edge"/>
              <c:x val="6.3797334392365027E-2"/>
              <c:y val="0.86563595608943045"/>
            </c:manualLayout>
          </c:layout>
          <c:overlay val="0"/>
        </c:title>
        <c:numFmt formatCode="#,##0.00" sourceLinked="0"/>
        <c:majorTickMark val="out"/>
        <c:minorTickMark val="none"/>
        <c:tickLblPos val="nextTo"/>
        <c:spPr>
          <a:ln w="15875"/>
        </c:spPr>
        <c:crossAx val="212007168"/>
        <c:crosses val="autoZero"/>
        <c:crossBetween val="midCat"/>
        <c:majorUnit val="1"/>
        <c:minorUnit val="1"/>
      </c:valAx>
      <c:valAx>
        <c:axId val="212007168"/>
        <c:scaling>
          <c:orientation val="minMax"/>
          <c:max val="8.3000000000000007"/>
          <c:min val="0"/>
        </c:scaling>
        <c:delete val="0"/>
        <c:axPos val="l"/>
        <c:numFmt formatCode="#,##0.0" sourceLinked="0"/>
        <c:majorTickMark val="none"/>
        <c:minorTickMark val="none"/>
        <c:tickLblPos val="nextTo"/>
        <c:spPr>
          <a:ln w="15875"/>
        </c:spPr>
        <c:crossAx val="212004864"/>
        <c:crossesAt val="1"/>
        <c:crossBetween val="midCat"/>
        <c:majorUnit val="1"/>
        <c:minorUnit val="0.2"/>
      </c:valAx>
      <c:spPr>
        <a:ln>
          <a:noFill/>
        </a:ln>
      </c:spPr>
    </c:plotArea>
    <c:plotVisOnly val="1"/>
    <c:dispBlanksAs val="gap"/>
    <c:showDLblsOverMax val="0"/>
  </c:chart>
  <c:spPr>
    <a:ln>
      <a:noFill/>
    </a:ln>
  </c:sp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60209973753281"/>
          <c:y val="4.0068867538346688E-2"/>
          <c:w val="0.70137971844428537"/>
          <c:h val="0.77204284375695642"/>
        </c:manualLayout>
      </c:layout>
      <c:scatterChart>
        <c:scatterStyle val="smoothMarker"/>
        <c:varyColors val="0"/>
        <c:ser>
          <c:idx val="0"/>
          <c:order val="0"/>
          <c:spPr>
            <a:ln w="15875">
              <a:solidFill>
                <a:schemeClr val="tx1"/>
              </a:solidFill>
            </a:ln>
          </c:spPr>
          <c:marker>
            <c:symbol val="diamond"/>
            <c:size val="4"/>
            <c:spPr>
              <a:solidFill>
                <a:schemeClr val="tx1"/>
              </a:solidFill>
            </c:spPr>
          </c:marker>
          <c:xVal>
            <c:numRef>
              <c:f>Sheet1!$N$9:$N$13</c:f>
              <c:numCache>
                <c:formatCode>General</c:formatCode>
                <c:ptCount val="5"/>
                <c:pt idx="0">
                  <c:v>0.2</c:v>
                </c:pt>
                <c:pt idx="1">
                  <c:v>0.4</c:v>
                </c:pt>
                <c:pt idx="2">
                  <c:v>0.6</c:v>
                </c:pt>
                <c:pt idx="3">
                  <c:v>0.8</c:v>
                </c:pt>
                <c:pt idx="4">
                  <c:v>1</c:v>
                </c:pt>
              </c:numCache>
            </c:numRef>
          </c:xVal>
          <c:yVal>
            <c:numRef>
              <c:f>Sheet1!$O$9:$O$13</c:f>
              <c:numCache>
                <c:formatCode>General</c:formatCode>
                <c:ptCount val="5"/>
                <c:pt idx="0">
                  <c:v>10.9</c:v>
                </c:pt>
                <c:pt idx="1">
                  <c:v>4.5</c:v>
                </c:pt>
                <c:pt idx="2">
                  <c:v>2.5</c:v>
                </c:pt>
                <c:pt idx="3">
                  <c:v>1.5</c:v>
                </c:pt>
                <c:pt idx="4">
                  <c:v>0.8</c:v>
                </c:pt>
              </c:numCache>
            </c:numRef>
          </c:yVal>
          <c:smooth val="1"/>
        </c:ser>
        <c:ser>
          <c:idx val="1"/>
          <c:order val="1"/>
          <c:spPr>
            <a:ln w="15875">
              <a:solidFill>
                <a:schemeClr val="tx1"/>
              </a:solidFill>
            </a:ln>
          </c:spPr>
          <c:marker>
            <c:symbol val="diamond"/>
            <c:size val="4"/>
            <c:spPr>
              <a:solidFill>
                <a:schemeClr val="tx1"/>
              </a:solidFill>
              <a:ln>
                <a:solidFill>
                  <a:schemeClr val="tx1"/>
                </a:solidFill>
              </a:ln>
            </c:spPr>
          </c:marker>
          <c:xVal>
            <c:numRef>
              <c:f>Sheet1!$N$9:$N$13</c:f>
              <c:numCache>
                <c:formatCode>General</c:formatCode>
                <c:ptCount val="5"/>
                <c:pt idx="0">
                  <c:v>0.2</c:v>
                </c:pt>
                <c:pt idx="1">
                  <c:v>0.4</c:v>
                </c:pt>
                <c:pt idx="2">
                  <c:v>0.6</c:v>
                </c:pt>
                <c:pt idx="3">
                  <c:v>0.8</c:v>
                </c:pt>
                <c:pt idx="4">
                  <c:v>1</c:v>
                </c:pt>
              </c:numCache>
            </c:numRef>
          </c:xVal>
          <c:yVal>
            <c:numRef>
              <c:f>Sheet1!$P$9:$P$13</c:f>
              <c:numCache>
                <c:formatCode>General</c:formatCode>
                <c:ptCount val="5"/>
                <c:pt idx="0">
                  <c:v>10.8</c:v>
                </c:pt>
                <c:pt idx="1">
                  <c:v>4.3</c:v>
                </c:pt>
                <c:pt idx="2">
                  <c:v>2.2999999999999998</c:v>
                </c:pt>
                <c:pt idx="3">
                  <c:v>1.4</c:v>
                </c:pt>
                <c:pt idx="4">
                  <c:v>0.7</c:v>
                </c:pt>
              </c:numCache>
            </c:numRef>
          </c:yVal>
          <c:smooth val="1"/>
        </c:ser>
        <c:ser>
          <c:idx val="2"/>
          <c:order val="2"/>
          <c:spPr>
            <a:ln w="15875">
              <a:solidFill>
                <a:schemeClr val="tx1"/>
              </a:solidFill>
            </a:ln>
          </c:spPr>
          <c:marker>
            <c:symbol val="diamond"/>
            <c:size val="4"/>
            <c:spPr>
              <a:solidFill>
                <a:sysClr val="windowText" lastClr="000000"/>
              </a:solidFill>
            </c:spPr>
          </c:marker>
          <c:xVal>
            <c:numRef>
              <c:f>Sheet1!$N$9:$N$13</c:f>
              <c:numCache>
                <c:formatCode>General</c:formatCode>
                <c:ptCount val="5"/>
                <c:pt idx="0">
                  <c:v>0.2</c:v>
                </c:pt>
                <c:pt idx="1">
                  <c:v>0.4</c:v>
                </c:pt>
                <c:pt idx="2">
                  <c:v>0.6</c:v>
                </c:pt>
                <c:pt idx="3">
                  <c:v>0.8</c:v>
                </c:pt>
                <c:pt idx="4">
                  <c:v>1</c:v>
                </c:pt>
              </c:numCache>
            </c:numRef>
          </c:xVal>
          <c:yVal>
            <c:numRef>
              <c:f>Sheet1!$Q$9:$Q$13</c:f>
              <c:numCache>
                <c:formatCode>General</c:formatCode>
                <c:ptCount val="5"/>
                <c:pt idx="0">
                  <c:v>10.7</c:v>
                </c:pt>
                <c:pt idx="1">
                  <c:v>4.0999999999999996</c:v>
                </c:pt>
                <c:pt idx="2">
                  <c:v>2.1</c:v>
                </c:pt>
                <c:pt idx="3">
                  <c:v>1.2</c:v>
                </c:pt>
                <c:pt idx="4">
                  <c:v>0.6</c:v>
                </c:pt>
              </c:numCache>
            </c:numRef>
          </c:yVal>
          <c:smooth val="1"/>
        </c:ser>
        <c:ser>
          <c:idx val="3"/>
          <c:order val="3"/>
          <c:spPr>
            <a:ln w="15875">
              <a:solidFill>
                <a:schemeClr val="tx1"/>
              </a:solidFill>
            </a:ln>
          </c:spPr>
          <c:marker>
            <c:symbol val="diamond"/>
            <c:size val="4"/>
            <c:spPr>
              <a:solidFill>
                <a:schemeClr val="tx1"/>
              </a:solidFill>
            </c:spPr>
          </c:marker>
          <c:xVal>
            <c:numRef>
              <c:f>Sheet1!$N$9:$N$13</c:f>
              <c:numCache>
                <c:formatCode>General</c:formatCode>
                <c:ptCount val="5"/>
                <c:pt idx="0">
                  <c:v>0.2</c:v>
                </c:pt>
                <c:pt idx="1">
                  <c:v>0.4</c:v>
                </c:pt>
                <c:pt idx="2">
                  <c:v>0.6</c:v>
                </c:pt>
                <c:pt idx="3">
                  <c:v>0.8</c:v>
                </c:pt>
                <c:pt idx="4">
                  <c:v>1</c:v>
                </c:pt>
              </c:numCache>
            </c:numRef>
          </c:xVal>
          <c:yVal>
            <c:numRef>
              <c:f>Sheet1!$R$9:$R$13</c:f>
              <c:numCache>
                <c:formatCode>General</c:formatCode>
                <c:ptCount val="5"/>
                <c:pt idx="0">
                  <c:v>10.5</c:v>
                </c:pt>
                <c:pt idx="1">
                  <c:v>3.9</c:v>
                </c:pt>
                <c:pt idx="2">
                  <c:v>1.9</c:v>
                </c:pt>
                <c:pt idx="3">
                  <c:v>1</c:v>
                </c:pt>
                <c:pt idx="4">
                  <c:v>0.5</c:v>
                </c:pt>
              </c:numCache>
            </c:numRef>
          </c:yVal>
          <c:smooth val="1"/>
        </c:ser>
        <c:dLbls>
          <c:showLegendKey val="0"/>
          <c:showVal val="0"/>
          <c:showCatName val="0"/>
          <c:showSerName val="0"/>
          <c:showPercent val="0"/>
          <c:showBubbleSize val="0"/>
        </c:dLbls>
        <c:axId val="213750528"/>
        <c:axId val="213752448"/>
      </c:scatterChart>
      <c:valAx>
        <c:axId val="213750528"/>
        <c:scaling>
          <c:orientation val="minMax"/>
          <c:max val="1"/>
          <c:min val="0.2"/>
        </c:scaling>
        <c:delete val="0"/>
        <c:axPos val="b"/>
        <c:numFmt formatCode="General" sourceLinked="1"/>
        <c:majorTickMark val="none"/>
        <c:minorTickMark val="none"/>
        <c:tickLblPos val="nextTo"/>
        <c:spPr>
          <a:noFill/>
          <a:ln w="22225">
            <a:solidFill>
              <a:schemeClr val="tx1"/>
            </a:solidFill>
          </a:ln>
        </c:spPr>
        <c:txPr>
          <a:bodyPr rot="0" vert="horz"/>
          <a:lstStyle/>
          <a:p>
            <a:pPr>
              <a:defRPr sz="1000" b="0" i="0" u="none" strike="noStrike" baseline="0">
                <a:solidFill>
                  <a:srgbClr val="000000"/>
                </a:solidFill>
                <a:latin typeface="Calibri"/>
                <a:ea typeface="Calibri"/>
                <a:cs typeface="Calibri"/>
              </a:defRPr>
            </a:pPr>
            <a:endParaRPr lang="en-US"/>
          </a:p>
        </c:txPr>
        <c:crossAx val="213752448"/>
        <c:crossesAt val="0"/>
        <c:crossBetween val="midCat"/>
        <c:majorUnit val="0.2"/>
      </c:valAx>
      <c:valAx>
        <c:axId val="213752448"/>
        <c:scaling>
          <c:orientation val="minMax"/>
          <c:max val="11.5"/>
          <c:min val="0"/>
        </c:scaling>
        <c:delete val="0"/>
        <c:axPos val="l"/>
        <c:numFmt formatCode="#,##0.0" sourceLinked="0"/>
        <c:majorTickMark val="none"/>
        <c:minorTickMark val="none"/>
        <c:tickLblPos val="nextTo"/>
        <c:spPr>
          <a:noFill/>
          <a:ln w="22225">
            <a:solidFill>
              <a:schemeClr val="tx1"/>
            </a:solidFill>
          </a:ln>
        </c:spPr>
        <c:crossAx val="213750528"/>
        <c:crossesAt val="0.2"/>
        <c:crossBetween val="midCat"/>
        <c:majorUnit val="1"/>
        <c:minorUnit val="0.1"/>
      </c:valAx>
      <c:spPr>
        <a:ln>
          <a:noFill/>
        </a:ln>
      </c:spPr>
    </c:plotArea>
    <c:plotVisOnly val="1"/>
    <c:dispBlanksAs val="gap"/>
    <c:showDLblsOverMax val="0"/>
  </c:chart>
  <c:spPr>
    <a:ln>
      <a:no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837906381334236"/>
          <c:y val="0.10344854632336078"/>
          <c:w val="0.69731057811321973"/>
          <c:h val="0.56862826756149087"/>
        </c:manualLayout>
      </c:layout>
      <c:scatterChart>
        <c:scatterStyle val="smoothMarker"/>
        <c:varyColors val="0"/>
        <c:ser>
          <c:idx val="0"/>
          <c:order val="0"/>
          <c:spPr>
            <a:ln w="12700">
              <a:solidFill>
                <a:sysClr val="windowText" lastClr="000000"/>
              </a:solidFill>
            </a:ln>
          </c:spPr>
          <c:marker>
            <c:symbol val="square"/>
            <c:size val="2"/>
            <c:spPr>
              <a:solidFill>
                <a:schemeClr val="tx1"/>
              </a:solidFill>
              <a:ln>
                <a:solidFill>
                  <a:schemeClr val="tx1"/>
                </a:solidFill>
              </a:ln>
            </c:spPr>
          </c:marker>
          <c:xVal>
            <c:numRef>
              <c:f>Sheet3!$A$3:$A$11</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Sheet3!$B$3:$B$11</c:f>
              <c:numCache>
                <c:formatCode>General</c:formatCode>
                <c:ptCount val="9"/>
                <c:pt idx="0">
                  <c:v>2.5500000000000007</c:v>
                </c:pt>
                <c:pt idx="1">
                  <c:v>2.1999999999999993</c:v>
                </c:pt>
                <c:pt idx="2">
                  <c:v>2</c:v>
                </c:pt>
                <c:pt idx="3">
                  <c:v>1.8200000000000003</c:v>
                </c:pt>
                <c:pt idx="4">
                  <c:v>1.6499999999999986</c:v>
                </c:pt>
                <c:pt idx="5">
                  <c:v>1.4399999999999977</c:v>
                </c:pt>
                <c:pt idx="6">
                  <c:v>1.25</c:v>
                </c:pt>
                <c:pt idx="7">
                  <c:v>1.0700000000000003</c:v>
                </c:pt>
                <c:pt idx="8">
                  <c:v>1</c:v>
                </c:pt>
              </c:numCache>
            </c:numRef>
          </c:yVal>
          <c:smooth val="1"/>
        </c:ser>
        <c:ser>
          <c:idx val="1"/>
          <c:order val="1"/>
          <c:spPr>
            <a:ln w="12700">
              <a:solidFill>
                <a:sysClr val="windowText" lastClr="000000"/>
              </a:solidFill>
            </a:ln>
          </c:spPr>
          <c:marker>
            <c:symbol val="triangle"/>
            <c:size val="2"/>
            <c:spPr>
              <a:solidFill>
                <a:schemeClr val="tx1"/>
              </a:solidFill>
              <a:ln>
                <a:solidFill>
                  <a:schemeClr val="tx1"/>
                </a:solidFill>
              </a:ln>
            </c:spPr>
          </c:marker>
          <c:xVal>
            <c:numRef>
              <c:f>Sheet3!$A$3:$A$11</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Sheet3!$C$3:$C$11</c:f>
              <c:numCache>
                <c:formatCode>General</c:formatCode>
                <c:ptCount val="9"/>
                <c:pt idx="0">
                  <c:v>2.6500000000000008</c:v>
                </c:pt>
                <c:pt idx="1">
                  <c:v>2.2999999999999994</c:v>
                </c:pt>
                <c:pt idx="2">
                  <c:v>2.1</c:v>
                </c:pt>
                <c:pt idx="3">
                  <c:v>1.9200000000000004</c:v>
                </c:pt>
                <c:pt idx="4">
                  <c:v>1.7399999999999987</c:v>
                </c:pt>
                <c:pt idx="5">
                  <c:v>1.5399999999999978</c:v>
                </c:pt>
                <c:pt idx="6">
                  <c:v>1.33</c:v>
                </c:pt>
                <c:pt idx="7">
                  <c:v>1.1100000000000003</c:v>
                </c:pt>
                <c:pt idx="8">
                  <c:v>1.02</c:v>
                </c:pt>
              </c:numCache>
            </c:numRef>
          </c:yVal>
          <c:smooth val="1"/>
        </c:ser>
        <c:ser>
          <c:idx val="2"/>
          <c:order val="2"/>
          <c:spPr>
            <a:ln w="12700">
              <a:solidFill>
                <a:sysClr val="windowText" lastClr="000000"/>
              </a:solidFill>
            </a:ln>
          </c:spPr>
          <c:marker>
            <c:symbol val="diamond"/>
            <c:size val="2"/>
            <c:spPr>
              <a:solidFill>
                <a:schemeClr val="tx1"/>
              </a:solidFill>
              <a:ln>
                <a:solidFill>
                  <a:schemeClr val="tx1"/>
                </a:solidFill>
              </a:ln>
            </c:spPr>
          </c:marker>
          <c:xVal>
            <c:numRef>
              <c:f>Sheet3!$A$3:$A$11</c:f>
              <c:numCache>
                <c:formatCode>General</c:formatCode>
                <c:ptCount val="9"/>
                <c:pt idx="0">
                  <c:v>1E-3</c:v>
                </c:pt>
                <c:pt idx="1">
                  <c:v>0.5</c:v>
                </c:pt>
                <c:pt idx="2">
                  <c:v>1</c:v>
                </c:pt>
                <c:pt idx="3">
                  <c:v>1.5</c:v>
                </c:pt>
                <c:pt idx="4">
                  <c:v>2.0009999999999999</c:v>
                </c:pt>
                <c:pt idx="5">
                  <c:v>2.5009999999999999</c:v>
                </c:pt>
                <c:pt idx="6">
                  <c:v>3.0009999999999999</c:v>
                </c:pt>
                <c:pt idx="7">
                  <c:v>3.5009999999999999</c:v>
                </c:pt>
                <c:pt idx="8">
                  <c:v>4.0010000000000003</c:v>
                </c:pt>
              </c:numCache>
            </c:numRef>
          </c:xVal>
          <c:yVal>
            <c:numRef>
              <c:f>Sheet3!$D$3:$D$11</c:f>
              <c:numCache>
                <c:formatCode>General</c:formatCode>
                <c:ptCount val="9"/>
                <c:pt idx="0">
                  <c:v>2.7300000000000009</c:v>
                </c:pt>
                <c:pt idx="1">
                  <c:v>2.3799999999999994</c:v>
                </c:pt>
                <c:pt idx="2">
                  <c:v>2.1800000000000002</c:v>
                </c:pt>
                <c:pt idx="3">
                  <c:v>2.0000000000000004</c:v>
                </c:pt>
                <c:pt idx="4">
                  <c:v>1.8199999999999987</c:v>
                </c:pt>
                <c:pt idx="5">
                  <c:v>1.6199999999999979</c:v>
                </c:pt>
                <c:pt idx="6">
                  <c:v>1.3900000000000001</c:v>
                </c:pt>
                <c:pt idx="7">
                  <c:v>1.1500000000000004</c:v>
                </c:pt>
                <c:pt idx="8">
                  <c:v>1.03</c:v>
                </c:pt>
              </c:numCache>
            </c:numRef>
          </c:yVal>
          <c:smooth val="1"/>
        </c:ser>
        <c:dLbls>
          <c:showLegendKey val="0"/>
          <c:showVal val="0"/>
          <c:showCatName val="0"/>
          <c:showSerName val="0"/>
          <c:showPercent val="0"/>
          <c:showBubbleSize val="0"/>
        </c:dLbls>
        <c:axId val="443091968"/>
        <c:axId val="443171968"/>
      </c:scatterChart>
      <c:valAx>
        <c:axId val="443091968"/>
        <c:scaling>
          <c:orientation val="minMax"/>
          <c:max val="4.0010000000000003"/>
          <c:min val="1.0000000000000002E-3"/>
        </c:scaling>
        <c:delete val="0"/>
        <c:axPos val="b"/>
        <c:numFmt formatCode="General" sourceLinked="1"/>
        <c:majorTickMark val="out"/>
        <c:minorTickMark val="none"/>
        <c:tickLblPos val="nextTo"/>
        <c:spPr>
          <a:ln w="15875">
            <a:solidFill>
              <a:sysClr val="windowText" lastClr="000000"/>
            </a:solidFill>
          </a:ln>
        </c:spPr>
        <c:txPr>
          <a:bodyPr/>
          <a:lstStyle/>
          <a:p>
            <a:pPr>
              <a:defRPr sz="1000" b="1">
                <a:latin typeface="Times New Roman" pitchFamily="18" charset="0"/>
                <a:cs typeface="Times New Roman" pitchFamily="18" charset="0"/>
              </a:defRPr>
            </a:pPr>
            <a:endParaRPr lang="en-US"/>
          </a:p>
        </c:txPr>
        <c:crossAx val="443171968"/>
        <c:crosses val="autoZero"/>
        <c:crossBetween val="midCat"/>
      </c:valAx>
      <c:valAx>
        <c:axId val="443171968"/>
        <c:scaling>
          <c:orientation val="minMax"/>
          <c:min val="0.5"/>
        </c:scaling>
        <c:delete val="0"/>
        <c:axPos val="l"/>
        <c:numFmt formatCode="General" sourceLinked="1"/>
        <c:majorTickMark val="out"/>
        <c:minorTickMark val="none"/>
        <c:tickLblPos val="nextTo"/>
        <c:spPr>
          <a:noFill/>
          <a:ln w="15875">
            <a:solidFill>
              <a:sysClr val="windowText" lastClr="000000"/>
            </a:solidFill>
          </a:ln>
        </c:spPr>
        <c:txPr>
          <a:bodyPr anchor="t" anchorCtr="0"/>
          <a:lstStyle/>
          <a:p>
            <a:pPr>
              <a:defRPr sz="1000" b="1">
                <a:latin typeface="Times New Roman" pitchFamily="18" charset="0"/>
                <a:cs typeface="Times New Roman" pitchFamily="18" charset="0"/>
              </a:defRPr>
            </a:pPr>
            <a:endParaRPr lang="en-US"/>
          </a:p>
        </c:txPr>
        <c:crossAx val="443091968"/>
        <c:crosses val="autoZero"/>
        <c:crossBetween val="midCat"/>
      </c:valAx>
      <c:spPr>
        <a:noFill/>
        <a:ln>
          <a:noFill/>
        </a:ln>
      </c:spPr>
    </c:plotArea>
    <c:plotVisOnly val="1"/>
    <c:dispBlanksAs val="gap"/>
    <c:showDLblsOverMax val="0"/>
  </c:chart>
  <c:spPr>
    <a:ln>
      <a:noFill/>
    </a:ln>
  </c:spPr>
  <c:externalData r:id="rId2">
    <c:autoUpdate val="0"/>
  </c:externalData>
  <c:userShapes r:id="rId3"/>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66.emf"/><Relationship Id="rId2" Type="http://schemas.openxmlformats.org/officeDocument/2006/relationships/image" Target="../media/image61.emf"/><Relationship Id="rId1" Type="http://schemas.openxmlformats.org/officeDocument/2006/relationships/image" Target="../media/image60.emf"/><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emf"/><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wmf"/><Relationship Id="rId1" Type="http://schemas.openxmlformats.org/officeDocument/2006/relationships/image" Target="../media/image30.emf"/><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 Id="rId9"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image" Target="../media/image39.emf"/><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drawings/drawing1.xml><?xml version="1.0" encoding="utf-8"?>
<c:userShapes xmlns:c="http://schemas.openxmlformats.org/drawingml/2006/chart">
  <cdr:relSizeAnchor xmlns:cdr="http://schemas.openxmlformats.org/drawingml/2006/chartDrawing">
    <cdr:from>
      <cdr:x>0.08013</cdr:x>
      <cdr:y>0.71458</cdr:y>
    </cdr:from>
    <cdr:to>
      <cdr:x>0.96494</cdr:x>
      <cdr:y>0.82546</cdr:y>
    </cdr:to>
    <cdr:sp macro="" textlink="">
      <cdr:nvSpPr>
        <cdr:cNvPr id="7" name="TextBox 6"/>
        <cdr:cNvSpPr txBox="1"/>
      </cdr:nvSpPr>
      <cdr:spPr>
        <a:xfrm xmlns:a="http://schemas.openxmlformats.org/drawingml/2006/main">
          <a:off x="457200" y="3314702"/>
          <a:ext cx="5048250" cy="51433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200" b="1">
              <a:latin typeface="Times New Roman" pitchFamily="18" charset="0"/>
              <a:cs typeface="Times New Roman" pitchFamily="18" charset="0"/>
            </a:rPr>
            <a:t>Fig. </a:t>
          </a:r>
          <a:r>
            <a:rPr lang="en-US" sz="1200" b="1" baseline="0">
              <a:latin typeface="Times New Roman" pitchFamily="18" charset="0"/>
              <a:cs typeface="Times New Roman" pitchFamily="18" charset="0"/>
            </a:rPr>
            <a:t>4.2:     Variation of non-dimensional pressure disribution with </a:t>
          </a:r>
        </a:p>
        <a:p xmlns:a="http://schemas.openxmlformats.org/drawingml/2006/main">
          <a:r>
            <a:rPr lang="en-US" sz="1200" b="1" baseline="0">
              <a:latin typeface="Times New Roman" pitchFamily="18" charset="0"/>
              <a:cs typeface="Times New Roman" pitchFamily="18" charset="0"/>
            </a:rPr>
            <a:t>                    axial distance for different values of  articular gap h</a:t>
          </a:r>
          <a:endParaRPr lang="en-US" sz="1200" b="1">
            <a:latin typeface="Times New Roman" pitchFamily="18" charset="0"/>
            <a:cs typeface="Times New Roman" pitchFamily="18" charset="0"/>
          </a:endParaRPr>
        </a:p>
      </cdr:txBody>
    </cdr:sp>
  </cdr:relSizeAnchor>
  <cdr:relSizeAnchor xmlns:cdr="http://schemas.openxmlformats.org/drawingml/2006/chartDrawing">
    <cdr:from>
      <cdr:x>0.4868</cdr:x>
      <cdr:y>0.64646</cdr:y>
    </cdr:from>
    <cdr:to>
      <cdr:x>0.53839</cdr:x>
      <cdr:y>0.71217</cdr:y>
    </cdr:to>
    <cdr:sp macro="" textlink="">
      <cdr:nvSpPr>
        <cdr:cNvPr id="8" name="TextBox 7"/>
        <cdr:cNvSpPr txBox="1"/>
      </cdr:nvSpPr>
      <cdr:spPr>
        <a:xfrm xmlns:a="http://schemas.openxmlformats.org/drawingml/2006/main">
          <a:off x="2540945" y="2998715"/>
          <a:ext cx="269284" cy="30480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200" b="1">
              <a:latin typeface="Times New Roman" pitchFamily="18" charset="0"/>
              <a:cs typeface="Times New Roman" pitchFamily="18" charset="0"/>
            </a:rPr>
            <a:t>x</a:t>
          </a:r>
        </a:p>
      </cdr:txBody>
    </cdr:sp>
  </cdr:relSizeAnchor>
  <cdr:relSizeAnchor xmlns:cdr="http://schemas.openxmlformats.org/drawingml/2006/chartDrawing">
    <cdr:from>
      <cdr:x>0.54726</cdr:x>
      <cdr:y>0.67776</cdr:y>
    </cdr:from>
    <cdr:to>
      <cdr:x>0.643</cdr:x>
      <cdr:y>0.6781</cdr:y>
    </cdr:to>
    <cdr:sp macro="" textlink="">
      <cdr:nvSpPr>
        <cdr:cNvPr id="10" name="Straight Arrow Connector 9"/>
        <cdr:cNvSpPr/>
      </cdr:nvSpPr>
      <cdr:spPr>
        <a:xfrm xmlns:a="http://schemas.openxmlformats.org/drawingml/2006/main">
          <a:off x="2856528" y="3143913"/>
          <a:ext cx="499734" cy="1577"/>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ln w="19050">
              <a:solidFill>
                <a:schemeClr val="tx1"/>
              </a:solidFill>
            </a:ln>
          </a:endParaRPr>
        </a:p>
      </cdr:txBody>
    </cdr:sp>
  </cdr:relSizeAnchor>
  <cdr:relSizeAnchor xmlns:cdr="http://schemas.openxmlformats.org/drawingml/2006/chartDrawing">
    <cdr:from>
      <cdr:x>0.01642</cdr:x>
      <cdr:y>0.28953</cdr:y>
    </cdr:from>
    <cdr:to>
      <cdr:x>0.08212</cdr:x>
      <cdr:y>0.48665</cdr:y>
    </cdr:to>
    <cdr:sp macro="" textlink="">
      <cdr:nvSpPr>
        <cdr:cNvPr id="2" name="TextBox 1"/>
        <cdr:cNvSpPr txBox="1"/>
      </cdr:nvSpPr>
      <cdr:spPr>
        <a:xfrm xmlns:a="http://schemas.openxmlformats.org/drawingml/2006/main" rot="16200000">
          <a:off x="-200025" y="1628775"/>
          <a:ext cx="914400" cy="342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200" b="1"/>
            <a:t>P(</a:t>
          </a:r>
          <a:r>
            <a:rPr lang="en-IN" sz="1200" b="1" i="0">
              <a:latin typeface="Cambria Math"/>
              <a:ea typeface="Cambria Math"/>
            </a:rPr>
            <a:t>×〖</a:t>
          </a:r>
          <a:r>
            <a:rPr lang="en-US" sz="1200" b="1" i="0">
              <a:latin typeface="Cambria Math"/>
              <a:ea typeface="Cambria Math"/>
            </a:rPr>
            <a:t>𝟏𝟎</a:t>
          </a:r>
          <a:r>
            <a:rPr lang="en-IN" sz="1200" b="1" i="0">
              <a:latin typeface="Cambria Math"/>
              <a:ea typeface="Cambria Math"/>
            </a:rPr>
            <a:t>〗^</a:t>
          </a:r>
          <a:r>
            <a:rPr lang="en-US" sz="1200" b="1" i="0">
              <a:latin typeface="Cambria Math"/>
            </a:rPr>
            <a:t>𝟏𝟏</a:t>
          </a:r>
          <a:r>
            <a:rPr lang="en-IN" sz="1200" b="1"/>
            <a:t>)</a:t>
          </a:r>
        </a:p>
      </cdr:txBody>
    </cdr:sp>
  </cdr:relSizeAnchor>
  <cdr:relSizeAnchor xmlns:cdr="http://schemas.openxmlformats.org/drawingml/2006/chartDrawing">
    <cdr:from>
      <cdr:x>0.05198</cdr:x>
      <cdr:y>0.20161</cdr:y>
    </cdr:from>
    <cdr:to>
      <cdr:x>0.05228</cdr:x>
      <cdr:y>0.30934</cdr:y>
    </cdr:to>
    <cdr:sp macro="" textlink="">
      <cdr:nvSpPr>
        <cdr:cNvPr id="6" name="Straight Arrow Connector 5"/>
        <cdr:cNvSpPr/>
      </cdr:nvSpPr>
      <cdr:spPr>
        <a:xfrm xmlns:a="http://schemas.openxmlformats.org/drawingml/2006/main" rot="16200000">
          <a:off x="22226" y="1184275"/>
          <a:ext cx="499734" cy="1577"/>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ln w="19050">
              <a:solidFill>
                <a:schemeClr val="tx1"/>
              </a:solidFill>
            </a:ln>
          </a:endParaRPr>
        </a:p>
      </cdr:txBody>
    </cdr:sp>
  </cdr:relSizeAnchor>
  <cdr:relSizeAnchor xmlns:cdr="http://schemas.openxmlformats.org/drawingml/2006/chartDrawing">
    <cdr:from>
      <cdr:x>0.35584</cdr:x>
      <cdr:y>0.46817</cdr:y>
    </cdr:from>
    <cdr:to>
      <cdr:x>0.46898</cdr:x>
      <cdr:y>0.52977</cdr:y>
    </cdr:to>
    <cdr:sp macro="" textlink="">
      <cdr:nvSpPr>
        <cdr:cNvPr id="3" name="TextBox 2"/>
        <cdr:cNvSpPr txBox="1"/>
      </cdr:nvSpPr>
      <cdr:spPr>
        <a:xfrm xmlns:a="http://schemas.openxmlformats.org/drawingml/2006/main">
          <a:off x="1857375" y="2171700"/>
          <a:ext cx="5905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200"/>
            <a:t>h = 0.8</a:t>
          </a:r>
        </a:p>
      </cdr:txBody>
    </cdr:sp>
  </cdr:relSizeAnchor>
  <cdr:relSizeAnchor xmlns:cdr="http://schemas.openxmlformats.org/drawingml/2006/chartDrawing">
    <cdr:from>
      <cdr:x>0.36192</cdr:x>
      <cdr:y>0.4011</cdr:y>
    </cdr:from>
    <cdr:to>
      <cdr:x>0.47506</cdr:x>
      <cdr:y>0.4627</cdr:y>
    </cdr:to>
    <cdr:sp macro="" textlink="">
      <cdr:nvSpPr>
        <cdr:cNvPr id="9" name="TextBox 1"/>
        <cdr:cNvSpPr txBox="1"/>
      </cdr:nvSpPr>
      <cdr:spPr>
        <a:xfrm xmlns:a="http://schemas.openxmlformats.org/drawingml/2006/main">
          <a:off x="1889125" y="1860550"/>
          <a:ext cx="590550"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200"/>
            <a:t>h = 0.6</a:t>
          </a:r>
        </a:p>
      </cdr:txBody>
    </cdr:sp>
  </cdr:relSizeAnchor>
  <cdr:relSizeAnchor xmlns:cdr="http://schemas.openxmlformats.org/drawingml/2006/chartDrawing">
    <cdr:from>
      <cdr:x>0.38017</cdr:x>
      <cdr:y>0.09514</cdr:y>
    </cdr:from>
    <cdr:to>
      <cdr:x>0.49331</cdr:x>
      <cdr:y>0.15674</cdr:y>
    </cdr:to>
    <cdr:sp macro="" textlink="">
      <cdr:nvSpPr>
        <cdr:cNvPr id="11" name="TextBox 1"/>
        <cdr:cNvSpPr txBox="1"/>
      </cdr:nvSpPr>
      <cdr:spPr>
        <a:xfrm xmlns:a="http://schemas.openxmlformats.org/drawingml/2006/main" rot="787592">
          <a:off x="1984375" y="441325"/>
          <a:ext cx="590550" cy="285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200"/>
            <a:t>h = 0.4</a:t>
          </a:r>
        </a:p>
      </cdr:txBody>
    </cdr:sp>
  </cdr:relSizeAnchor>
  <cdr:relSizeAnchor xmlns:cdr="http://schemas.openxmlformats.org/drawingml/2006/chartDrawing">
    <cdr:from>
      <cdr:x>0.62275</cdr:x>
      <cdr:y>0.02466</cdr:y>
    </cdr:from>
    <cdr:to>
      <cdr:x>0.92932</cdr:x>
      <cdr:y>0.15456</cdr:y>
    </cdr:to>
    <cdr:sp macro="" textlink="">
      <cdr:nvSpPr>
        <cdr:cNvPr id="12" name="TextBox 1"/>
        <cdr:cNvSpPr txBox="1"/>
      </cdr:nvSpPr>
      <cdr:spPr>
        <a:xfrm xmlns:a="http://schemas.openxmlformats.org/drawingml/2006/main">
          <a:off x="3248195" y="114311"/>
          <a:ext cx="1599036" cy="60215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i="0">
              <a:latin typeface="Cambria Math"/>
              <a:ea typeface="Cambria Math"/>
            </a:rPr>
            <a:t>  </a:t>
          </a:r>
          <a:r>
            <a:rPr lang="en-US" sz="1100" b="0" i="0">
              <a:latin typeface="Cambria Math"/>
              <a:ea typeface="Cambria Math"/>
            </a:rPr>
            <a:t> </a:t>
          </a:r>
          <a:r>
            <a:rPr lang="en-IN" sz="1100" i="0">
              <a:latin typeface="Cambria Math"/>
              <a:ea typeface="Cambria Math"/>
            </a:rPr>
            <a:t>𝜎</a:t>
          </a:r>
          <a:r>
            <a:rPr lang="en-US" sz="1100" i="0">
              <a:latin typeface="Cambria Math"/>
              <a:ea typeface="Cambria Math"/>
            </a:rPr>
            <a:t>=0.1</a:t>
          </a:r>
          <a:r>
            <a:rPr lang="en-IN" sz="1100"/>
            <a:t>,</a:t>
          </a:r>
          <a:r>
            <a:rPr lang="en-IN" sz="1100" baseline="0"/>
            <a:t>                                              </a:t>
          </a:r>
          <a:r>
            <a:rPr lang="en-US" b="0" i="0">
              <a:latin typeface="Cambria Math"/>
              <a:ea typeface="Cambria Math"/>
            </a:rPr>
            <a:t>    </a:t>
          </a:r>
          <a:r>
            <a:rPr lang="en-US" i="0">
              <a:latin typeface="Cambria Math"/>
              <a:ea typeface="Cambria Math"/>
            </a:rPr>
            <a:t>𝜀</a:t>
          </a:r>
          <a:r>
            <a:rPr lang="en-US" i="0">
              <a:latin typeface="Cambria Math"/>
            </a:rPr>
            <a:t>=0.01, </a:t>
          </a:r>
          <a:endParaRPr lang="en-US" i="1">
            <a:latin typeface="Cambria Math"/>
          </a:endParaRPr>
        </a:p>
        <a:p xmlns:a="http://schemas.openxmlformats.org/drawingml/2006/main">
          <a:r>
            <a:rPr lang="en-US"/>
            <a:t>   </a:t>
          </a:r>
          <a:r>
            <a:rPr lang="en-US" i="0">
              <a:latin typeface="Cambria Math"/>
            </a:rPr>
            <a:t>𝐻_</a:t>
          </a:r>
          <a:r>
            <a:rPr lang="en-US" b="0" i="0">
              <a:latin typeface="Cambria Math"/>
            </a:rPr>
            <a:t>𝑒</a:t>
          </a:r>
          <a:r>
            <a:rPr lang="en-US" i="0">
              <a:latin typeface="Cambria Math"/>
            </a:rPr>
            <a:t>=</a:t>
          </a:r>
          <a:r>
            <a:rPr lang="en-US" b="0" i="0">
              <a:latin typeface="Cambria Math"/>
            </a:rPr>
            <a:t>.8</a:t>
          </a:r>
          <a:endParaRPr lang="en-IN" sz="1100"/>
        </a:p>
      </cdr:txBody>
    </cdr:sp>
  </cdr:relSizeAnchor>
</c:userShapes>
</file>

<file path=ppt/drawings/drawing10.xml><?xml version="1.0" encoding="utf-8"?>
<c:userShapes xmlns:c="http://schemas.openxmlformats.org/drawingml/2006/chart">
  <cdr:relSizeAnchor xmlns:cdr="http://schemas.openxmlformats.org/drawingml/2006/chartDrawing">
    <cdr:from>
      <cdr:x>0.54925</cdr:x>
      <cdr:y>0.79602</cdr:y>
    </cdr:from>
    <cdr:to>
      <cdr:x>0.66411</cdr:x>
      <cdr:y>0.79726</cdr:y>
    </cdr:to>
    <cdr:cxnSp macro="">
      <cdr:nvCxnSpPr>
        <cdr:cNvPr id="3" name="Straight Arrow Connector 2"/>
        <cdr:cNvCxnSpPr/>
      </cdr:nvCxnSpPr>
      <cdr:spPr>
        <a:xfrm xmlns:a="http://schemas.openxmlformats.org/drawingml/2006/main" flipV="1">
          <a:off x="2274005" y="2711450"/>
          <a:ext cx="475545" cy="4222"/>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0.02009</cdr:x>
      <cdr:y>0.08203</cdr:y>
    </cdr:from>
    <cdr:to>
      <cdr:x>0.08589</cdr:x>
      <cdr:y>0.65881</cdr:y>
    </cdr:to>
    <cdr:sp macro="" textlink="">
      <cdr:nvSpPr>
        <cdr:cNvPr id="2" name="TextBox 1"/>
        <cdr:cNvSpPr txBox="1"/>
      </cdr:nvSpPr>
      <cdr:spPr>
        <a:xfrm xmlns:a="http://schemas.openxmlformats.org/drawingml/2006/main" rot="16200000">
          <a:off x="-762947" y="1125526"/>
          <a:ext cx="1964676" cy="272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baseline="0">
              <a:effectLst/>
              <a:latin typeface="Times New Roman" pitchFamily="18" charset="0"/>
              <a:ea typeface="+mn-ea"/>
              <a:cs typeface="Times New Roman" pitchFamily="18" charset="0"/>
            </a:rPr>
            <a:t>Temperature Distribution </a:t>
          </a:r>
          <a:r>
            <a:rPr lang="en-US" sz="1000" b="1" i="0" baseline="0">
              <a:effectLst/>
              <a:latin typeface="Cambria Math"/>
              <a:ea typeface="+mn-ea"/>
              <a:cs typeface="+mn-cs"/>
            </a:rPr>
            <a:t>𝑻</a:t>
          </a:r>
          <a:r>
            <a:rPr lang="ar-AE" sz="1000" b="1" i="0" baseline="0">
              <a:effectLst/>
              <a:latin typeface="Cambria Math"/>
              <a:ea typeface="+mn-ea"/>
              <a:cs typeface="+mn-cs"/>
            </a:rPr>
            <a:t> ̅</a:t>
          </a:r>
          <a:endParaRPr lang="en-IN" sz="1000">
            <a:latin typeface="Times New Roman" pitchFamily="18" charset="0"/>
            <a:cs typeface="Times New Roman" pitchFamily="18" charset="0"/>
          </a:endParaRPr>
        </a:p>
      </cdr:txBody>
    </cdr:sp>
  </cdr:relSizeAnchor>
  <cdr:relSizeAnchor xmlns:cdr="http://schemas.openxmlformats.org/drawingml/2006/chartDrawing">
    <cdr:from>
      <cdr:x>0.0694</cdr:x>
      <cdr:y>0.85635</cdr:y>
    </cdr:from>
    <cdr:to>
      <cdr:x>1</cdr:x>
      <cdr:y>0.99558</cdr:y>
    </cdr:to>
    <cdr:sp macro="" textlink="">
      <cdr:nvSpPr>
        <cdr:cNvPr id="4" name="TextBox 3"/>
        <cdr:cNvSpPr txBox="1"/>
      </cdr:nvSpPr>
      <cdr:spPr>
        <a:xfrm xmlns:a="http://schemas.openxmlformats.org/drawingml/2006/main">
          <a:off x="528616" y="2916948"/>
          <a:ext cx="3852884" cy="4742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000" b="1">
              <a:effectLst/>
              <a:latin typeface="Times New Roman" pitchFamily="18" charset="0"/>
              <a:ea typeface="+mn-ea"/>
              <a:cs typeface="Times New Roman" pitchFamily="18" charset="0"/>
            </a:rPr>
            <a:t>Fig. 7.3:</a:t>
          </a:r>
          <a:r>
            <a:rPr lang="en-IN" sz="1000" b="1" baseline="0">
              <a:effectLst/>
              <a:latin typeface="Times New Roman" pitchFamily="18" charset="0"/>
              <a:ea typeface="+mn-ea"/>
              <a:cs typeface="Times New Roman" pitchFamily="18" charset="0"/>
            </a:rPr>
            <a:t> </a:t>
          </a:r>
          <a:r>
            <a:rPr lang="en-IN" sz="1000" b="1">
              <a:effectLst/>
              <a:latin typeface="Times New Roman" pitchFamily="18" charset="0"/>
              <a:ea typeface="+mn-ea"/>
              <a:cs typeface="Times New Roman" pitchFamily="18" charset="0"/>
            </a:rPr>
            <a:t>Temperature Distribution in articular</a:t>
          </a:r>
          <a:r>
            <a:rPr lang="en-IN" sz="1000" b="1" baseline="0">
              <a:effectLst/>
              <a:latin typeface="Times New Roman" pitchFamily="18" charset="0"/>
              <a:ea typeface="+mn-ea"/>
              <a:cs typeface="Times New Roman" pitchFamily="18" charset="0"/>
            </a:rPr>
            <a:t> cartilage </a:t>
          </a:r>
          <a:r>
            <a:rPr lang="en-IN" sz="1000" b="1" i="0" baseline="0">
              <a:effectLst/>
              <a:latin typeface="Cambria Math"/>
              <a:ea typeface="+mn-ea"/>
              <a:cs typeface="+mn-cs"/>
            </a:rPr>
            <a:t>𝑻</a:t>
          </a:r>
          <a:r>
            <a:rPr lang="ar-AE" sz="1000" b="1" i="0" baseline="0">
              <a:effectLst/>
              <a:latin typeface="Cambria Math"/>
              <a:ea typeface="+mn-ea"/>
              <a:cs typeface="+mn-cs"/>
            </a:rPr>
            <a:t> ̅</a:t>
          </a:r>
          <a:r>
            <a:rPr lang="ar-AE" sz="1000" b="1">
              <a:effectLst/>
              <a:latin typeface="Times New Roman" pitchFamily="18" charset="0"/>
              <a:ea typeface="+mn-ea"/>
              <a:cs typeface="Times New Roman" pitchFamily="18" charset="0"/>
            </a:rPr>
            <a:t>  </a:t>
          </a:r>
          <a:r>
            <a:rPr lang="en-IN" sz="1000" b="1">
              <a:effectLst/>
              <a:latin typeface="Times New Roman" pitchFamily="18" charset="0"/>
              <a:ea typeface="+mn-ea"/>
              <a:cs typeface="Times New Roman" pitchFamily="18" charset="0"/>
            </a:rPr>
            <a:t>for </a:t>
          </a:r>
          <a:endParaRPr lang="en-IN" sz="1000">
            <a:effectLst/>
            <a:latin typeface="Times New Roman" pitchFamily="18" charset="0"/>
            <a:cs typeface="Times New Roman" pitchFamily="18" charset="0"/>
          </a:endParaRPr>
        </a:p>
        <a:p xmlns:a="http://schemas.openxmlformats.org/drawingml/2006/main">
          <a:r>
            <a:rPr lang="en-IN" sz="1000" b="1">
              <a:effectLst/>
              <a:latin typeface="Times New Roman" pitchFamily="18" charset="0"/>
              <a:ea typeface="+mn-ea"/>
              <a:cs typeface="Times New Roman" pitchFamily="18" charset="0"/>
            </a:rPr>
            <a:t>               different intra articular gap (h)</a:t>
          </a:r>
          <a:endParaRPr lang="en-IN" sz="1000">
            <a:effectLst/>
            <a:latin typeface="Times New Roman" pitchFamily="18" charset="0"/>
            <a:cs typeface="Times New Roman" pitchFamily="18" charset="0"/>
          </a:endParaRPr>
        </a:p>
      </cdr:txBody>
    </cdr:sp>
  </cdr:relSizeAnchor>
  <cdr:relSizeAnchor xmlns:cdr="http://schemas.openxmlformats.org/drawingml/2006/chartDrawing">
    <cdr:from>
      <cdr:x>0.48236</cdr:x>
      <cdr:y>0.31971</cdr:y>
    </cdr:from>
    <cdr:to>
      <cdr:x>0.53453</cdr:x>
      <cdr:y>0.32065</cdr:y>
    </cdr:to>
    <cdr:cxnSp macro="">
      <cdr:nvCxnSpPr>
        <cdr:cNvPr id="5" name="Straight Connector 5"/>
        <cdr:cNvCxnSpPr/>
      </cdr:nvCxnSpPr>
      <cdr:spPr>
        <a:xfrm xmlns:a="http://schemas.openxmlformats.org/drawingml/2006/main" rot="16200000">
          <a:off x="2103488" y="982612"/>
          <a:ext cx="3176" cy="216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0.45015</cdr:x>
      <cdr:y>0.28243</cdr:y>
    </cdr:from>
    <cdr:to>
      <cdr:x>0.5458</cdr:x>
      <cdr:y>0.28336</cdr:y>
    </cdr:to>
    <cdr:cxnSp macro="">
      <cdr:nvCxnSpPr>
        <cdr:cNvPr id="6" name="Straight Connector 6"/>
        <cdr:cNvCxnSpPr/>
      </cdr:nvCxnSpPr>
      <cdr:spPr>
        <a:xfrm xmlns:a="http://schemas.openxmlformats.org/drawingml/2006/main" rot="16200000">
          <a:off x="2060138" y="765612"/>
          <a:ext cx="3176" cy="396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0.5138</cdr:x>
      <cdr:y>0.37378</cdr:y>
    </cdr:from>
    <cdr:to>
      <cdr:x>0.53119</cdr:x>
      <cdr:y>0.37471</cdr:y>
    </cdr:to>
    <cdr:cxnSp macro="">
      <cdr:nvCxnSpPr>
        <cdr:cNvPr id="7" name="Straight Connector 7"/>
        <cdr:cNvCxnSpPr/>
      </cdr:nvCxnSpPr>
      <cdr:spPr>
        <a:xfrm xmlns:a="http://schemas.openxmlformats.org/drawingml/2006/main" rot="16200000">
          <a:off x="2161662" y="1238762"/>
          <a:ext cx="3176" cy="72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0.51492</cdr:x>
      <cdr:y>0.3742</cdr:y>
    </cdr:from>
    <cdr:to>
      <cdr:x>0.51568</cdr:x>
      <cdr:y>0.46932</cdr:y>
    </cdr:to>
    <cdr:cxnSp macro="">
      <cdr:nvCxnSpPr>
        <cdr:cNvPr id="8" name="Straight Connector 8"/>
        <cdr:cNvCxnSpPr/>
      </cdr:nvCxnSpPr>
      <cdr:spPr>
        <a:xfrm xmlns:a="http://schemas.openxmlformats.org/drawingml/2006/main">
          <a:off x="2131862" y="1274612"/>
          <a:ext cx="3176" cy="324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0.48508</cdr:x>
      <cdr:y>0.31827</cdr:y>
    </cdr:from>
    <cdr:to>
      <cdr:x>0.48585</cdr:x>
      <cdr:y>0.42396</cdr:y>
    </cdr:to>
    <cdr:cxnSp macro="">
      <cdr:nvCxnSpPr>
        <cdr:cNvPr id="9" name="Straight Connector 9"/>
        <cdr:cNvCxnSpPr/>
      </cdr:nvCxnSpPr>
      <cdr:spPr>
        <a:xfrm xmlns:a="http://schemas.openxmlformats.org/drawingml/2006/main">
          <a:off x="2008338" y="1084112"/>
          <a:ext cx="3176" cy="360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0.4482</cdr:x>
      <cdr:y>0.27963</cdr:y>
    </cdr:from>
    <cdr:to>
      <cdr:x>0.44939</cdr:x>
      <cdr:y>0.39589</cdr:y>
    </cdr:to>
    <cdr:cxnSp macro="">
      <cdr:nvCxnSpPr>
        <cdr:cNvPr id="10" name="Straight Connector 10"/>
        <cdr:cNvCxnSpPr/>
      </cdr:nvCxnSpPr>
      <cdr:spPr>
        <a:xfrm xmlns:a="http://schemas.openxmlformats.org/drawingml/2006/main" flipH="1">
          <a:off x="1855638" y="952500"/>
          <a:ext cx="4912" cy="396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0.57515</cdr:x>
      <cdr:y>0.21252</cdr:y>
    </cdr:from>
    <cdr:to>
      <cdr:x>0.75153</cdr:x>
      <cdr:y>0.38216</cdr:y>
    </cdr:to>
    <cdr:sp macro="" textlink="">
      <cdr:nvSpPr>
        <cdr:cNvPr id="11" name="Text Box 1"/>
        <cdr:cNvSpPr txBox="1"/>
      </cdr:nvSpPr>
      <cdr:spPr>
        <a:xfrm xmlns:a="http://schemas.openxmlformats.org/drawingml/2006/main">
          <a:off x="2381250" y="723900"/>
          <a:ext cx="730250" cy="577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a:p>
      </cdr:txBody>
    </cdr:sp>
  </cdr:relSizeAnchor>
  <cdr:relSizeAnchor xmlns:cdr="http://schemas.openxmlformats.org/drawingml/2006/chartDrawing">
    <cdr:from>
      <cdr:x>0.53681</cdr:x>
      <cdr:y>0.21625</cdr:y>
    </cdr:from>
    <cdr:to>
      <cdr:x>0.73773</cdr:x>
      <cdr:y>0.42318</cdr:y>
    </cdr:to>
    <cdr:sp macro="" textlink="">
      <cdr:nvSpPr>
        <cdr:cNvPr id="12" name="Text Box 11"/>
        <cdr:cNvSpPr txBox="1"/>
      </cdr:nvSpPr>
      <cdr:spPr>
        <a:xfrm xmlns:a="http://schemas.openxmlformats.org/drawingml/2006/main">
          <a:off x="2222500" y="736600"/>
          <a:ext cx="831849" cy="7048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000" b="1">
              <a:effectLst/>
              <a:latin typeface="Times New Roman" pitchFamily="18" charset="0"/>
              <a:ea typeface="+mn-ea"/>
              <a:cs typeface="Times New Roman" pitchFamily="18" charset="0"/>
            </a:rPr>
            <a:t>h = 5 x</a:t>
          </a:r>
          <a:r>
            <a:rPr lang="en-IN" sz="1000" b="1" baseline="0">
              <a:effectLst/>
              <a:latin typeface="Times New Roman" pitchFamily="18" charset="0"/>
              <a:ea typeface="+mn-ea"/>
              <a:cs typeface="Times New Roman" pitchFamily="18" charset="0"/>
            </a:rPr>
            <a:t> 10</a:t>
          </a:r>
          <a:r>
            <a:rPr lang="en-IN" sz="1000" b="1" baseline="30000">
              <a:effectLst/>
              <a:latin typeface="Times New Roman" pitchFamily="18" charset="0"/>
              <a:ea typeface="+mn-ea"/>
              <a:cs typeface="Times New Roman" pitchFamily="18" charset="0"/>
            </a:rPr>
            <a:t>-4</a:t>
          </a:r>
        </a:p>
        <a:p xmlns:a="http://schemas.openxmlformats.org/drawingml/2006/main">
          <a:r>
            <a:rPr lang="en-IN" sz="1000" b="1">
              <a:effectLst/>
              <a:latin typeface="Times New Roman" pitchFamily="18" charset="0"/>
              <a:ea typeface="+mn-ea"/>
              <a:cs typeface="Times New Roman" pitchFamily="18" charset="0"/>
            </a:rPr>
            <a:t>h = 6</a:t>
          </a:r>
          <a:r>
            <a:rPr lang="en-IN" sz="1000" b="1" baseline="0">
              <a:effectLst/>
              <a:latin typeface="Times New Roman" pitchFamily="18" charset="0"/>
              <a:ea typeface="+mn-ea"/>
              <a:cs typeface="Times New Roman" pitchFamily="18" charset="0"/>
            </a:rPr>
            <a:t> </a:t>
          </a:r>
          <a:r>
            <a:rPr lang="en-IN" sz="1000" b="1">
              <a:effectLst/>
              <a:latin typeface="Times New Roman" pitchFamily="18" charset="0"/>
              <a:ea typeface="+mn-ea"/>
              <a:cs typeface="Times New Roman" pitchFamily="18" charset="0"/>
            </a:rPr>
            <a:t>x</a:t>
          </a:r>
          <a:r>
            <a:rPr lang="en-IN" sz="1000" b="1" baseline="0">
              <a:effectLst/>
              <a:latin typeface="Times New Roman" pitchFamily="18" charset="0"/>
              <a:ea typeface="+mn-ea"/>
              <a:cs typeface="Times New Roman" pitchFamily="18" charset="0"/>
            </a:rPr>
            <a:t> 10</a:t>
          </a:r>
          <a:r>
            <a:rPr lang="en-IN" sz="1000" b="1" baseline="30000">
              <a:effectLst/>
              <a:latin typeface="Times New Roman" pitchFamily="18" charset="0"/>
              <a:ea typeface="+mn-ea"/>
              <a:cs typeface="Times New Roman" pitchFamily="18" charset="0"/>
            </a:rPr>
            <a:t>-4</a:t>
          </a:r>
          <a:endParaRPr lang="en-IN" sz="1000" b="1">
            <a:effectLst/>
            <a:latin typeface="Times New Roman" pitchFamily="18" charset="0"/>
            <a:ea typeface="+mn-ea"/>
            <a:cs typeface="Times New Roman" pitchFamily="18" charset="0"/>
          </a:endParaRPr>
        </a:p>
        <a:p xmlns:a="http://schemas.openxmlformats.org/drawingml/2006/main">
          <a:r>
            <a:rPr lang="en-IN" sz="1000" b="1">
              <a:effectLst/>
              <a:latin typeface="Times New Roman" pitchFamily="18" charset="0"/>
              <a:ea typeface="+mn-ea"/>
              <a:cs typeface="Times New Roman" pitchFamily="18" charset="0"/>
            </a:rPr>
            <a:t>h = 10x</a:t>
          </a:r>
          <a:r>
            <a:rPr lang="en-IN" sz="1000" b="1" baseline="0">
              <a:effectLst/>
              <a:latin typeface="Times New Roman" pitchFamily="18" charset="0"/>
              <a:ea typeface="+mn-ea"/>
              <a:cs typeface="Times New Roman" pitchFamily="18" charset="0"/>
            </a:rPr>
            <a:t> 10</a:t>
          </a:r>
          <a:r>
            <a:rPr lang="en-IN" sz="1000" b="1" baseline="30000">
              <a:effectLst/>
              <a:latin typeface="Times New Roman" pitchFamily="18" charset="0"/>
              <a:ea typeface="+mn-ea"/>
              <a:cs typeface="Times New Roman" pitchFamily="18" charset="0"/>
            </a:rPr>
            <a:t>-4</a:t>
          </a:r>
          <a:endParaRPr lang="en-IN" sz="1000"/>
        </a:p>
      </cdr:txBody>
    </cdr:sp>
  </cdr:relSizeAnchor>
</c:userShapes>
</file>

<file path=ppt/drawings/drawing11.xml><?xml version="1.0" encoding="utf-8"?>
<c:userShapes xmlns:c="http://schemas.openxmlformats.org/drawingml/2006/chart">
  <cdr:relSizeAnchor xmlns:cdr="http://schemas.openxmlformats.org/drawingml/2006/chartDrawing">
    <cdr:from>
      <cdr:x>0.57151</cdr:x>
      <cdr:y>0.77917</cdr:y>
    </cdr:from>
    <cdr:to>
      <cdr:x>0.74109</cdr:x>
      <cdr:y>0.77917</cdr:y>
    </cdr:to>
    <cdr:cxnSp macro="">
      <cdr:nvCxnSpPr>
        <cdr:cNvPr id="2" name="Straight Arrow Connector 1"/>
        <cdr:cNvCxnSpPr/>
      </cdr:nvCxnSpPr>
      <cdr:spPr>
        <a:xfrm xmlns:a="http://schemas.openxmlformats.org/drawingml/2006/main">
          <a:off x="2366172" y="2483746"/>
          <a:ext cx="702095" cy="0"/>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0.06204</cdr:x>
      <cdr:y>0.11958</cdr:y>
    </cdr:from>
    <cdr:to>
      <cdr:x>0.1181</cdr:x>
      <cdr:y>0.66567</cdr:y>
    </cdr:to>
    <cdr:sp macro="" textlink="">
      <cdr:nvSpPr>
        <cdr:cNvPr id="3" name="TextBox 2"/>
        <cdr:cNvSpPr txBox="1"/>
      </cdr:nvSpPr>
      <cdr:spPr>
        <a:xfrm xmlns:a="http://schemas.openxmlformats.org/drawingml/2006/main" rot="16200000">
          <a:off x="-497043" y="1134907"/>
          <a:ext cx="1739900" cy="2320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baseline="0">
              <a:effectLst/>
              <a:latin typeface="Times New Roman" pitchFamily="18" charset="0"/>
              <a:ea typeface="+mn-ea"/>
              <a:cs typeface="Times New Roman" pitchFamily="18" charset="0"/>
            </a:rPr>
            <a:t>Temperature Distribution </a:t>
          </a:r>
          <a:r>
            <a:rPr lang="en-US" sz="1000" b="1" i="0" baseline="0">
              <a:effectLst/>
              <a:latin typeface="Cambria Math"/>
              <a:ea typeface="+mn-ea"/>
              <a:cs typeface="+mn-cs"/>
            </a:rPr>
            <a:t>𝑻</a:t>
          </a:r>
          <a:r>
            <a:rPr lang="ar-AE" sz="1000" b="1" i="0" baseline="0">
              <a:effectLst/>
              <a:latin typeface="Cambria Math"/>
              <a:ea typeface="+mn-ea"/>
              <a:cs typeface="+mn-cs"/>
            </a:rPr>
            <a:t> ̅</a:t>
          </a:r>
          <a:endParaRPr lang="en-IN" sz="1000">
            <a:latin typeface="Times New Roman" pitchFamily="18" charset="0"/>
            <a:cs typeface="Times New Roman" pitchFamily="18" charset="0"/>
          </a:endParaRPr>
        </a:p>
      </cdr:txBody>
    </cdr:sp>
  </cdr:relSizeAnchor>
  <cdr:relSizeAnchor xmlns:cdr="http://schemas.openxmlformats.org/drawingml/2006/chartDrawing">
    <cdr:from>
      <cdr:x>0.17085</cdr:x>
      <cdr:y>0.80448</cdr:y>
    </cdr:from>
    <cdr:to>
      <cdr:x>0.32132</cdr:x>
      <cdr:y>1</cdr:y>
    </cdr:to>
    <cdr:sp macro="" textlink="">
      <cdr:nvSpPr>
        <cdr:cNvPr id="4" name="TextBox 3"/>
        <cdr:cNvSpPr txBox="1"/>
      </cdr:nvSpPr>
      <cdr:spPr>
        <a:xfrm xmlns:a="http://schemas.openxmlformats.org/drawingml/2006/main">
          <a:off x="1038226" y="37623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N" sz="1100"/>
        </a:p>
      </cdr:txBody>
    </cdr:sp>
  </cdr:relSizeAnchor>
  <cdr:relSizeAnchor xmlns:cdr="http://schemas.openxmlformats.org/drawingml/2006/chartDrawing">
    <cdr:from>
      <cdr:x>0.09545</cdr:x>
      <cdr:y>0.82441</cdr:y>
    </cdr:from>
    <cdr:to>
      <cdr:x>0.97393</cdr:x>
      <cdr:y>0.95865</cdr:y>
    </cdr:to>
    <cdr:sp macro="" textlink="">
      <cdr:nvSpPr>
        <cdr:cNvPr id="5" name="TextBox 4"/>
        <cdr:cNvSpPr txBox="1"/>
      </cdr:nvSpPr>
      <cdr:spPr>
        <a:xfrm xmlns:a="http://schemas.openxmlformats.org/drawingml/2006/main">
          <a:off x="395194" y="2626651"/>
          <a:ext cx="3637056" cy="4276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000" b="1">
              <a:effectLst/>
              <a:latin typeface="Times New Roman" pitchFamily="18" charset="0"/>
              <a:ea typeface="+mn-ea"/>
              <a:cs typeface="Times New Roman" pitchFamily="18" charset="0"/>
            </a:rPr>
            <a:t>Fig. 7.4:</a:t>
          </a:r>
          <a:r>
            <a:rPr lang="en-IN" sz="1000" b="1" baseline="0">
              <a:effectLst/>
              <a:latin typeface="Times New Roman" pitchFamily="18" charset="0"/>
              <a:ea typeface="+mn-ea"/>
              <a:cs typeface="Times New Roman" pitchFamily="18" charset="0"/>
            </a:rPr>
            <a:t> </a:t>
          </a:r>
          <a:r>
            <a:rPr lang="en-IN" sz="1000" b="1">
              <a:effectLst/>
              <a:latin typeface="Times New Roman" pitchFamily="18" charset="0"/>
              <a:ea typeface="+mn-ea"/>
              <a:cs typeface="Times New Roman" pitchFamily="18" charset="0"/>
            </a:rPr>
            <a:t>Temperature Distribution in articular</a:t>
          </a:r>
          <a:r>
            <a:rPr lang="en-IN" sz="1000" b="1" baseline="0">
              <a:effectLst/>
              <a:latin typeface="Times New Roman" pitchFamily="18" charset="0"/>
              <a:ea typeface="+mn-ea"/>
              <a:cs typeface="Times New Roman" pitchFamily="18" charset="0"/>
            </a:rPr>
            <a:t> cartilage </a:t>
          </a:r>
          <a:r>
            <a:rPr lang="en-IN" sz="1000" b="1" i="0" baseline="0">
              <a:effectLst/>
              <a:latin typeface="Cambria Math"/>
              <a:ea typeface="+mn-ea"/>
              <a:cs typeface="+mn-cs"/>
            </a:rPr>
            <a:t>𝑻</a:t>
          </a:r>
          <a:r>
            <a:rPr lang="ar-AE" sz="1000" b="1" i="0" baseline="0">
              <a:effectLst/>
              <a:latin typeface="Cambria Math"/>
              <a:ea typeface="+mn-ea"/>
              <a:cs typeface="+mn-cs"/>
            </a:rPr>
            <a:t> ̅</a:t>
          </a:r>
          <a:r>
            <a:rPr lang="ar-AE" sz="1000" b="1">
              <a:effectLst/>
              <a:latin typeface="Times New Roman" pitchFamily="18" charset="0"/>
              <a:ea typeface="+mn-ea"/>
              <a:cs typeface="Times New Roman" pitchFamily="18" charset="0"/>
            </a:rPr>
            <a:t>  </a:t>
          </a:r>
          <a:r>
            <a:rPr lang="en-IN" sz="1000" b="1">
              <a:effectLst/>
              <a:latin typeface="Times New Roman" pitchFamily="18" charset="0"/>
              <a:ea typeface="+mn-ea"/>
              <a:cs typeface="Times New Roman" pitchFamily="18" charset="0"/>
            </a:rPr>
            <a:t>for </a:t>
          </a:r>
          <a:endParaRPr lang="en-IN" sz="1000">
            <a:effectLst/>
            <a:latin typeface="Times New Roman" pitchFamily="18" charset="0"/>
            <a:cs typeface="Times New Roman" pitchFamily="18" charset="0"/>
          </a:endParaRPr>
        </a:p>
        <a:p xmlns:a="http://schemas.openxmlformats.org/drawingml/2006/main">
          <a:r>
            <a:rPr lang="en-IN" sz="1000" b="1">
              <a:effectLst/>
              <a:latin typeface="Times New Roman" pitchFamily="18" charset="0"/>
              <a:ea typeface="+mn-ea"/>
              <a:cs typeface="Times New Roman" pitchFamily="18" charset="0"/>
            </a:rPr>
            <a:t>               different values of the viscoelastic parameter </a:t>
          </a:r>
          <a:r>
            <a:rPr lang="en-IN" sz="1000" i="0">
              <a:effectLst/>
              <a:latin typeface="Cambria Math"/>
              <a:ea typeface="+mn-ea"/>
              <a:cs typeface="Times New Roman" pitchFamily="18" charset="0"/>
            </a:rPr>
            <a:t>(</a:t>
          </a:r>
          <a:r>
            <a:rPr lang="en-IN" sz="1000" b="1" i="0">
              <a:effectLst/>
              <a:latin typeface="Cambria Math"/>
              <a:ea typeface="Cambria Math"/>
              <a:cs typeface="Times New Roman" pitchFamily="18" charset="0"/>
            </a:rPr>
            <a:t>𝜺)</a:t>
          </a:r>
          <a:endParaRPr lang="en-IN" sz="1000">
            <a:effectLst/>
            <a:latin typeface="Times New Roman" pitchFamily="18" charset="0"/>
            <a:cs typeface="Times New Roman" pitchFamily="18" charset="0"/>
          </a:endParaRPr>
        </a:p>
      </cdr:txBody>
    </cdr:sp>
  </cdr:relSizeAnchor>
  <cdr:relSizeAnchor xmlns:cdr="http://schemas.openxmlformats.org/drawingml/2006/chartDrawing">
    <cdr:from>
      <cdr:x>0.55061</cdr:x>
      <cdr:y>0.11283</cdr:y>
    </cdr:from>
    <cdr:to>
      <cdr:x>0.79739</cdr:x>
      <cdr:y>0.28825</cdr:y>
    </cdr:to>
    <cdr:sp macro="" textlink="">
      <cdr:nvSpPr>
        <cdr:cNvPr id="6" name="Text Box 3"/>
        <cdr:cNvSpPr txBox="1"/>
      </cdr:nvSpPr>
      <cdr:spPr>
        <a:xfrm xmlns:a="http://schemas.openxmlformats.org/drawingml/2006/main">
          <a:off x="2279636" y="359668"/>
          <a:ext cx="1021718" cy="559187"/>
        </a:xfrm>
        <a:prstGeom xmlns:a="http://schemas.openxmlformats.org/drawingml/2006/main" prst="rect">
          <a:avLst/>
        </a:prstGeom>
        <a:noFill xmlns:a="http://schemas.openxmlformats.org/drawingml/2006/main"/>
        <a:ln xmlns:a="http://schemas.openxmlformats.org/drawingml/2006/main" w="6350">
          <a:no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spAutoFit/>
        </a:bodyPr>
        <a:lstStyle xmlns:a="http://schemas.openxmlformats.org/drawingml/2006/main"/>
        <a:p xmlns:a="http://schemas.openxmlformats.org/drawingml/2006/main">
          <a:pPr algn="just">
            <a:lnSpc>
              <a:spcPct val="115000"/>
            </a:lnSpc>
            <a:spcAft>
              <a:spcPts val="0"/>
            </a:spcAft>
          </a:pPr>
          <a:r>
            <a:rPr lang="en-IN" sz="900" b="1" i="0">
              <a:effectLst/>
              <a:latin typeface="Times New Roman" pitchFamily="18" charset="0"/>
              <a:ea typeface="Cambria Math"/>
              <a:cs typeface="Times New Roman" pitchFamily="18" charset="0"/>
            </a:rPr>
            <a:t>𝜺  = .6</a:t>
          </a:r>
        </a:p>
        <a:p xmlns:a="http://schemas.openxmlformats.org/drawingml/2006/main">
          <a:pPr algn="just">
            <a:lnSpc>
              <a:spcPct val="115000"/>
            </a:lnSpc>
            <a:spcAft>
              <a:spcPts val="0"/>
            </a:spcAft>
          </a:pPr>
          <a:r>
            <a:rPr lang="en-IN" sz="900" b="1" i="0">
              <a:effectLst/>
              <a:latin typeface="Times New Roman" pitchFamily="18" charset="0"/>
              <a:ea typeface="Cambria Math"/>
              <a:cs typeface="Times New Roman" pitchFamily="18" charset="0"/>
            </a:rPr>
            <a:t>𝜺  = .06</a:t>
          </a:r>
        </a:p>
        <a:p xmlns:a="http://schemas.openxmlformats.org/drawingml/2006/main">
          <a:pPr algn="just">
            <a:lnSpc>
              <a:spcPct val="115000"/>
            </a:lnSpc>
            <a:spcAft>
              <a:spcPts val="0"/>
            </a:spcAft>
          </a:pPr>
          <a:r>
            <a:rPr lang="en-IN" sz="900" b="1" i="0">
              <a:effectLst/>
              <a:latin typeface="Times New Roman" pitchFamily="18" charset="0"/>
              <a:ea typeface="Cambria Math"/>
              <a:cs typeface="Times New Roman" pitchFamily="18" charset="0"/>
            </a:rPr>
            <a:t>𝜺  = .006</a:t>
          </a:r>
          <a:endParaRPr lang="en-IN" sz="900">
            <a:effectLst/>
            <a:latin typeface="Times New Roman" pitchFamily="18" charset="0"/>
            <a:ea typeface="Times New Roman"/>
            <a:cs typeface="Times New Roman" pitchFamily="18" charset="0"/>
          </a:endParaRPr>
        </a:p>
      </cdr:txBody>
    </cdr:sp>
  </cdr:relSizeAnchor>
  <cdr:relSizeAnchor xmlns:cdr="http://schemas.openxmlformats.org/drawingml/2006/chartDrawing">
    <cdr:from>
      <cdr:x>0.46319</cdr:x>
      <cdr:y>0.25299</cdr:y>
    </cdr:from>
    <cdr:to>
      <cdr:x>0.46472</cdr:x>
      <cdr:y>0.32869</cdr:y>
    </cdr:to>
    <cdr:cxnSp macro="">
      <cdr:nvCxnSpPr>
        <cdr:cNvPr id="7" name="Straight Connector 7"/>
        <cdr:cNvCxnSpPr/>
      </cdr:nvCxnSpPr>
      <cdr:spPr>
        <a:xfrm xmlns:a="http://schemas.openxmlformats.org/drawingml/2006/main" flipH="1" flipV="1">
          <a:off x="1917700" y="806450"/>
          <a:ext cx="6350" cy="2413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0.44325</cdr:x>
      <cdr:y>0.2012</cdr:y>
    </cdr:from>
    <cdr:to>
      <cdr:x>0.44479</cdr:x>
      <cdr:y>0.27745</cdr:y>
    </cdr:to>
    <cdr:cxnSp macro="">
      <cdr:nvCxnSpPr>
        <cdr:cNvPr id="9" name="Straight Connector 9"/>
        <cdr:cNvCxnSpPr/>
      </cdr:nvCxnSpPr>
      <cdr:spPr>
        <a:xfrm xmlns:a="http://schemas.openxmlformats.org/drawingml/2006/main" flipV="1">
          <a:off x="1835150" y="641350"/>
          <a:ext cx="6350" cy="243086"/>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0.43098</cdr:x>
      <cdr:y>0.15339</cdr:y>
    </cdr:from>
    <cdr:to>
      <cdr:x>0.43098</cdr:x>
      <cdr:y>0.25825</cdr:y>
    </cdr:to>
    <cdr:cxnSp macro="">
      <cdr:nvCxnSpPr>
        <cdr:cNvPr id="8" name="Straight Connector 8"/>
        <cdr:cNvCxnSpPr/>
      </cdr:nvCxnSpPr>
      <cdr:spPr>
        <a:xfrm xmlns:a="http://schemas.openxmlformats.org/drawingml/2006/main" flipV="1">
          <a:off x="1784350" y="488950"/>
          <a:ext cx="0" cy="334268"/>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0.43098</cdr:x>
      <cdr:y>0.15339</cdr:y>
    </cdr:from>
    <cdr:to>
      <cdr:x>0.57055</cdr:x>
      <cdr:y>0.15339</cdr:y>
    </cdr:to>
    <cdr:cxnSp macro="">
      <cdr:nvCxnSpPr>
        <cdr:cNvPr id="10" name="Straight Connector 10"/>
        <cdr:cNvCxnSpPr/>
      </cdr:nvCxnSpPr>
      <cdr:spPr>
        <a:xfrm xmlns:a="http://schemas.openxmlformats.org/drawingml/2006/main">
          <a:off x="1784350" y="488950"/>
          <a:ext cx="577850"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0.44479</cdr:x>
      <cdr:y>0.20054</cdr:y>
    </cdr:from>
    <cdr:to>
      <cdr:x>0.55061</cdr:x>
      <cdr:y>0.20176</cdr:y>
    </cdr:to>
    <cdr:cxnSp macro="">
      <cdr:nvCxnSpPr>
        <cdr:cNvPr id="11" name="Straight Connector 11"/>
        <cdr:cNvCxnSpPr>
          <a:endCxn xmlns:a="http://schemas.openxmlformats.org/drawingml/2006/main" id="6" idx="1"/>
        </cdr:cNvCxnSpPr>
      </cdr:nvCxnSpPr>
      <cdr:spPr>
        <a:xfrm xmlns:a="http://schemas.openxmlformats.org/drawingml/2006/main" flipV="1">
          <a:off x="1841520" y="639261"/>
          <a:ext cx="438116" cy="3889"/>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0.46319</cdr:x>
      <cdr:y>0.25299</cdr:y>
    </cdr:from>
    <cdr:to>
      <cdr:x>0.56595</cdr:x>
      <cdr:y>0.25299</cdr:y>
    </cdr:to>
    <cdr:cxnSp macro="">
      <cdr:nvCxnSpPr>
        <cdr:cNvPr id="13" name="Straight Connector 13"/>
        <cdr:cNvCxnSpPr/>
      </cdr:nvCxnSpPr>
      <cdr:spPr>
        <a:xfrm xmlns:a="http://schemas.openxmlformats.org/drawingml/2006/main">
          <a:off x="1917700" y="806450"/>
          <a:ext cx="425450"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0.47258</cdr:x>
      <cdr:y>0.67764</cdr:y>
    </cdr:from>
    <cdr:to>
      <cdr:x>0.60341</cdr:x>
      <cdr:y>0.67764</cdr:y>
    </cdr:to>
    <cdr:cxnSp macro="">
      <cdr:nvCxnSpPr>
        <cdr:cNvPr id="3" name="Straight Arrow Connector 2"/>
        <cdr:cNvCxnSpPr/>
      </cdr:nvCxnSpPr>
      <cdr:spPr>
        <a:xfrm xmlns:a="http://schemas.openxmlformats.org/drawingml/2006/main">
          <a:off x="1857538" y="2129999"/>
          <a:ext cx="514247" cy="0"/>
        </a:xfrm>
        <a:prstGeom xmlns:a="http://schemas.openxmlformats.org/drawingml/2006/main" prst="straightConnector1">
          <a:avLst/>
        </a:prstGeom>
        <a:ln xmlns:a="http://schemas.openxmlformats.org/drawingml/2006/main" w="222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0.42039</cdr:x>
      <cdr:y>0.72583</cdr:y>
    </cdr:from>
    <cdr:to>
      <cdr:x>0.5615</cdr:x>
      <cdr:y>0.78066</cdr:y>
    </cdr:to>
    <cdr:sp macro="" textlink="">
      <cdr:nvSpPr>
        <cdr:cNvPr id="2" name="TextBox 1"/>
        <cdr:cNvSpPr txBox="1"/>
      </cdr:nvSpPr>
      <cdr:spPr>
        <a:xfrm xmlns:a="http://schemas.openxmlformats.org/drawingml/2006/main">
          <a:off x="2724152" y="4791075"/>
          <a:ext cx="914400" cy="3619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N" sz="1100"/>
        </a:p>
      </cdr:txBody>
    </cdr:sp>
  </cdr:relSizeAnchor>
  <cdr:relSizeAnchor xmlns:cdr="http://schemas.openxmlformats.org/drawingml/2006/chartDrawing">
    <cdr:from>
      <cdr:x>0.37189</cdr:x>
      <cdr:y>0.67388</cdr:y>
    </cdr:from>
    <cdr:to>
      <cdr:x>0.45861</cdr:x>
      <cdr:y>0.71861</cdr:y>
    </cdr:to>
    <cdr:sp macro="" textlink="">
      <cdr:nvSpPr>
        <cdr:cNvPr id="4" name="TextBox 3"/>
        <cdr:cNvSpPr txBox="1"/>
      </cdr:nvSpPr>
      <cdr:spPr>
        <a:xfrm xmlns:a="http://schemas.openxmlformats.org/drawingml/2006/main">
          <a:off x="2409827" y="4448175"/>
          <a:ext cx="56197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N" sz="1100"/>
        </a:p>
      </cdr:txBody>
    </cdr:sp>
  </cdr:relSizeAnchor>
  <cdr:relSizeAnchor xmlns:cdr="http://schemas.openxmlformats.org/drawingml/2006/chartDrawing">
    <cdr:from>
      <cdr:x>0</cdr:x>
      <cdr:y>0.72095</cdr:y>
    </cdr:from>
    <cdr:to>
      <cdr:x>1</cdr:x>
      <cdr:y>0.85948</cdr:y>
    </cdr:to>
    <cdr:sp macro="" textlink="">
      <cdr:nvSpPr>
        <cdr:cNvPr id="7" name="TextBox 6"/>
        <cdr:cNvSpPr txBox="1"/>
      </cdr:nvSpPr>
      <cdr:spPr>
        <a:xfrm xmlns:a="http://schemas.openxmlformats.org/drawingml/2006/main">
          <a:off x="828" y="2444686"/>
          <a:ext cx="4133850" cy="4697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IN" sz="1000" b="1">
              <a:latin typeface="Times New Roman" pitchFamily="18" charset="0"/>
              <a:cs typeface="Times New Roman" pitchFamily="18" charset="0"/>
            </a:rPr>
            <a:t>     </a:t>
          </a:r>
          <a:r>
            <a:rPr lang="en-IN" sz="1000" b="1">
              <a:effectLst/>
              <a:latin typeface="Times New Roman" pitchFamily="18" charset="0"/>
              <a:ea typeface="+mn-ea"/>
              <a:cs typeface="Times New Roman" pitchFamily="18" charset="0"/>
            </a:rPr>
            <a:t>Fig. 7.5</a:t>
          </a:r>
          <a:r>
            <a:rPr lang="en-IN" sz="1000" b="1">
              <a:latin typeface="Times New Roman" pitchFamily="18" charset="0"/>
              <a:cs typeface="Times New Roman" pitchFamily="18" charset="0"/>
            </a:rPr>
            <a:t>:</a:t>
          </a:r>
          <a:r>
            <a:rPr lang="en-IN" sz="1000" b="1" baseline="0">
              <a:latin typeface="Times New Roman" pitchFamily="18" charset="0"/>
              <a:cs typeface="Times New Roman" pitchFamily="18" charset="0"/>
            </a:rPr>
            <a:t> </a:t>
          </a:r>
          <a:r>
            <a:rPr lang="en-IN" sz="1000" b="1">
              <a:latin typeface="Times New Roman" pitchFamily="18" charset="0"/>
              <a:cs typeface="Times New Roman" pitchFamily="18" charset="0"/>
            </a:rPr>
            <a:t>Temperature Distribution in articular</a:t>
          </a:r>
          <a:r>
            <a:rPr lang="en-IN" sz="1000" b="1" baseline="0">
              <a:latin typeface="Times New Roman" pitchFamily="18" charset="0"/>
              <a:cs typeface="Times New Roman" pitchFamily="18" charset="0"/>
            </a:rPr>
            <a:t> cartilage </a:t>
          </a:r>
          <a:r>
            <a:rPr lang="en-US" sz="1000" b="1" i="0" baseline="0">
              <a:latin typeface="Cambria Math"/>
            </a:rPr>
            <a:t>𝑻</a:t>
          </a:r>
          <a:r>
            <a:rPr lang="en-IN" sz="1000" b="1" i="0" baseline="0">
              <a:latin typeface="Cambria Math"/>
            </a:rPr>
            <a:t> ̅</a:t>
          </a:r>
          <a:r>
            <a:rPr lang="en-IN" sz="1000" b="1">
              <a:latin typeface="Times New Roman" pitchFamily="18" charset="0"/>
              <a:cs typeface="Times New Roman" pitchFamily="18" charset="0"/>
            </a:rPr>
            <a:t>  for </a:t>
          </a:r>
        </a:p>
        <a:p xmlns:a="http://schemas.openxmlformats.org/drawingml/2006/main">
          <a:pPr algn="l"/>
          <a:r>
            <a:rPr lang="en-IN" sz="1000" b="1">
              <a:latin typeface="Times New Roman" pitchFamily="18" charset="0"/>
              <a:cs typeface="Times New Roman" pitchFamily="18" charset="0"/>
            </a:rPr>
            <a:t>                    different values of the  slip parameter </a:t>
          </a:r>
          <a:r>
            <a:rPr lang="en-GB" sz="1000" b="1" i="0">
              <a:effectLst/>
              <a:latin typeface="+mn-lt"/>
              <a:ea typeface="+mn-ea"/>
              <a:cs typeface="+mn-cs"/>
            </a:rPr>
            <a:t>𝛼′</a:t>
          </a:r>
          <a:endParaRPr lang="en-IN" sz="1000" b="1">
            <a:latin typeface="Times New Roman" pitchFamily="18" charset="0"/>
            <a:cs typeface="Times New Roman" pitchFamily="18" charset="0"/>
          </a:endParaRPr>
        </a:p>
      </cdr:txBody>
    </cdr:sp>
  </cdr:relSizeAnchor>
  <cdr:relSizeAnchor xmlns:cdr="http://schemas.openxmlformats.org/drawingml/2006/chartDrawing">
    <cdr:from>
      <cdr:x>0.07362</cdr:x>
      <cdr:y>0.17305</cdr:y>
    </cdr:from>
    <cdr:to>
      <cdr:x>0.11772</cdr:x>
      <cdr:y>0.61612</cdr:y>
    </cdr:to>
    <cdr:sp macro="" textlink="">
      <cdr:nvSpPr>
        <cdr:cNvPr id="18" name="TextBox 17"/>
        <cdr:cNvSpPr txBox="1"/>
      </cdr:nvSpPr>
      <cdr:spPr>
        <a:xfrm xmlns:a="http://schemas.openxmlformats.org/drawingml/2006/main" rot="16200000">
          <a:off x="-416851" y="1356662"/>
          <a:ext cx="1625901" cy="1825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baseline="0">
              <a:effectLst/>
              <a:latin typeface="Times New Roman" pitchFamily="18" charset="0"/>
              <a:ea typeface="+mn-ea"/>
              <a:cs typeface="Times New Roman" pitchFamily="18" charset="0"/>
            </a:rPr>
            <a:t>Temperature Distribution </a:t>
          </a:r>
          <a:r>
            <a:rPr lang="en-IN" sz="1000" b="1" i="0" baseline="0">
              <a:effectLst/>
              <a:latin typeface="Cambria Math"/>
              <a:ea typeface="+mn-ea"/>
              <a:cs typeface="+mn-cs"/>
            </a:rPr>
            <a:t>𝑻</a:t>
          </a:r>
          <a:r>
            <a:rPr lang="ar-AE" sz="1000" b="1" i="0" baseline="0">
              <a:effectLst/>
              <a:latin typeface="Cambria Math"/>
              <a:ea typeface="+mn-ea"/>
              <a:cs typeface="+mn-cs"/>
            </a:rPr>
            <a:t> ̅</a:t>
          </a:r>
          <a:endParaRPr lang="en-IN" sz="1000" b="1">
            <a:latin typeface="Times New Roman" pitchFamily="18" charset="0"/>
            <a:cs typeface="Times New Roman" pitchFamily="18" charset="0"/>
          </a:endParaRPr>
        </a:p>
      </cdr:txBody>
    </cdr:sp>
  </cdr:relSizeAnchor>
  <cdr:relSizeAnchor xmlns:cdr="http://schemas.openxmlformats.org/drawingml/2006/chartDrawing">
    <cdr:from>
      <cdr:x>0.47819</cdr:x>
      <cdr:y>0.2697</cdr:y>
    </cdr:from>
    <cdr:to>
      <cdr:x>0.479</cdr:x>
      <cdr:y>0.34141</cdr:y>
    </cdr:to>
    <cdr:cxnSp macro="">
      <cdr:nvCxnSpPr>
        <cdr:cNvPr id="8" name="Straight Connector 8"/>
        <cdr:cNvCxnSpPr/>
      </cdr:nvCxnSpPr>
      <cdr:spPr>
        <a:xfrm xmlns:a="http://schemas.openxmlformats.org/drawingml/2006/main">
          <a:off x="1879600" y="847725"/>
          <a:ext cx="3176" cy="225425"/>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0.43619</cdr:x>
      <cdr:y>0.20202</cdr:y>
    </cdr:from>
    <cdr:to>
      <cdr:x>0.437</cdr:x>
      <cdr:y>0.3051</cdr:y>
    </cdr:to>
    <cdr:cxnSp macro="">
      <cdr:nvCxnSpPr>
        <cdr:cNvPr id="10" name="Straight Connector 10"/>
        <cdr:cNvCxnSpPr/>
      </cdr:nvCxnSpPr>
      <cdr:spPr>
        <a:xfrm xmlns:a="http://schemas.openxmlformats.org/drawingml/2006/main">
          <a:off x="1714500" y="634999"/>
          <a:ext cx="3176" cy="324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0.45719</cdr:x>
      <cdr:y>0.23636</cdr:y>
    </cdr:from>
    <cdr:to>
      <cdr:x>0.458</cdr:x>
      <cdr:y>0.32799</cdr:y>
    </cdr:to>
    <cdr:cxnSp macro="">
      <cdr:nvCxnSpPr>
        <cdr:cNvPr id="11" name="Straight Connector 11"/>
        <cdr:cNvCxnSpPr/>
      </cdr:nvCxnSpPr>
      <cdr:spPr>
        <a:xfrm xmlns:a="http://schemas.openxmlformats.org/drawingml/2006/main">
          <a:off x="1797050" y="742949"/>
          <a:ext cx="3176" cy="288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0.479</cdr:x>
      <cdr:y>0.27172</cdr:y>
    </cdr:from>
    <cdr:to>
      <cdr:x>0.59806</cdr:x>
      <cdr:y>0.27273</cdr:y>
    </cdr:to>
    <cdr:cxnSp macro="">
      <cdr:nvCxnSpPr>
        <cdr:cNvPr id="12" name="Straight Connector 12"/>
        <cdr:cNvCxnSpPr/>
      </cdr:nvCxnSpPr>
      <cdr:spPr>
        <a:xfrm xmlns:a="http://schemas.openxmlformats.org/drawingml/2006/main" rot="16200000">
          <a:off x="2115188" y="621662"/>
          <a:ext cx="3176" cy="468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0.45638</cdr:x>
      <cdr:y>0.23939</cdr:y>
    </cdr:from>
    <cdr:to>
      <cdr:x>0.60292</cdr:x>
      <cdr:y>0.2404</cdr:y>
    </cdr:to>
    <cdr:cxnSp macro="">
      <cdr:nvCxnSpPr>
        <cdr:cNvPr id="13" name="Straight Connector 13"/>
        <cdr:cNvCxnSpPr/>
      </cdr:nvCxnSpPr>
      <cdr:spPr>
        <a:xfrm xmlns:a="http://schemas.openxmlformats.org/drawingml/2006/main" rot="16200000">
          <a:off x="2080288" y="466062"/>
          <a:ext cx="3176" cy="576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0.437</cdr:x>
      <cdr:y>0.20505</cdr:y>
    </cdr:from>
    <cdr:to>
      <cdr:x>0.60185</cdr:x>
      <cdr:y>0.20606</cdr:y>
    </cdr:to>
    <cdr:cxnSp macro="">
      <cdr:nvCxnSpPr>
        <cdr:cNvPr id="14" name="Straight Connector 14"/>
        <cdr:cNvCxnSpPr/>
      </cdr:nvCxnSpPr>
      <cdr:spPr>
        <a:xfrm xmlns:a="http://schemas.openxmlformats.org/drawingml/2006/main" rot="16200000">
          <a:off x="2040088" y="322112"/>
          <a:ext cx="3176" cy="648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0.63813</cdr:x>
      <cdr:y>0.17374</cdr:y>
    </cdr:from>
    <cdr:to>
      <cdr:x>0.80452</cdr:x>
      <cdr:y>0.30303</cdr:y>
    </cdr:to>
    <cdr:sp macro="" textlink="">
      <cdr:nvSpPr>
        <cdr:cNvPr id="5" name="Text Box 1"/>
        <cdr:cNvSpPr txBox="1"/>
      </cdr:nvSpPr>
      <cdr:spPr>
        <a:xfrm xmlns:a="http://schemas.openxmlformats.org/drawingml/2006/main">
          <a:off x="2508250" y="546100"/>
          <a:ext cx="654050" cy="406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a:p>
      </cdr:txBody>
    </cdr:sp>
  </cdr:relSizeAnchor>
  <cdr:relSizeAnchor xmlns:cdr="http://schemas.openxmlformats.org/drawingml/2006/chartDrawing">
    <cdr:from>
      <cdr:x>0.60582</cdr:x>
      <cdr:y>0.15354</cdr:y>
    </cdr:from>
    <cdr:to>
      <cdr:x>0.80614</cdr:x>
      <cdr:y>0.31919</cdr:y>
    </cdr:to>
    <cdr:sp macro="" textlink="">
      <cdr:nvSpPr>
        <cdr:cNvPr id="6" name="Text Box 5"/>
        <cdr:cNvSpPr txBox="1"/>
      </cdr:nvSpPr>
      <cdr:spPr>
        <a:xfrm xmlns:a="http://schemas.openxmlformats.org/drawingml/2006/main">
          <a:off x="2381250" y="482600"/>
          <a:ext cx="787400" cy="52070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GB" sz="900" i="0">
              <a:effectLst/>
              <a:latin typeface="+mn-lt"/>
              <a:ea typeface="+mn-ea"/>
              <a:cs typeface="+mn-cs"/>
            </a:rPr>
            <a:t>𝛼′= .005 </a:t>
          </a:r>
        </a:p>
        <a:p xmlns:a="http://schemas.openxmlformats.org/drawingml/2006/main">
          <a:r>
            <a:rPr lang="en-GB" sz="900" i="0">
              <a:effectLst/>
              <a:latin typeface="+mn-lt"/>
              <a:ea typeface="+mn-ea"/>
              <a:cs typeface="+mn-cs"/>
            </a:rPr>
            <a:t>𝛼′= .05</a:t>
          </a:r>
        </a:p>
        <a:p xmlns:a="http://schemas.openxmlformats.org/drawingml/2006/main">
          <a:r>
            <a:rPr lang="en-GB" sz="900" i="0">
              <a:effectLst/>
              <a:latin typeface="+mn-lt"/>
              <a:ea typeface="+mn-ea"/>
              <a:cs typeface="+mn-cs"/>
            </a:rPr>
            <a:t>𝛼′= .2</a:t>
          </a:r>
          <a:endParaRPr lang="en-IN" sz="900"/>
        </a:p>
      </cdr:txBody>
    </cdr:sp>
  </cdr:relSizeAnchor>
</c:userShapes>
</file>

<file path=ppt/drawings/drawing2.xml><?xml version="1.0" encoding="utf-8"?>
<c:userShapes xmlns:c="http://schemas.openxmlformats.org/drawingml/2006/chart">
  <cdr:relSizeAnchor xmlns:cdr="http://schemas.openxmlformats.org/drawingml/2006/chartDrawing">
    <cdr:from>
      <cdr:x>0.04383</cdr:x>
      <cdr:y>0.77755</cdr:y>
    </cdr:from>
    <cdr:to>
      <cdr:x>0.96424</cdr:x>
      <cdr:y>0.88844</cdr:y>
    </cdr:to>
    <cdr:sp macro="" textlink="">
      <cdr:nvSpPr>
        <cdr:cNvPr id="7" name="TextBox 6"/>
        <cdr:cNvSpPr txBox="1"/>
      </cdr:nvSpPr>
      <cdr:spPr>
        <a:xfrm xmlns:a="http://schemas.openxmlformats.org/drawingml/2006/main">
          <a:off x="215543" y="2945393"/>
          <a:ext cx="4526441" cy="42001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200" b="1">
              <a:latin typeface="Times New Roman" pitchFamily="18" charset="0"/>
              <a:cs typeface="Times New Roman" pitchFamily="18" charset="0"/>
            </a:rPr>
            <a:t>Fig. </a:t>
          </a:r>
          <a:r>
            <a:rPr lang="en-US" sz="1200" b="1" baseline="0">
              <a:latin typeface="Times New Roman" pitchFamily="18" charset="0"/>
              <a:cs typeface="Times New Roman" pitchFamily="18" charset="0"/>
            </a:rPr>
            <a:t>4.3 :  Variation of non-dimensional pressure disribution with  </a:t>
          </a:r>
        </a:p>
        <a:p xmlns:a="http://schemas.openxmlformats.org/drawingml/2006/main">
          <a:r>
            <a:rPr lang="en-US" sz="1200" b="1" baseline="0">
              <a:latin typeface="Times New Roman" pitchFamily="18" charset="0"/>
              <a:cs typeface="Times New Roman" pitchFamily="18" charset="0"/>
            </a:rPr>
            <a:t>axial distance for different values of  External magnetic field</a:t>
          </a:r>
          <a:r>
            <a:rPr lang="en-US" sz="1200" b="1" i="0" baseline="0">
              <a:latin typeface="Cambria Math"/>
              <a:cs typeface="Times New Roman" pitchFamily="18" charset="0"/>
            </a:rPr>
            <a:t>〖 𝑯〗_𝒆</a:t>
          </a:r>
          <a:endParaRPr lang="en-US" sz="1200" b="1">
            <a:latin typeface="Times New Roman" pitchFamily="18" charset="0"/>
            <a:cs typeface="Times New Roman" pitchFamily="18" charset="0"/>
          </a:endParaRPr>
        </a:p>
      </cdr:txBody>
    </cdr:sp>
  </cdr:relSizeAnchor>
  <cdr:relSizeAnchor xmlns:cdr="http://schemas.openxmlformats.org/drawingml/2006/chartDrawing">
    <cdr:from>
      <cdr:x>0.39832</cdr:x>
      <cdr:y>0.06639</cdr:y>
    </cdr:from>
    <cdr:to>
      <cdr:x>0.45896</cdr:x>
      <cdr:y>0.06639</cdr:y>
    </cdr:to>
    <cdr:cxnSp macro="">
      <cdr:nvCxnSpPr>
        <cdr:cNvPr id="12" name="Straight Connector 11"/>
        <cdr:cNvCxnSpPr/>
      </cdr:nvCxnSpPr>
      <cdr:spPr>
        <a:xfrm xmlns:a="http://schemas.openxmlformats.org/drawingml/2006/main">
          <a:off x="1877158" y="212481"/>
          <a:ext cx="285750"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0.41687</cdr:x>
      <cdr:y>0.096</cdr:y>
    </cdr:from>
    <cdr:to>
      <cdr:x>0.45585</cdr:x>
      <cdr:y>0.09615</cdr:y>
    </cdr:to>
    <cdr:cxnSp macro="">
      <cdr:nvCxnSpPr>
        <cdr:cNvPr id="15" name="Straight Connector 14"/>
        <cdr:cNvCxnSpPr/>
      </cdr:nvCxnSpPr>
      <cdr:spPr>
        <a:xfrm xmlns:a="http://schemas.openxmlformats.org/drawingml/2006/main">
          <a:off x="1964593" y="307243"/>
          <a:ext cx="183662" cy="488"/>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0.46206</cdr:x>
      <cdr:y>0.01374</cdr:y>
    </cdr:from>
    <cdr:to>
      <cdr:x>0.58813</cdr:x>
      <cdr:y>0.09386</cdr:y>
    </cdr:to>
    <cdr:sp macro="" textlink="">
      <cdr:nvSpPr>
        <cdr:cNvPr id="29" name="TextBox 28"/>
        <cdr:cNvSpPr txBox="1"/>
      </cdr:nvSpPr>
      <cdr:spPr>
        <a:xfrm xmlns:a="http://schemas.openxmlformats.org/drawingml/2006/main">
          <a:off x="2270392" y="52000"/>
          <a:ext cx="619457" cy="3032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0">
              <a:latin typeface="Cambria Math"/>
            </a:rPr>
            <a:t>𝐻</a:t>
          </a:r>
          <a:r>
            <a:rPr lang="en-IN" sz="1100" i="0">
              <a:latin typeface="Cambria Math"/>
            </a:rPr>
            <a:t>_</a:t>
          </a:r>
          <a:r>
            <a:rPr lang="en-US" sz="1100" b="0" i="0">
              <a:latin typeface="Cambria Math"/>
            </a:rPr>
            <a:t>𝑒</a:t>
          </a:r>
          <a:r>
            <a:rPr lang="en-US" i="0">
              <a:latin typeface="Cambria Math"/>
            </a:rPr>
            <a:t>=</a:t>
          </a:r>
          <a:r>
            <a:rPr lang="en-US" b="0" i="0">
              <a:latin typeface="Cambria Math"/>
            </a:rPr>
            <a:t>1</a:t>
          </a:r>
          <a:endParaRPr lang="en-IN" sz="1100"/>
        </a:p>
      </cdr:txBody>
    </cdr:sp>
  </cdr:relSizeAnchor>
  <cdr:relSizeAnchor xmlns:cdr="http://schemas.openxmlformats.org/drawingml/2006/chartDrawing">
    <cdr:from>
      <cdr:x>0.45873</cdr:x>
      <cdr:y>0.06217</cdr:y>
    </cdr:from>
    <cdr:to>
      <cdr:x>0.60569</cdr:x>
      <cdr:y>0.1423</cdr:y>
    </cdr:to>
    <cdr:sp macro="" textlink="">
      <cdr:nvSpPr>
        <cdr:cNvPr id="30" name="TextBox 1"/>
        <cdr:cNvSpPr txBox="1"/>
      </cdr:nvSpPr>
      <cdr:spPr>
        <a:xfrm xmlns:a="http://schemas.openxmlformats.org/drawingml/2006/main">
          <a:off x="2254030" y="235289"/>
          <a:ext cx="722084" cy="3032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i="0">
              <a:latin typeface="Cambria Math"/>
            </a:rPr>
            <a:t>𝐻</a:t>
          </a:r>
          <a:r>
            <a:rPr lang="en-IN" sz="1100" i="0">
              <a:latin typeface="Cambria Math"/>
            </a:rPr>
            <a:t>_</a:t>
          </a:r>
          <a:r>
            <a:rPr lang="en-US" sz="1100" b="0" i="0">
              <a:latin typeface="Cambria Math"/>
            </a:rPr>
            <a:t>𝑒</a:t>
          </a:r>
          <a:r>
            <a:rPr lang="en-US" i="0">
              <a:latin typeface="Cambria Math"/>
            </a:rPr>
            <a:t>=</a:t>
          </a:r>
          <a:r>
            <a:rPr lang="en-US" b="0" i="0">
              <a:latin typeface="Cambria Math"/>
            </a:rPr>
            <a:t>.</a:t>
          </a:r>
          <a:r>
            <a:rPr lang="en-US" i="0">
              <a:latin typeface="Cambria Math"/>
            </a:rPr>
            <a:t>8</a:t>
          </a:r>
          <a:endParaRPr lang="en-IN" sz="1100"/>
        </a:p>
      </cdr:txBody>
    </cdr:sp>
  </cdr:relSizeAnchor>
  <cdr:relSizeAnchor xmlns:cdr="http://schemas.openxmlformats.org/drawingml/2006/chartDrawing">
    <cdr:from>
      <cdr:x>0.39006</cdr:x>
      <cdr:y>0.66614</cdr:y>
    </cdr:from>
    <cdr:to>
      <cdr:x>0.45284</cdr:x>
      <cdr:y>0.73174</cdr:y>
    </cdr:to>
    <cdr:sp macro="" textlink="">
      <cdr:nvSpPr>
        <cdr:cNvPr id="32" name="TextBox 7"/>
        <cdr:cNvSpPr txBox="1"/>
      </cdr:nvSpPr>
      <cdr:spPr>
        <a:xfrm xmlns:a="http://schemas.openxmlformats.org/drawingml/2006/main">
          <a:off x="1916588" y="2521083"/>
          <a:ext cx="308477" cy="24826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200" b="1">
              <a:latin typeface="Times New Roman" pitchFamily="18" charset="0"/>
              <a:cs typeface="Times New Roman" pitchFamily="18" charset="0"/>
            </a:rPr>
            <a:t>x</a:t>
          </a:r>
        </a:p>
      </cdr:txBody>
    </cdr:sp>
  </cdr:relSizeAnchor>
  <cdr:relSizeAnchor xmlns:cdr="http://schemas.openxmlformats.org/drawingml/2006/chartDrawing">
    <cdr:from>
      <cdr:x>0.43536</cdr:x>
      <cdr:y>0.7064</cdr:y>
    </cdr:from>
    <cdr:to>
      <cdr:x>0.5311</cdr:x>
      <cdr:y>0.70674</cdr:y>
    </cdr:to>
    <cdr:sp macro="" textlink="">
      <cdr:nvSpPr>
        <cdr:cNvPr id="33" name="Straight Arrow Connector 9"/>
        <cdr:cNvSpPr/>
      </cdr:nvSpPr>
      <cdr:spPr>
        <a:xfrm xmlns:a="http://schemas.openxmlformats.org/drawingml/2006/main">
          <a:off x="2139215" y="2673437"/>
          <a:ext cx="470431" cy="1287"/>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ln w="19050">
              <a:solidFill>
                <a:schemeClr val="tx1"/>
              </a:solidFill>
            </a:ln>
          </a:endParaRPr>
        </a:p>
      </cdr:txBody>
    </cdr:sp>
  </cdr:relSizeAnchor>
  <cdr:relSizeAnchor xmlns:cdr="http://schemas.openxmlformats.org/drawingml/2006/chartDrawing">
    <cdr:from>
      <cdr:x>0.36383</cdr:x>
      <cdr:y>0.0641</cdr:y>
    </cdr:from>
    <cdr:to>
      <cdr:x>0.39832</cdr:x>
      <cdr:y>0.13926</cdr:y>
    </cdr:to>
    <cdr:cxnSp macro="">
      <cdr:nvCxnSpPr>
        <cdr:cNvPr id="34" name="Straight Connector 2"/>
        <cdr:cNvCxnSpPr/>
      </cdr:nvCxnSpPr>
      <cdr:spPr>
        <a:xfrm xmlns:a="http://schemas.openxmlformats.org/drawingml/2006/main" flipV="1">
          <a:off x="1789235" y="242812"/>
          <a:ext cx="169635" cy="284726"/>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0.37277</cdr:x>
      <cdr:y>0.09865</cdr:y>
    </cdr:from>
    <cdr:to>
      <cdr:x>0.41746</cdr:x>
      <cdr:y>0.16441</cdr:y>
    </cdr:to>
    <cdr:cxnSp macro="">
      <cdr:nvCxnSpPr>
        <cdr:cNvPr id="35" name="Straight Connector 8"/>
        <cdr:cNvCxnSpPr/>
      </cdr:nvCxnSpPr>
      <cdr:spPr>
        <a:xfrm xmlns:a="http://schemas.openxmlformats.org/drawingml/2006/main" flipV="1">
          <a:off x="1833196" y="373674"/>
          <a:ext cx="219808" cy="249114"/>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0.40484</cdr:x>
      <cdr:y>0.14313</cdr:y>
    </cdr:from>
    <cdr:to>
      <cdr:x>0.43683</cdr:x>
      <cdr:y>0.20451</cdr:y>
    </cdr:to>
    <cdr:cxnSp macro="">
      <cdr:nvCxnSpPr>
        <cdr:cNvPr id="36" name="Straight Connector 10"/>
        <cdr:cNvCxnSpPr/>
      </cdr:nvCxnSpPr>
      <cdr:spPr>
        <a:xfrm xmlns:a="http://schemas.openxmlformats.org/drawingml/2006/main" flipV="1">
          <a:off x="1990927" y="542192"/>
          <a:ext cx="157327" cy="232503"/>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0.39832</cdr:x>
      <cdr:y>0.06639</cdr:y>
    </cdr:from>
    <cdr:to>
      <cdr:x>0.45896</cdr:x>
      <cdr:y>0.06639</cdr:y>
    </cdr:to>
    <cdr:cxnSp macro="">
      <cdr:nvCxnSpPr>
        <cdr:cNvPr id="37" name="Straight Connector 11"/>
        <cdr:cNvCxnSpPr/>
      </cdr:nvCxnSpPr>
      <cdr:spPr>
        <a:xfrm xmlns:a="http://schemas.openxmlformats.org/drawingml/2006/main">
          <a:off x="1877158" y="212481"/>
          <a:ext cx="285750"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0.41687</cdr:x>
      <cdr:y>0.096</cdr:y>
    </cdr:from>
    <cdr:to>
      <cdr:x>0.45585</cdr:x>
      <cdr:y>0.09615</cdr:y>
    </cdr:to>
    <cdr:cxnSp macro="">
      <cdr:nvCxnSpPr>
        <cdr:cNvPr id="38" name="Straight Connector 14"/>
        <cdr:cNvCxnSpPr/>
      </cdr:nvCxnSpPr>
      <cdr:spPr>
        <a:xfrm xmlns:a="http://schemas.openxmlformats.org/drawingml/2006/main">
          <a:off x="1964593" y="307243"/>
          <a:ext cx="183662" cy="488"/>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0.43372</cdr:x>
      <cdr:y>0.14775</cdr:y>
    </cdr:from>
    <cdr:to>
      <cdr:x>0.46647</cdr:x>
      <cdr:y>0.1479</cdr:y>
    </cdr:to>
    <cdr:cxnSp macro="">
      <cdr:nvCxnSpPr>
        <cdr:cNvPr id="39" name="Straight Connector 15"/>
        <cdr:cNvCxnSpPr/>
      </cdr:nvCxnSpPr>
      <cdr:spPr>
        <a:xfrm xmlns:a="http://schemas.openxmlformats.org/drawingml/2006/main">
          <a:off x="2132958" y="559672"/>
          <a:ext cx="161059" cy="569"/>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0.45431</cdr:x>
      <cdr:y>0.11786</cdr:y>
    </cdr:from>
    <cdr:to>
      <cdr:x>0.62324</cdr:x>
      <cdr:y>0.19799</cdr:y>
    </cdr:to>
    <cdr:sp macro="" textlink="">
      <cdr:nvSpPr>
        <cdr:cNvPr id="42" name="TextBox 1"/>
        <cdr:cNvSpPr txBox="1"/>
      </cdr:nvSpPr>
      <cdr:spPr>
        <a:xfrm xmlns:a="http://schemas.openxmlformats.org/drawingml/2006/main">
          <a:off x="2232312" y="446053"/>
          <a:ext cx="830065" cy="3032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i="0">
              <a:latin typeface="Cambria Math"/>
            </a:rPr>
            <a:t>𝐻</a:t>
          </a:r>
          <a:r>
            <a:rPr lang="en-IN" sz="1100" i="0">
              <a:latin typeface="Cambria Math"/>
            </a:rPr>
            <a:t>_</a:t>
          </a:r>
          <a:r>
            <a:rPr lang="en-US" sz="1100" b="0" i="0">
              <a:latin typeface="Cambria Math"/>
            </a:rPr>
            <a:t>𝑒</a:t>
          </a:r>
          <a:r>
            <a:rPr lang="en-US" i="0">
              <a:latin typeface="Cambria Math"/>
            </a:rPr>
            <a:t>= </a:t>
          </a:r>
          <a:r>
            <a:rPr lang="en-US" b="0" i="0">
              <a:latin typeface="Cambria Math"/>
            </a:rPr>
            <a:t>.2</a:t>
          </a:r>
          <a:endParaRPr lang="en-IN" sz="1100"/>
        </a:p>
      </cdr:txBody>
    </cdr:sp>
  </cdr:relSizeAnchor>
  <cdr:relSizeAnchor xmlns:cdr="http://schemas.openxmlformats.org/drawingml/2006/chartDrawing">
    <cdr:from>
      <cdr:x>0.02116</cdr:x>
      <cdr:y>0.24952</cdr:y>
    </cdr:from>
    <cdr:to>
      <cdr:x>0.07777</cdr:x>
      <cdr:y>0.49091</cdr:y>
    </cdr:to>
    <cdr:sp macro="" textlink="">
      <cdr:nvSpPr>
        <cdr:cNvPr id="41" name="TextBox 40"/>
        <cdr:cNvSpPr txBox="1"/>
      </cdr:nvSpPr>
      <cdr:spPr>
        <a:xfrm xmlns:a="http://schemas.openxmlformats.org/drawingml/2006/main" rot="16200000">
          <a:off x="-213944" y="1263161"/>
          <a:ext cx="914400" cy="2784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i="0">
              <a:latin typeface="Cambria Math"/>
            </a:rPr>
            <a:t>𝑷 ( ×</a:t>
          </a:r>
          <a:r>
            <a:rPr lang="en-US" sz="1100" b="1" i="0">
              <a:latin typeface="Cambria Math"/>
              <a:ea typeface="Cambria Math"/>
            </a:rPr>
            <a:t>〖𝟏𝟎〗^</a:t>
          </a:r>
          <a:r>
            <a:rPr lang="en-US" b="1" i="0">
              <a:latin typeface="Cambria Math"/>
            </a:rPr>
            <a:t>𝟏𝟏)</a:t>
          </a:r>
          <a:endParaRPr lang="en-IN" sz="1100" b="1"/>
        </a:p>
      </cdr:txBody>
    </cdr:sp>
  </cdr:relSizeAnchor>
  <cdr:relSizeAnchor xmlns:cdr="http://schemas.openxmlformats.org/drawingml/2006/chartDrawing">
    <cdr:from>
      <cdr:x>0.05062</cdr:x>
      <cdr:y>0.13905</cdr:y>
    </cdr:from>
    <cdr:to>
      <cdr:x>0.05088</cdr:x>
      <cdr:y>0.26335</cdr:y>
    </cdr:to>
    <cdr:sp macro="" textlink="">
      <cdr:nvSpPr>
        <cdr:cNvPr id="45" name="Straight Arrow Connector 44"/>
        <cdr:cNvSpPr/>
      </cdr:nvSpPr>
      <cdr:spPr>
        <a:xfrm xmlns:a="http://schemas.openxmlformats.org/drawingml/2006/main" rot="16200000">
          <a:off x="14167" y="761511"/>
          <a:ext cx="470833" cy="1288"/>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ln w="19050">
              <a:solidFill>
                <a:schemeClr val="tx1"/>
              </a:solidFill>
            </a:ln>
          </a:endParaRPr>
        </a:p>
      </cdr:txBody>
    </cdr:sp>
  </cdr:relSizeAnchor>
  <cdr:relSizeAnchor xmlns:cdr="http://schemas.openxmlformats.org/drawingml/2006/chartDrawing">
    <cdr:from>
      <cdr:x>0.22825</cdr:x>
      <cdr:y>0.34043</cdr:y>
    </cdr:from>
    <cdr:to>
      <cdr:x>0.4115</cdr:x>
      <cdr:y>0.52224</cdr:y>
    </cdr:to>
    <cdr:sp macro="" textlink="">
      <cdr:nvSpPr>
        <cdr:cNvPr id="52" name="TextBox 51"/>
        <cdr:cNvSpPr txBox="1"/>
      </cdr:nvSpPr>
      <cdr:spPr>
        <a:xfrm xmlns:a="http://schemas.openxmlformats.org/drawingml/2006/main">
          <a:off x="1122485" y="1289538"/>
          <a:ext cx="901211" cy="6887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100" i="0">
              <a:latin typeface="Cambria Math"/>
              <a:ea typeface="Cambria Math"/>
            </a:rPr>
            <a:t>𝜎</a:t>
          </a:r>
          <a:r>
            <a:rPr lang="en-US" sz="1100" i="0">
              <a:latin typeface="Cambria Math"/>
              <a:ea typeface="Cambria Math"/>
            </a:rPr>
            <a:t>=0.1</a:t>
          </a:r>
          <a:endParaRPr lang="en-US" sz="1100" i="1">
            <a:latin typeface="Cambria Math"/>
            <a:ea typeface="Cambria Math"/>
          </a:endParaRPr>
        </a:p>
        <a:p xmlns:a="http://schemas.openxmlformats.org/drawingml/2006/main">
          <a:r>
            <a:rPr lang="en-IN" sz="1100" i="0">
              <a:latin typeface="Cambria Math"/>
              <a:ea typeface="Cambria Math"/>
            </a:rPr>
            <a:t>𝜀</a:t>
          </a:r>
          <a:r>
            <a:rPr lang="en-US" i="0">
              <a:latin typeface="Cambria Math"/>
            </a:rPr>
            <a:t>=0.01</a:t>
          </a:r>
          <a:endParaRPr lang="en-US" i="1">
            <a:latin typeface="Cambria Math"/>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0.06955</cdr:x>
      <cdr:y>0.84339</cdr:y>
    </cdr:from>
    <cdr:to>
      <cdr:x>0.98448</cdr:x>
      <cdr:y>0.90415</cdr:y>
    </cdr:to>
    <cdr:sp macro="" textlink="">
      <cdr:nvSpPr>
        <cdr:cNvPr id="7" name="TextBox 6"/>
        <cdr:cNvSpPr txBox="1"/>
      </cdr:nvSpPr>
      <cdr:spPr>
        <a:xfrm xmlns:a="http://schemas.openxmlformats.org/drawingml/2006/main">
          <a:off x="388188" y="5471739"/>
          <a:ext cx="5106837" cy="39422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200" b="1">
              <a:latin typeface="Times New Roman" pitchFamily="18" charset="0"/>
              <a:cs typeface="Times New Roman" pitchFamily="18" charset="0"/>
            </a:rPr>
            <a:t>Fig. </a:t>
          </a:r>
          <a:r>
            <a:rPr lang="en-US" sz="1200" b="1" baseline="0">
              <a:latin typeface="Times New Roman" pitchFamily="18" charset="0"/>
              <a:cs typeface="Times New Roman" pitchFamily="18" charset="0"/>
            </a:rPr>
            <a:t>4.4:   Variation of non-dimensional  load capacity with articular </a:t>
          </a:r>
        </a:p>
        <a:p xmlns:a="http://schemas.openxmlformats.org/drawingml/2006/main">
          <a:r>
            <a:rPr lang="en-US" sz="1200" b="1" baseline="0">
              <a:latin typeface="Times New Roman" pitchFamily="18" charset="0"/>
              <a:cs typeface="Times New Roman" pitchFamily="18" charset="0"/>
            </a:rPr>
            <a:t>                 gap h  for different values of  external magnetic field </a:t>
          </a:r>
          <a:r>
            <a:rPr lang="en-US" sz="1200" b="1" i="0" baseline="0">
              <a:latin typeface="Cambria Math"/>
              <a:cs typeface="Times New Roman" pitchFamily="18" charset="0"/>
            </a:rPr>
            <a:t>𝑯_𝒆</a:t>
          </a:r>
          <a:endParaRPr lang="en-US" sz="1200" b="1">
            <a:latin typeface="Times New Roman" pitchFamily="18" charset="0"/>
            <a:cs typeface="Times New Roman" pitchFamily="18" charset="0"/>
          </a:endParaRPr>
        </a:p>
      </cdr:txBody>
    </cdr:sp>
  </cdr:relSizeAnchor>
  <cdr:relSizeAnchor xmlns:cdr="http://schemas.openxmlformats.org/drawingml/2006/chartDrawing">
    <cdr:from>
      <cdr:x>0.37989</cdr:x>
      <cdr:y>0.78819</cdr:y>
    </cdr:from>
    <cdr:to>
      <cdr:x>0.42331</cdr:x>
      <cdr:y>0.84339</cdr:y>
    </cdr:to>
    <cdr:sp macro="" textlink="">
      <cdr:nvSpPr>
        <cdr:cNvPr id="8" name="TextBox 7"/>
        <cdr:cNvSpPr txBox="1"/>
      </cdr:nvSpPr>
      <cdr:spPr>
        <a:xfrm xmlns:a="http://schemas.openxmlformats.org/drawingml/2006/main">
          <a:off x="2244056" y="5414227"/>
          <a:ext cx="256538" cy="37921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200" b="1">
              <a:latin typeface="Times New Roman" pitchFamily="18" charset="0"/>
              <a:cs typeface="Times New Roman" pitchFamily="18" charset="0"/>
            </a:rPr>
            <a:t>h</a:t>
          </a:r>
        </a:p>
      </cdr:txBody>
    </cdr:sp>
  </cdr:relSizeAnchor>
  <cdr:relSizeAnchor xmlns:cdr="http://schemas.openxmlformats.org/drawingml/2006/chartDrawing">
    <cdr:from>
      <cdr:x>0.42711</cdr:x>
      <cdr:y>0.80808</cdr:y>
    </cdr:from>
    <cdr:to>
      <cdr:x>0.51437</cdr:x>
      <cdr:y>0.81473</cdr:y>
    </cdr:to>
    <cdr:sp macro="" textlink="">
      <cdr:nvSpPr>
        <cdr:cNvPr id="10" name="Straight Arrow Connector 9"/>
        <cdr:cNvSpPr/>
      </cdr:nvSpPr>
      <cdr:spPr>
        <a:xfrm xmlns:a="http://schemas.openxmlformats.org/drawingml/2006/main" rot="300000" flipV="1">
          <a:off x="2523006" y="5550842"/>
          <a:ext cx="515470" cy="45719"/>
        </a:xfrm>
        <a:prstGeom xmlns:a="http://schemas.openxmlformats.org/drawingml/2006/main" prst="straightConnector1">
          <a:avLst/>
        </a:prstGeom>
        <a:ln xmlns:a="http://schemas.openxmlformats.org/drawingml/2006/main" w="15875">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ln w="19050">
              <a:solidFill>
                <a:schemeClr val="tx1"/>
              </a:solidFill>
            </a:ln>
          </a:endParaRPr>
        </a:p>
      </cdr:txBody>
    </cdr:sp>
  </cdr:relSizeAnchor>
  <cdr:relSizeAnchor xmlns:cdr="http://schemas.openxmlformats.org/drawingml/2006/chartDrawing">
    <cdr:from>
      <cdr:x>0.53027</cdr:x>
      <cdr:y>0.19173</cdr:y>
    </cdr:from>
    <cdr:to>
      <cdr:x>0.68283</cdr:x>
      <cdr:y>0.29199</cdr:y>
    </cdr:to>
    <cdr:sp macro="" textlink="">
      <cdr:nvSpPr>
        <cdr:cNvPr id="5" name="TextBox 1"/>
        <cdr:cNvSpPr txBox="1"/>
      </cdr:nvSpPr>
      <cdr:spPr>
        <a:xfrm xmlns:a="http://schemas.openxmlformats.org/drawingml/2006/main">
          <a:off x="3132418" y="1317064"/>
          <a:ext cx="901192" cy="6887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100" i="0">
              <a:latin typeface="Cambria Math"/>
              <a:ea typeface="Cambria Math"/>
            </a:rPr>
            <a:t>𝜎</a:t>
          </a:r>
          <a:r>
            <a:rPr lang="en-US" sz="1100" i="0">
              <a:latin typeface="Cambria Math"/>
              <a:ea typeface="Cambria Math"/>
            </a:rPr>
            <a:t>=0.1</a:t>
          </a:r>
          <a:endParaRPr lang="en-US" sz="1100" i="1">
            <a:latin typeface="Cambria Math"/>
            <a:ea typeface="Cambria Math"/>
          </a:endParaRPr>
        </a:p>
        <a:p xmlns:a="http://schemas.openxmlformats.org/drawingml/2006/main">
          <a:r>
            <a:rPr lang="en-IN" sz="1100"/>
            <a:t>    </a:t>
          </a:r>
          <a:r>
            <a:rPr lang="en-IN" sz="1100" i="0">
              <a:latin typeface="Cambria Math"/>
              <a:ea typeface="Cambria Math"/>
            </a:rPr>
            <a:t>𝜀</a:t>
          </a:r>
          <a:r>
            <a:rPr lang="en-US" sz="1100" b="0" i="0">
              <a:latin typeface="Cambria Math"/>
              <a:ea typeface="Cambria Math"/>
            </a:rPr>
            <a:t>=</a:t>
          </a:r>
          <a:r>
            <a:rPr lang="en-US" i="0">
              <a:latin typeface="Cambria Math"/>
            </a:rPr>
            <a:t>0.01</a:t>
          </a:r>
          <a:endParaRPr lang="en-US" i="1">
            <a:latin typeface="Cambria Math"/>
          </a:endParaRPr>
        </a:p>
      </cdr:txBody>
    </cdr:sp>
  </cdr:relSizeAnchor>
  <cdr:relSizeAnchor xmlns:cdr="http://schemas.openxmlformats.org/drawingml/2006/chartDrawing">
    <cdr:from>
      <cdr:x>0.5151</cdr:x>
      <cdr:y>0.47069</cdr:y>
    </cdr:from>
    <cdr:to>
      <cdr:x>0.66611</cdr:x>
      <cdr:y>0.51487</cdr:y>
    </cdr:to>
    <cdr:sp macro="" textlink="">
      <cdr:nvSpPr>
        <cdr:cNvPr id="6" name="TextBox 28"/>
        <cdr:cNvSpPr txBox="1"/>
      </cdr:nvSpPr>
      <cdr:spPr>
        <a:xfrm xmlns:a="http://schemas.openxmlformats.org/drawingml/2006/main">
          <a:off x="2875109" y="3053740"/>
          <a:ext cx="842876" cy="2866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i="0">
              <a:latin typeface="Cambria Math"/>
            </a:rPr>
            <a:t>𝐻</a:t>
          </a:r>
          <a:r>
            <a:rPr lang="en-IN" sz="1200" i="0">
              <a:latin typeface="Cambria Math"/>
            </a:rPr>
            <a:t>_</a:t>
          </a:r>
          <a:r>
            <a:rPr lang="en-US" sz="1200" b="0" i="0">
              <a:latin typeface="Cambria Math"/>
            </a:rPr>
            <a:t>𝑒</a:t>
          </a:r>
          <a:r>
            <a:rPr lang="en-US" sz="1200" i="0">
              <a:latin typeface="Cambria Math"/>
            </a:rPr>
            <a:t>= </a:t>
          </a:r>
          <a:r>
            <a:rPr lang="en-US" sz="1200" b="0" i="0">
              <a:latin typeface="Cambria Math"/>
            </a:rPr>
            <a:t>1</a:t>
          </a:r>
          <a:endParaRPr lang="en-IN" sz="1200"/>
        </a:p>
      </cdr:txBody>
    </cdr:sp>
  </cdr:relSizeAnchor>
  <cdr:relSizeAnchor xmlns:cdr="http://schemas.openxmlformats.org/drawingml/2006/chartDrawing">
    <cdr:from>
      <cdr:x>0.5151</cdr:x>
      <cdr:y>0.50925</cdr:y>
    </cdr:from>
    <cdr:to>
      <cdr:x>0.64911</cdr:x>
      <cdr:y>0.54914</cdr:y>
    </cdr:to>
    <cdr:sp macro="" textlink="">
      <cdr:nvSpPr>
        <cdr:cNvPr id="9" name="TextBox 1"/>
        <cdr:cNvSpPr txBox="1"/>
      </cdr:nvSpPr>
      <cdr:spPr>
        <a:xfrm xmlns:a="http://schemas.openxmlformats.org/drawingml/2006/main">
          <a:off x="2875109" y="3303916"/>
          <a:ext cx="747985" cy="25879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i="0">
              <a:latin typeface="Cambria Math"/>
            </a:rPr>
            <a:t>𝐻</a:t>
          </a:r>
          <a:r>
            <a:rPr lang="en-IN" sz="1200" i="0">
              <a:latin typeface="Cambria Math"/>
            </a:rPr>
            <a:t>_</a:t>
          </a:r>
          <a:r>
            <a:rPr lang="en-US" sz="1200" b="0" i="0">
              <a:latin typeface="Cambria Math"/>
            </a:rPr>
            <a:t>𝑒</a:t>
          </a:r>
          <a:r>
            <a:rPr lang="en-US" sz="1200" i="0">
              <a:latin typeface="Cambria Math"/>
            </a:rPr>
            <a:t>=</a:t>
          </a:r>
          <a:r>
            <a:rPr lang="en-US" sz="1200" b="0" i="0">
              <a:latin typeface="Cambria Math"/>
            </a:rPr>
            <a:t>.</a:t>
          </a:r>
          <a:r>
            <a:rPr lang="en-IN" sz="1200"/>
            <a:t>8</a:t>
          </a:r>
        </a:p>
      </cdr:txBody>
    </cdr:sp>
  </cdr:relSizeAnchor>
  <cdr:relSizeAnchor xmlns:cdr="http://schemas.openxmlformats.org/drawingml/2006/chartDrawing">
    <cdr:from>
      <cdr:x>0.5151</cdr:x>
      <cdr:y>0.54899</cdr:y>
    </cdr:from>
    <cdr:to>
      <cdr:x>0.64911</cdr:x>
      <cdr:y>0.59318</cdr:y>
    </cdr:to>
    <cdr:sp macro="" textlink="">
      <cdr:nvSpPr>
        <cdr:cNvPr id="11" name="TextBox 1"/>
        <cdr:cNvSpPr txBox="1"/>
      </cdr:nvSpPr>
      <cdr:spPr>
        <a:xfrm xmlns:a="http://schemas.openxmlformats.org/drawingml/2006/main">
          <a:off x="2875109" y="3561735"/>
          <a:ext cx="747986" cy="28669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i="0">
              <a:latin typeface="Cambria Math"/>
            </a:rPr>
            <a:t>𝐻</a:t>
          </a:r>
          <a:r>
            <a:rPr lang="en-IN" sz="1200" i="0">
              <a:latin typeface="Cambria Math"/>
            </a:rPr>
            <a:t>_</a:t>
          </a:r>
          <a:r>
            <a:rPr lang="en-US" sz="1200" b="0" i="0">
              <a:latin typeface="Cambria Math"/>
            </a:rPr>
            <a:t>𝑒</a:t>
          </a:r>
          <a:r>
            <a:rPr lang="en-US" sz="1200" i="0">
              <a:latin typeface="Cambria Math"/>
            </a:rPr>
            <a:t>=</a:t>
          </a:r>
          <a:r>
            <a:rPr lang="en-US" sz="1200" b="0" i="0">
              <a:latin typeface="Cambria Math"/>
            </a:rPr>
            <a:t>.</a:t>
          </a:r>
          <a:r>
            <a:rPr lang="en-IN" sz="1200"/>
            <a:t>2</a:t>
          </a:r>
        </a:p>
      </cdr:txBody>
    </cdr:sp>
  </cdr:relSizeAnchor>
  <cdr:relSizeAnchor xmlns:cdr="http://schemas.openxmlformats.org/drawingml/2006/chartDrawing">
    <cdr:from>
      <cdr:x>0.52079</cdr:x>
      <cdr:y>0.58488</cdr:y>
    </cdr:from>
    <cdr:to>
      <cdr:x>0.64911</cdr:x>
      <cdr:y>0.62907</cdr:y>
    </cdr:to>
    <cdr:sp macro="" textlink="">
      <cdr:nvSpPr>
        <cdr:cNvPr id="12" name="TextBox 1"/>
        <cdr:cNvSpPr txBox="1"/>
      </cdr:nvSpPr>
      <cdr:spPr>
        <a:xfrm xmlns:a="http://schemas.openxmlformats.org/drawingml/2006/main">
          <a:off x="2906868" y="3794582"/>
          <a:ext cx="716226" cy="28669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i="0">
              <a:latin typeface="Cambria Math"/>
            </a:rPr>
            <a:t>𝐻</a:t>
          </a:r>
          <a:r>
            <a:rPr lang="en-IN" sz="1200" i="0">
              <a:latin typeface="Cambria Math"/>
            </a:rPr>
            <a:t>_</a:t>
          </a:r>
          <a:r>
            <a:rPr lang="en-US" sz="1200" b="0" i="0">
              <a:latin typeface="Cambria Math"/>
            </a:rPr>
            <a:t>𝑒</a:t>
          </a:r>
          <a:r>
            <a:rPr lang="en-US" sz="1200" i="0">
              <a:latin typeface="Cambria Math"/>
            </a:rPr>
            <a:t>=</a:t>
          </a:r>
          <a:r>
            <a:rPr lang="en-US" sz="1200" b="0" i="0">
              <a:latin typeface="Cambria Math"/>
            </a:rPr>
            <a:t>.</a:t>
          </a:r>
          <a:r>
            <a:rPr lang="en-US" sz="1200" i="0">
              <a:latin typeface="Cambria Math"/>
            </a:rPr>
            <a:t>1</a:t>
          </a:r>
          <a:endParaRPr lang="en-IN" sz="1200"/>
        </a:p>
      </cdr:txBody>
    </cdr:sp>
  </cdr:relSizeAnchor>
  <cdr:relSizeAnchor xmlns:cdr="http://schemas.openxmlformats.org/drawingml/2006/chartDrawing">
    <cdr:from>
      <cdr:x>0.47905</cdr:x>
      <cdr:y>0.53268</cdr:y>
    </cdr:from>
    <cdr:to>
      <cdr:x>0.52781</cdr:x>
      <cdr:y>0.53574</cdr:y>
    </cdr:to>
    <cdr:cxnSp macro="">
      <cdr:nvCxnSpPr>
        <cdr:cNvPr id="13" name="Straight Connector 12"/>
        <cdr:cNvCxnSpPr/>
      </cdr:nvCxnSpPr>
      <cdr:spPr>
        <a:xfrm xmlns:a="http://schemas.openxmlformats.org/drawingml/2006/main" rot="240000" flipV="1">
          <a:off x="2829859" y="3659095"/>
          <a:ext cx="288000" cy="21019"/>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0.47907</cdr:x>
      <cdr:y>0.5682</cdr:y>
    </cdr:from>
    <cdr:to>
      <cdr:x>0.51563</cdr:x>
      <cdr:y>0.57126</cdr:y>
    </cdr:to>
    <cdr:cxnSp macro="">
      <cdr:nvCxnSpPr>
        <cdr:cNvPr id="14" name="Straight Connector 13"/>
        <cdr:cNvCxnSpPr/>
      </cdr:nvCxnSpPr>
      <cdr:spPr>
        <a:xfrm xmlns:a="http://schemas.openxmlformats.org/drawingml/2006/main" rot="240000" flipV="1">
          <a:off x="2829947" y="3903111"/>
          <a:ext cx="216000" cy="21019"/>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0.39559</cdr:x>
      <cdr:y>0.56694</cdr:y>
    </cdr:from>
    <cdr:to>
      <cdr:x>0.48091</cdr:x>
      <cdr:y>0.65603</cdr:y>
    </cdr:to>
    <cdr:cxnSp macro="">
      <cdr:nvCxnSpPr>
        <cdr:cNvPr id="15" name="Straight Connector 14"/>
        <cdr:cNvCxnSpPr/>
      </cdr:nvCxnSpPr>
      <cdr:spPr>
        <a:xfrm xmlns:a="http://schemas.openxmlformats.org/drawingml/2006/main" flipV="1">
          <a:off x="2336801" y="3894418"/>
          <a:ext cx="504000" cy="612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0.40317</cdr:x>
      <cdr:y>0.60283</cdr:y>
    </cdr:from>
    <cdr:to>
      <cdr:x>0.4824</cdr:x>
      <cdr:y>0.67096</cdr:y>
    </cdr:to>
    <cdr:cxnSp macro="">
      <cdr:nvCxnSpPr>
        <cdr:cNvPr id="16" name="Straight Connector 15"/>
        <cdr:cNvCxnSpPr/>
      </cdr:nvCxnSpPr>
      <cdr:spPr>
        <a:xfrm xmlns:a="http://schemas.openxmlformats.org/drawingml/2006/main" flipV="1">
          <a:off x="2381624" y="4140947"/>
          <a:ext cx="468000" cy="468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0.48095</cdr:x>
      <cdr:y>0.60446</cdr:y>
    </cdr:from>
    <cdr:to>
      <cdr:x>0.52361</cdr:x>
      <cdr:y>0.60446</cdr:y>
    </cdr:to>
    <cdr:cxnSp macro="">
      <cdr:nvCxnSpPr>
        <cdr:cNvPr id="17" name="Straight Connector 16"/>
        <cdr:cNvCxnSpPr/>
      </cdr:nvCxnSpPr>
      <cdr:spPr>
        <a:xfrm xmlns:a="http://schemas.openxmlformats.org/drawingml/2006/main" flipV="1">
          <a:off x="2841065" y="4152154"/>
          <a:ext cx="252000"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0.03698</cdr:x>
      <cdr:y>0.24726</cdr:y>
    </cdr:from>
    <cdr:to>
      <cdr:x>0.04472</cdr:x>
      <cdr:y>0.32231</cdr:y>
    </cdr:to>
    <cdr:sp macro="" textlink="">
      <cdr:nvSpPr>
        <cdr:cNvPr id="18" name="Straight Arrow Connector 17"/>
        <cdr:cNvSpPr/>
      </cdr:nvSpPr>
      <cdr:spPr>
        <a:xfrm xmlns:a="http://schemas.openxmlformats.org/drawingml/2006/main" rot="16500000" flipV="1">
          <a:off x="-16435" y="1933388"/>
          <a:ext cx="515470" cy="45719"/>
        </a:xfrm>
        <a:prstGeom xmlns:a="http://schemas.openxmlformats.org/drawingml/2006/main" prst="straightConnector1">
          <a:avLst/>
        </a:prstGeom>
        <a:ln xmlns:a="http://schemas.openxmlformats.org/drawingml/2006/main" w="15875">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ln w="19050">
              <a:solidFill>
                <a:schemeClr val="tx1"/>
              </a:solidFill>
            </a:ln>
          </a:endParaRPr>
        </a:p>
      </cdr:txBody>
    </cdr:sp>
  </cdr:relSizeAnchor>
  <cdr:relSizeAnchor xmlns:cdr="http://schemas.openxmlformats.org/drawingml/2006/chartDrawing">
    <cdr:from>
      <cdr:x>0.3842</cdr:x>
      <cdr:y>0.53391</cdr:y>
    </cdr:from>
    <cdr:to>
      <cdr:x>0.47871</cdr:x>
      <cdr:y>0.63573</cdr:y>
    </cdr:to>
    <cdr:cxnSp macro="">
      <cdr:nvCxnSpPr>
        <cdr:cNvPr id="19" name="Straight Connector 19"/>
        <cdr:cNvCxnSpPr/>
      </cdr:nvCxnSpPr>
      <cdr:spPr>
        <a:xfrm xmlns:a="http://schemas.openxmlformats.org/drawingml/2006/main" flipV="1">
          <a:off x="2143973" y="3464670"/>
          <a:ext cx="527388" cy="660704"/>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0.3648</cdr:x>
      <cdr:y>0.49619</cdr:y>
    </cdr:from>
    <cdr:to>
      <cdr:x>0.46157</cdr:x>
      <cdr:y>0.60714</cdr:y>
    </cdr:to>
    <cdr:cxnSp macro="">
      <cdr:nvCxnSpPr>
        <cdr:cNvPr id="20" name="Straight Connector 20"/>
        <cdr:cNvCxnSpPr/>
      </cdr:nvCxnSpPr>
      <cdr:spPr>
        <a:xfrm xmlns:a="http://schemas.openxmlformats.org/drawingml/2006/main" flipV="1">
          <a:off x="2035747" y="3219864"/>
          <a:ext cx="540000" cy="720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0.01493</cdr:x>
      <cdr:y>0.29648</cdr:y>
    </cdr:from>
    <cdr:to>
      <cdr:x>0.06794</cdr:x>
      <cdr:y>0.44795</cdr:y>
    </cdr:to>
    <cdr:sp macro="" textlink="">
      <cdr:nvSpPr>
        <cdr:cNvPr id="21" name="Text Box 1"/>
        <cdr:cNvSpPr txBox="1"/>
      </cdr:nvSpPr>
      <cdr:spPr>
        <a:xfrm xmlns:a="http://schemas.openxmlformats.org/drawingml/2006/main" rot="16200000">
          <a:off x="-260205" y="2267481"/>
          <a:ext cx="982870" cy="295787"/>
        </a:xfrm>
        <a:prstGeom xmlns:a="http://schemas.openxmlformats.org/drawingml/2006/main" prst="rect">
          <a:avLst/>
        </a:prstGeom>
        <a:noFill xmlns:a="http://schemas.openxmlformats.org/drawingml/2006/main"/>
        <a:ln xmlns:a="http://schemas.openxmlformats.org/drawingml/2006/main" w="6350">
          <a:no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spAutoFit/>
        </a:bodyPr>
        <a:lstStyle xmlns:a="http://schemas.openxmlformats.org/drawingml/2006/main"/>
        <a:p xmlns:a="http://schemas.openxmlformats.org/drawingml/2006/main">
          <a:pPr>
            <a:lnSpc>
              <a:spcPct val="115000"/>
            </a:lnSpc>
            <a:spcAft>
              <a:spcPts val="1000"/>
            </a:spcAft>
          </a:pPr>
          <a:r>
            <a:rPr lang="en-IN" sz="1100">
              <a:solidFill>
                <a:srgbClr val="000000"/>
              </a:solidFill>
              <a:effectLst/>
              <a:latin typeface="Calibri"/>
              <a:ea typeface="Times New Roman"/>
              <a:cs typeface="Times New Roman"/>
            </a:rPr>
            <a:t>W (</a:t>
          </a:r>
          <a:r>
            <a:rPr lang="en-US" i="0">
              <a:latin typeface="Cambria Math"/>
              <a:ea typeface="Cambria Math"/>
            </a:rPr>
            <a:t>× 10</a:t>
          </a:r>
          <a:r>
            <a:rPr lang="en-US" sz="1200" i="0" baseline="30000">
              <a:latin typeface="Cambria Math"/>
              <a:ea typeface="Cambria Math"/>
            </a:rPr>
            <a:t>6</a:t>
          </a:r>
          <a:r>
            <a:rPr lang="en-US" sz="1200" i="0" baseline="0">
              <a:latin typeface="Cambria Math"/>
              <a:ea typeface="Cambria Math"/>
            </a:rPr>
            <a:t>)</a:t>
          </a:r>
          <a:endParaRPr lang="en-IN" sz="1100" baseline="30000">
            <a:solidFill>
              <a:srgbClr val="000000"/>
            </a:solidFill>
            <a:effectLst/>
            <a:latin typeface="Calibri"/>
            <a:ea typeface="Times New Roman"/>
            <a:cs typeface="Times New Roman"/>
          </a:endParaRPr>
        </a:p>
      </cdr:txBody>
    </cdr:sp>
  </cdr:relSizeAnchor>
  <cdr:relSizeAnchor xmlns:cdr="http://schemas.openxmlformats.org/drawingml/2006/chartDrawing">
    <cdr:from>
      <cdr:x>0.45959</cdr:x>
      <cdr:y>0.49619</cdr:y>
    </cdr:from>
    <cdr:to>
      <cdr:x>0.52578</cdr:x>
      <cdr:y>0.49619</cdr:y>
    </cdr:to>
    <cdr:cxnSp macro="">
      <cdr:nvCxnSpPr>
        <cdr:cNvPr id="22" name="Straight Connector 22"/>
        <cdr:cNvCxnSpPr/>
      </cdr:nvCxnSpPr>
      <cdr:spPr>
        <a:xfrm xmlns:a="http://schemas.openxmlformats.org/drawingml/2006/main" flipV="1">
          <a:off x="2564694" y="3219864"/>
          <a:ext cx="369338"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0.03191</cdr:x>
      <cdr:y>0.86653</cdr:y>
    </cdr:from>
    <cdr:to>
      <cdr:x>0.9288</cdr:x>
      <cdr:y>0.97095</cdr:y>
    </cdr:to>
    <cdr:sp macro="" textlink="">
      <cdr:nvSpPr>
        <cdr:cNvPr id="7" name="TextBox 6"/>
        <cdr:cNvSpPr txBox="1"/>
      </cdr:nvSpPr>
      <cdr:spPr>
        <a:xfrm xmlns:a="http://schemas.openxmlformats.org/drawingml/2006/main">
          <a:off x="178110" y="5201481"/>
          <a:ext cx="5006141" cy="6268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200" b="1">
              <a:latin typeface="Times New Roman" pitchFamily="18" charset="0"/>
              <a:cs typeface="Times New Roman" pitchFamily="18" charset="0"/>
            </a:rPr>
            <a:t>     Fig. </a:t>
          </a:r>
          <a:r>
            <a:rPr lang="en-US" sz="1200" b="1" baseline="0">
              <a:latin typeface="Times New Roman" pitchFamily="18" charset="0"/>
              <a:cs typeface="Times New Roman" pitchFamily="18" charset="0"/>
            </a:rPr>
            <a:t>4.5 : Variation of non-dimensional load capacity with intra articular </a:t>
          </a:r>
        </a:p>
        <a:p xmlns:a="http://schemas.openxmlformats.org/drawingml/2006/main">
          <a:r>
            <a:rPr lang="en-US" sz="1200" b="1" baseline="0">
              <a:latin typeface="Times New Roman" pitchFamily="18" charset="0"/>
              <a:cs typeface="Times New Roman" pitchFamily="18" charset="0"/>
            </a:rPr>
            <a:t>                       gap (h) for  different values of the viscoelastic parameter </a:t>
          </a:r>
          <a:r>
            <a:rPr lang="ar-AE" sz="1200" i="0" baseline="0">
              <a:effectLst/>
              <a:latin typeface="Cambria Math"/>
              <a:ea typeface="Cambria Math"/>
              <a:cs typeface="+mn-cs"/>
            </a:rPr>
            <a:t>"𝜀</a:t>
          </a:r>
          <a:r>
            <a:rPr lang="en-US" sz="1200" i="0" baseline="0">
              <a:effectLst/>
              <a:latin typeface="Cambria Math"/>
              <a:ea typeface="Cambria Math"/>
              <a:cs typeface="+mn-cs"/>
            </a:rPr>
            <a:t>"</a:t>
          </a:r>
          <a:endParaRPr lang="en-US" sz="1200" b="1">
            <a:latin typeface="Times New Roman" pitchFamily="18" charset="0"/>
            <a:cs typeface="Times New Roman" pitchFamily="18" charset="0"/>
          </a:endParaRPr>
        </a:p>
      </cdr:txBody>
    </cdr:sp>
  </cdr:relSizeAnchor>
  <cdr:relSizeAnchor xmlns:cdr="http://schemas.openxmlformats.org/drawingml/2006/chartDrawing">
    <cdr:from>
      <cdr:x>0.34729</cdr:x>
      <cdr:y>0.82305</cdr:y>
    </cdr:from>
    <cdr:to>
      <cdr:x>0.38665</cdr:x>
      <cdr:y>0.86722</cdr:y>
    </cdr:to>
    <cdr:sp macro="" textlink="">
      <cdr:nvSpPr>
        <cdr:cNvPr id="8" name="TextBox 7"/>
        <cdr:cNvSpPr txBox="1"/>
      </cdr:nvSpPr>
      <cdr:spPr>
        <a:xfrm xmlns:a="http://schemas.openxmlformats.org/drawingml/2006/main">
          <a:off x="1938451" y="4940494"/>
          <a:ext cx="219694" cy="26513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300" b="1">
              <a:latin typeface="Times New Roman" pitchFamily="18" charset="0"/>
              <a:cs typeface="Times New Roman" pitchFamily="18" charset="0"/>
            </a:rPr>
            <a:t>h</a:t>
          </a:r>
        </a:p>
      </cdr:txBody>
    </cdr:sp>
  </cdr:relSizeAnchor>
  <cdr:relSizeAnchor xmlns:cdr="http://schemas.openxmlformats.org/drawingml/2006/chartDrawing">
    <cdr:from>
      <cdr:x>0.4016</cdr:x>
      <cdr:y>0.8487</cdr:y>
    </cdr:from>
    <cdr:to>
      <cdr:x>0.49734</cdr:x>
      <cdr:y>0.84904</cdr:y>
    </cdr:to>
    <cdr:sp macro="" textlink="">
      <cdr:nvSpPr>
        <cdr:cNvPr id="10" name="Straight Arrow Connector 9"/>
        <cdr:cNvSpPr/>
      </cdr:nvSpPr>
      <cdr:spPr>
        <a:xfrm xmlns:a="http://schemas.openxmlformats.org/drawingml/2006/main">
          <a:off x="2241566" y="5094461"/>
          <a:ext cx="534387" cy="2041"/>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ln w="19050">
              <a:solidFill>
                <a:schemeClr val="tx1"/>
              </a:solidFill>
            </a:ln>
          </a:endParaRPr>
        </a:p>
      </cdr:txBody>
    </cdr:sp>
  </cdr:relSizeAnchor>
  <cdr:relSizeAnchor xmlns:cdr="http://schemas.openxmlformats.org/drawingml/2006/chartDrawing">
    <cdr:from>
      <cdr:x>0.58592</cdr:x>
      <cdr:y>0.35546</cdr:y>
    </cdr:from>
    <cdr:to>
      <cdr:x>0.73284</cdr:x>
      <cdr:y>0.4598</cdr:y>
    </cdr:to>
    <cdr:sp macro="" textlink="">
      <cdr:nvSpPr>
        <cdr:cNvPr id="5" name="TextBox 1"/>
        <cdr:cNvSpPr txBox="1"/>
      </cdr:nvSpPr>
      <cdr:spPr>
        <a:xfrm xmlns:a="http://schemas.openxmlformats.org/drawingml/2006/main">
          <a:off x="3594100" y="2346325"/>
          <a:ext cx="901200" cy="6887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100" i="0">
              <a:latin typeface="Cambria Math"/>
              <a:ea typeface="Cambria Math"/>
            </a:rPr>
            <a:t>𝜎</a:t>
          </a:r>
          <a:r>
            <a:rPr lang="en-US" sz="1100" i="0">
              <a:latin typeface="Cambria Math"/>
              <a:ea typeface="Cambria Math"/>
            </a:rPr>
            <a:t>=0.1</a:t>
          </a:r>
          <a:endParaRPr lang="en-US" sz="1100" i="1">
            <a:latin typeface="Cambria Math"/>
            <a:ea typeface="Cambria Math"/>
          </a:endParaRPr>
        </a:p>
        <a:p xmlns:a="http://schemas.openxmlformats.org/drawingml/2006/main">
          <a:r>
            <a:rPr lang="en-IN" sz="1100" i="0">
              <a:latin typeface="Cambria Math"/>
            </a:rPr>
            <a:t>〖</a:t>
          </a:r>
          <a:r>
            <a:rPr lang="en-US" sz="1100" b="0" i="0">
              <a:latin typeface="Cambria Math"/>
            </a:rPr>
            <a:t>  </a:t>
          </a:r>
          <a:r>
            <a:rPr lang="en-US" sz="1100" i="0">
              <a:latin typeface="Cambria Math"/>
            </a:rPr>
            <a:t>𝐻</a:t>
          </a:r>
          <a:r>
            <a:rPr lang="en-IN" sz="1100" i="0">
              <a:latin typeface="Cambria Math"/>
            </a:rPr>
            <a:t>〗_</a:t>
          </a:r>
          <a:r>
            <a:rPr lang="en-US" sz="1100" b="0" i="0">
              <a:latin typeface="Cambria Math"/>
            </a:rPr>
            <a:t>𝑒 </a:t>
          </a:r>
          <a:r>
            <a:rPr lang="en-US" b="0" i="0">
              <a:latin typeface="Cambria Math"/>
            </a:rPr>
            <a:t> </a:t>
          </a:r>
          <a:r>
            <a:rPr lang="en-US" i="0">
              <a:latin typeface="Cambria Math"/>
            </a:rPr>
            <a:t>=</a:t>
          </a:r>
          <a:r>
            <a:rPr lang="en-US" b="0" i="0">
              <a:latin typeface="Cambria Math"/>
            </a:rPr>
            <a:t>1</a:t>
          </a:r>
          <a:endParaRPr lang="en-IN" sz="1100"/>
        </a:p>
      </cdr:txBody>
    </cdr:sp>
  </cdr:relSizeAnchor>
  <cdr:relSizeAnchor xmlns:cdr="http://schemas.openxmlformats.org/drawingml/2006/chartDrawing">
    <cdr:from>
      <cdr:x>0.01863</cdr:x>
      <cdr:y>0.41126</cdr:y>
    </cdr:from>
    <cdr:to>
      <cdr:x>0.07453</cdr:x>
      <cdr:y>0.54978</cdr:y>
    </cdr:to>
    <cdr:sp macro="" textlink="">
      <cdr:nvSpPr>
        <cdr:cNvPr id="2" name="TextBox 1"/>
        <cdr:cNvSpPr txBox="1"/>
      </cdr:nvSpPr>
      <cdr:spPr>
        <a:xfrm xmlns:a="http://schemas.openxmlformats.org/drawingml/2006/main" rot="16200000">
          <a:off x="-171449" y="3000374"/>
          <a:ext cx="914400" cy="342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t>(</a:t>
          </a:r>
          <a:r>
            <a:rPr lang="en-US" sz="1200" b="1" i="0">
              <a:latin typeface="Cambria Math"/>
            </a:rPr>
            <a:t>𝑾</a:t>
          </a:r>
          <a:r>
            <a:rPr lang="en-US" sz="1200" b="1" i="0">
              <a:latin typeface="Cambria Math"/>
              <a:ea typeface="Cambria Math"/>
            </a:rPr>
            <a:t>× 〖𝟏𝟎〗^</a:t>
          </a:r>
          <a:r>
            <a:rPr lang="en-US" sz="1200" b="1" i="0">
              <a:latin typeface="Cambria Math"/>
            </a:rPr>
            <a:t>𝟏𝟒)</a:t>
          </a:r>
          <a:endParaRPr lang="en-IN" sz="1200" b="1"/>
        </a:p>
      </cdr:txBody>
    </cdr:sp>
  </cdr:relSizeAnchor>
  <cdr:relSizeAnchor xmlns:cdr="http://schemas.openxmlformats.org/drawingml/2006/chartDrawing">
    <cdr:from>
      <cdr:x>0.04355</cdr:x>
      <cdr:y>0.31692</cdr:y>
    </cdr:from>
    <cdr:to>
      <cdr:x>0.04391</cdr:x>
      <cdr:y>0.40589</cdr:y>
    </cdr:to>
    <cdr:sp macro="" textlink="">
      <cdr:nvSpPr>
        <cdr:cNvPr id="9" name="Straight Arrow Connector 8"/>
        <cdr:cNvSpPr/>
      </cdr:nvSpPr>
      <cdr:spPr>
        <a:xfrm xmlns:a="http://schemas.openxmlformats.org/drawingml/2006/main" rot="16200000">
          <a:off x="-25399" y="2384425"/>
          <a:ext cx="587279" cy="2244"/>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ln w="19050">
              <a:solidFill>
                <a:schemeClr val="tx1"/>
              </a:solidFill>
            </a:ln>
          </a:endParaRPr>
        </a:p>
      </cdr:txBody>
    </cdr:sp>
  </cdr:relSizeAnchor>
  <cdr:relSizeAnchor xmlns:cdr="http://schemas.openxmlformats.org/drawingml/2006/chartDrawing">
    <cdr:from>
      <cdr:x>0.2104</cdr:x>
      <cdr:y>0.25758</cdr:y>
    </cdr:from>
    <cdr:to>
      <cdr:x>0.25854</cdr:x>
      <cdr:y>0.3961</cdr:y>
    </cdr:to>
    <cdr:sp macro="" textlink="">
      <cdr:nvSpPr>
        <cdr:cNvPr id="3" name="TextBox 2"/>
        <cdr:cNvSpPr txBox="1"/>
      </cdr:nvSpPr>
      <cdr:spPr>
        <a:xfrm xmlns:a="http://schemas.openxmlformats.org/drawingml/2006/main" rot="4127390">
          <a:off x="981076" y="2009774"/>
          <a:ext cx="91440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ar-AE" sz="1100" i="0" baseline="0">
              <a:effectLst/>
              <a:latin typeface="Cambria Math"/>
              <a:ea typeface="Cambria Math"/>
              <a:cs typeface="+mn-cs"/>
            </a:rPr>
            <a:t>"𝜀</a:t>
          </a:r>
          <a:r>
            <a:rPr lang="en-US" sz="1100" i="0" baseline="0">
              <a:effectLst/>
              <a:latin typeface="Cambria Math"/>
              <a:ea typeface="+mn-ea"/>
              <a:cs typeface="+mn-cs"/>
            </a:rPr>
            <a:t>"</a:t>
          </a:r>
          <a:r>
            <a:rPr lang="en-US" sz="1100" i="0">
              <a:effectLst/>
              <a:latin typeface="Cambria Math"/>
              <a:ea typeface="+mn-ea"/>
              <a:cs typeface="+mn-cs"/>
            </a:rPr>
            <a:t>=  0.002</a:t>
          </a:r>
          <a:endParaRPr lang="en-IN" sz="1100"/>
        </a:p>
      </cdr:txBody>
    </cdr:sp>
  </cdr:relSizeAnchor>
  <cdr:relSizeAnchor xmlns:cdr="http://schemas.openxmlformats.org/drawingml/2006/chartDrawing">
    <cdr:from>
      <cdr:x>0.14027</cdr:x>
      <cdr:y>0.64695</cdr:y>
    </cdr:from>
    <cdr:to>
      <cdr:x>0.28934</cdr:x>
      <cdr:y>0.69168</cdr:y>
    </cdr:to>
    <cdr:sp macro="" textlink="">
      <cdr:nvSpPr>
        <cdr:cNvPr id="11" name="TextBox 1"/>
        <cdr:cNvSpPr txBox="1"/>
      </cdr:nvSpPr>
      <cdr:spPr>
        <a:xfrm xmlns:a="http://schemas.openxmlformats.org/drawingml/2006/main" rot="2576227">
          <a:off x="860425" y="4270375"/>
          <a:ext cx="914400"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AE" sz="1100" i="0" baseline="0">
              <a:effectLst/>
              <a:latin typeface="Cambria Math"/>
              <a:ea typeface="Cambria Math"/>
              <a:cs typeface="+mn-cs"/>
            </a:rPr>
            <a:t>"𝜀</a:t>
          </a:r>
          <a:r>
            <a:rPr lang="en-US" sz="1100" i="0" baseline="0">
              <a:effectLst/>
              <a:latin typeface="Cambria Math"/>
              <a:ea typeface="+mn-ea"/>
              <a:cs typeface="+mn-cs"/>
            </a:rPr>
            <a:t>"</a:t>
          </a:r>
          <a:r>
            <a:rPr lang="en-US" sz="1100" i="0">
              <a:effectLst/>
              <a:latin typeface="Cambria Math"/>
              <a:ea typeface="+mn-ea"/>
              <a:cs typeface="+mn-cs"/>
            </a:rPr>
            <a:t>=  0.00</a:t>
          </a:r>
          <a:r>
            <a:rPr lang="en-IN" sz="1100"/>
            <a:t>1</a:t>
          </a:r>
        </a:p>
      </cdr:txBody>
    </cdr:sp>
  </cdr:relSizeAnchor>
  <cdr:relSizeAnchor xmlns:cdr="http://schemas.openxmlformats.org/drawingml/2006/chartDrawing">
    <cdr:from>
      <cdr:x>0.19073</cdr:x>
      <cdr:y>0.42977</cdr:y>
    </cdr:from>
    <cdr:to>
      <cdr:x>0.23887</cdr:x>
      <cdr:y>0.5683</cdr:y>
    </cdr:to>
    <cdr:sp macro="" textlink="">
      <cdr:nvSpPr>
        <cdr:cNvPr id="12" name="TextBox 1"/>
        <cdr:cNvSpPr txBox="1"/>
      </cdr:nvSpPr>
      <cdr:spPr>
        <a:xfrm xmlns:a="http://schemas.openxmlformats.org/drawingml/2006/main" rot="3356699">
          <a:off x="860424" y="3146425"/>
          <a:ext cx="914400"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AE" sz="1100" i="0" baseline="0">
              <a:effectLst/>
              <a:latin typeface="Cambria Math"/>
              <a:ea typeface="Cambria Math"/>
              <a:cs typeface="+mn-cs"/>
            </a:rPr>
            <a:t>𝜀</a:t>
          </a:r>
          <a:r>
            <a:rPr lang="en-US" sz="1100" i="0">
              <a:effectLst/>
              <a:latin typeface="Cambria Math"/>
              <a:ea typeface="+mn-ea"/>
              <a:cs typeface="+mn-cs"/>
            </a:rPr>
            <a:t>=0.00</a:t>
          </a:r>
          <a:r>
            <a:rPr lang="en-IN" sz="1100"/>
            <a:t>15</a:t>
          </a:r>
        </a:p>
      </cdr:txBody>
    </cdr:sp>
  </cdr:relSizeAnchor>
  <cdr:relSizeAnchor xmlns:cdr="http://schemas.openxmlformats.org/drawingml/2006/chartDrawing">
    <cdr:from>
      <cdr:x>0.12164</cdr:x>
      <cdr:y>0.72054</cdr:y>
    </cdr:from>
    <cdr:to>
      <cdr:x>0.2707</cdr:x>
      <cdr:y>0.76527</cdr:y>
    </cdr:to>
    <cdr:sp macro="" textlink="">
      <cdr:nvSpPr>
        <cdr:cNvPr id="13" name="TextBox 1"/>
        <cdr:cNvSpPr txBox="1"/>
      </cdr:nvSpPr>
      <cdr:spPr>
        <a:xfrm xmlns:a="http://schemas.openxmlformats.org/drawingml/2006/main" rot="1023828">
          <a:off x="746125" y="4756149"/>
          <a:ext cx="914400"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AE" sz="1100" i="0" baseline="0">
              <a:effectLst/>
              <a:latin typeface="Cambria Math"/>
              <a:ea typeface="Cambria Math"/>
              <a:cs typeface="+mn-cs"/>
            </a:rPr>
            <a:t>"𝜀</a:t>
          </a:r>
          <a:r>
            <a:rPr lang="en-US" sz="1100" i="0" baseline="0">
              <a:effectLst/>
              <a:latin typeface="Cambria Math"/>
              <a:ea typeface="+mn-ea"/>
              <a:cs typeface="+mn-cs"/>
            </a:rPr>
            <a:t>"</a:t>
          </a:r>
          <a:r>
            <a:rPr lang="en-US" sz="1100" i="0">
              <a:effectLst/>
              <a:latin typeface="Cambria Math"/>
              <a:ea typeface="+mn-ea"/>
              <a:cs typeface="+mn-cs"/>
            </a:rPr>
            <a:t>=  0.00</a:t>
          </a:r>
          <a:r>
            <a:rPr lang="en-IN" sz="1100"/>
            <a:t>05</a:t>
          </a:r>
        </a:p>
      </cdr:txBody>
    </cdr:sp>
  </cdr:relSizeAnchor>
</c:userShapes>
</file>

<file path=ppt/drawings/drawing5.xml><?xml version="1.0" encoding="utf-8"?>
<c:userShapes xmlns:c="http://schemas.openxmlformats.org/drawingml/2006/chart">
  <cdr:relSizeAnchor xmlns:cdr="http://schemas.openxmlformats.org/drawingml/2006/chartDrawing">
    <cdr:from>
      <cdr:x>0.72728</cdr:x>
      <cdr:y>0.20061</cdr:y>
    </cdr:from>
    <cdr:to>
      <cdr:x>0.83882</cdr:x>
      <cdr:y>0.25035</cdr:y>
    </cdr:to>
    <cdr:sp macro="" textlink="">
      <cdr:nvSpPr>
        <cdr:cNvPr id="2" name="TextBox 3"/>
        <cdr:cNvSpPr txBox="1"/>
      </cdr:nvSpPr>
      <cdr:spPr>
        <a:xfrm xmlns:a="http://schemas.openxmlformats.org/drawingml/2006/main">
          <a:off x="4211803" y="1373885"/>
          <a:ext cx="645949" cy="340616"/>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l-GR" sz="1100">
              <a:solidFill>
                <a:sysClr val="windowText" lastClr="000000"/>
              </a:solidFill>
              <a:latin typeface="Calibri"/>
            </a:rPr>
            <a:t>ε</a:t>
          </a:r>
          <a:r>
            <a:rPr lang="en-US" sz="1100">
              <a:solidFill>
                <a:sysClr val="windowText" lastClr="000000"/>
              </a:solidFill>
              <a:latin typeface="Calibri"/>
            </a:rPr>
            <a:t> =0.2</a:t>
          </a:r>
        </a:p>
        <a:p xmlns:a="http://schemas.openxmlformats.org/drawingml/2006/main">
          <a:endParaRPr lang="en-US" sz="1100"/>
        </a:p>
      </cdr:txBody>
    </cdr:sp>
  </cdr:relSizeAnchor>
  <cdr:relSizeAnchor xmlns:cdr="http://schemas.openxmlformats.org/drawingml/2006/chartDrawing">
    <cdr:from>
      <cdr:x>0.72963</cdr:x>
      <cdr:y>0.23786</cdr:y>
    </cdr:from>
    <cdr:to>
      <cdr:x>0.83882</cdr:x>
      <cdr:y>0.28234</cdr:y>
    </cdr:to>
    <cdr:sp macro="" textlink="">
      <cdr:nvSpPr>
        <cdr:cNvPr id="3" name="TextBox 3"/>
        <cdr:cNvSpPr txBox="1"/>
      </cdr:nvSpPr>
      <cdr:spPr>
        <a:xfrm xmlns:a="http://schemas.openxmlformats.org/drawingml/2006/main">
          <a:off x="4225416" y="1628994"/>
          <a:ext cx="632336" cy="304581"/>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a:solidFill>
                <a:sysClr val="windowText" lastClr="000000"/>
              </a:solidFill>
              <a:latin typeface="Calibri"/>
            </a:rPr>
            <a:t> </a:t>
          </a:r>
          <a:r>
            <a:rPr lang="el-GR" sz="1100">
              <a:solidFill>
                <a:sysClr val="windowText" lastClr="000000"/>
              </a:solidFill>
              <a:latin typeface="Calibri"/>
            </a:rPr>
            <a:t>ε</a:t>
          </a:r>
          <a:r>
            <a:rPr lang="en-US" sz="1100">
              <a:solidFill>
                <a:sysClr val="windowText" lastClr="000000"/>
              </a:solidFill>
              <a:latin typeface="Calibri"/>
            </a:rPr>
            <a:t> =0.3</a:t>
          </a:r>
        </a:p>
        <a:p xmlns:a="http://schemas.openxmlformats.org/drawingml/2006/main">
          <a:endParaRPr lang="en-US" sz="1100"/>
        </a:p>
      </cdr:txBody>
    </cdr:sp>
  </cdr:relSizeAnchor>
  <cdr:relSizeAnchor xmlns:cdr="http://schemas.openxmlformats.org/drawingml/2006/chartDrawing">
    <cdr:from>
      <cdr:x>0.72751</cdr:x>
      <cdr:y>0.27223</cdr:y>
    </cdr:from>
    <cdr:to>
      <cdr:x>0.84046</cdr:x>
      <cdr:y>0.3185</cdr:y>
    </cdr:to>
    <cdr:sp macro="" textlink="">
      <cdr:nvSpPr>
        <cdr:cNvPr id="4" name="TextBox 3"/>
        <cdr:cNvSpPr txBox="1"/>
      </cdr:nvSpPr>
      <cdr:spPr>
        <a:xfrm xmlns:a="http://schemas.openxmlformats.org/drawingml/2006/main">
          <a:off x="4213173" y="1864388"/>
          <a:ext cx="654104" cy="31683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a:solidFill>
                <a:sysClr val="windowText" lastClr="000000"/>
              </a:solidFill>
              <a:latin typeface="Calibri"/>
            </a:rPr>
            <a:t> </a:t>
          </a:r>
          <a:r>
            <a:rPr lang="el-GR" sz="1100">
              <a:solidFill>
                <a:sysClr val="windowText" lastClr="000000"/>
              </a:solidFill>
              <a:latin typeface="Calibri"/>
            </a:rPr>
            <a:t>ε</a:t>
          </a:r>
          <a:r>
            <a:rPr lang="en-US" sz="1100">
              <a:solidFill>
                <a:sysClr val="windowText" lastClr="000000"/>
              </a:solidFill>
              <a:latin typeface="Calibri"/>
            </a:rPr>
            <a:t> =0.4</a:t>
          </a:r>
        </a:p>
        <a:p xmlns:a="http://schemas.openxmlformats.org/drawingml/2006/main">
          <a:endParaRPr lang="en-US" sz="1100"/>
        </a:p>
      </cdr:txBody>
    </cdr:sp>
  </cdr:relSizeAnchor>
  <cdr:relSizeAnchor xmlns:cdr="http://schemas.openxmlformats.org/drawingml/2006/chartDrawing">
    <cdr:from>
      <cdr:x>0.59784</cdr:x>
      <cdr:y>0.19075</cdr:y>
    </cdr:from>
    <cdr:to>
      <cdr:x>0.59784</cdr:x>
      <cdr:y>0.33268</cdr:y>
    </cdr:to>
    <cdr:cxnSp macro="">
      <cdr:nvCxnSpPr>
        <cdr:cNvPr id="6" name="Straight Connector 5"/>
        <cdr:cNvCxnSpPr/>
      </cdr:nvCxnSpPr>
      <cdr:spPr>
        <a:xfrm xmlns:a="http://schemas.openxmlformats.org/drawingml/2006/main" flipV="1">
          <a:off x="3462188" y="1306351"/>
          <a:ext cx="0" cy="972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0.59619</cdr:x>
      <cdr:y>0.1894</cdr:y>
    </cdr:from>
    <cdr:to>
      <cdr:x>0.73216</cdr:x>
      <cdr:y>0.1894</cdr:y>
    </cdr:to>
    <cdr:cxnSp macro="">
      <cdr:nvCxnSpPr>
        <cdr:cNvPr id="8" name="Straight Connector 7"/>
        <cdr:cNvCxnSpPr/>
      </cdr:nvCxnSpPr>
      <cdr:spPr>
        <a:xfrm xmlns:a="http://schemas.openxmlformats.org/drawingml/2006/main" flipV="1">
          <a:off x="3327723" y="1061614"/>
          <a:ext cx="758952"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0.62673</cdr:x>
      <cdr:y>0.22065</cdr:y>
    </cdr:from>
    <cdr:to>
      <cdr:x>0.62673</cdr:x>
      <cdr:y>0.36784</cdr:y>
    </cdr:to>
    <cdr:cxnSp macro="">
      <cdr:nvCxnSpPr>
        <cdr:cNvPr id="14" name="Straight Connector 13"/>
        <cdr:cNvCxnSpPr/>
      </cdr:nvCxnSpPr>
      <cdr:spPr>
        <a:xfrm xmlns:a="http://schemas.openxmlformats.org/drawingml/2006/main" flipH="1" flipV="1">
          <a:off x="3498187" y="1236775"/>
          <a:ext cx="0" cy="825022"/>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0.62835</cdr:x>
      <cdr:y>0.22234</cdr:y>
    </cdr:from>
    <cdr:to>
      <cdr:x>0.72664</cdr:x>
      <cdr:y>0.22234</cdr:y>
    </cdr:to>
    <cdr:cxnSp macro="">
      <cdr:nvCxnSpPr>
        <cdr:cNvPr id="19" name="Straight Connector 18"/>
        <cdr:cNvCxnSpPr/>
      </cdr:nvCxnSpPr>
      <cdr:spPr>
        <a:xfrm xmlns:a="http://schemas.openxmlformats.org/drawingml/2006/main" flipV="1">
          <a:off x="3507230" y="1246241"/>
          <a:ext cx="548620"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0.65844</cdr:x>
      <cdr:y>0.26784</cdr:y>
    </cdr:from>
    <cdr:to>
      <cdr:x>0.65844</cdr:x>
      <cdr:y>0.38875</cdr:y>
    </cdr:to>
    <cdr:cxnSp macro="">
      <cdr:nvCxnSpPr>
        <cdr:cNvPr id="20" name="Straight Connector 19"/>
        <cdr:cNvCxnSpPr/>
      </cdr:nvCxnSpPr>
      <cdr:spPr>
        <a:xfrm xmlns:a="http://schemas.openxmlformats.org/drawingml/2006/main" flipV="1">
          <a:off x="3813183" y="1834316"/>
          <a:ext cx="0" cy="8280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0.66009</cdr:x>
      <cdr:y>0.26919</cdr:y>
    </cdr:from>
    <cdr:to>
      <cdr:x>0.72562</cdr:x>
      <cdr:y>0.26919</cdr:y>
    </cdr:to>
    <cdr:cxnSp macro="">
      <cdr:nvCxnSpPr>
        <cdr:cNvPr id="22" name="Straight Connector 21"/>
        <cdr:cNvCxnSpPr/>
      </cdr:nvCxnSpPr>
      <cdr:spPr>
        <a:xfrm xmlns:a="http://schemas.openxmlformats.org/drawingml/2006/main" flipV="1">
          <a:off x="3684391" y="1508849"/>
          <a:ext cx="365760"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0.68569</cdr:x>
      <cdr:y>0.29794</cdr:y>
    </cdr:from>
    <cdr:to>
      <cdr:x>0.73432</cdr:x>
      <cdr:y>0.29794</cdr:y>
    </cdr:to>
    <cdr:cxnSp macro="">
      <cdr:nvCxnSpPr>
        <cdr:cNvPr id="33" name="Straight Connector 32"/>
        <cdr:cNvCxnSpPr/>
      </cdr:nvCxnSpPr>
      <cdr:spPr>
        <a:xfrm xmlns:a="http://schemas.openxmlformats.org/drawingml/2006/main" flipV="1">
          <a:off x="3827282" y="1669990"/>
          <a:ext cx="271435"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0.6871</cdr:x>
      <cdr:y>0.2988</cdr:y>
    </cdr:from>
    <cdr:to>
      <cdr:x>0.6871</cdr:x>
      <cdr:y>0.413</cdr:y>
    </cdr:to>
    <cdr:cxnSp macro="">
      <cdr:nvCxnSpPr>
        <cdr:cNvPr id="34" name="Straight Connector 33"/>
        <cdr:cNvCxnSpPr/>
      </cdr:nvCxnSpPr>
      <cdr:spPr>
        <a:xfrm xmlns:a="http://schemas.openxmlformats.org/drawingml/2006/main" flipV="1">
          <a:off x="3835152" y="1674841"/>
          <a:ext cx="0" cy="64008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0.05428</cdr:x>
      <cdr:y>0.46592</cdr:y>
    </cdr:from>
    <cdr:to>
      <cdr:x>0.10362</cdr:x>
      <cdr:y>0.54659</cdr:y>
    </cdr:to>
    <cdr:sp macro="" textlink="">
      <cdr:nvSpPr>
        <cdr:cNvPr id="38" name="TextBox 37"/>
        <cdr:cNvSpPr txBox="1"/>
      </cdr:nvSpPr>
      <cdr:spPr>
        <a:xfrm xmlns:a="http://schemas.openxmlformats.org/drawingml/2006/main" rot="16200000">
          <a:off x="180977" y="3324225"/>
          <a:ext cx="5524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i="0">
              <a:latin typeface="Cambria Math"/>
            </a:rPr>
            <a:t>𝒖</a:t>
          </a:r>
          <a:r>
            <a:rPr lang="en-IN" sz="1200" b="1" i="0">
              <a:latin typeface="Cambria Math"/>
            </a:rPr>
            <a:t>∕</a:t>
          </a:r>
          <a:r>
            <a:rPr lang="en-US" sz="1200" b="1" i="0">
              <a:latin typeface="Cambria Math"/>
            </a:rPr>
            <a:t>𝒖</a:t>
          </a:r>
          <a:r>
            <a:rPr lang="en-IN" sz="1200" b="1" i="0">
              <a:latin typeface="Cambria Math"/>
            </a:rPr>
            <a:t> ̅</a:t>
          </a:r>
          <a:r>
            <a:rPr lang="en-US" sz="1200" b="1" i="0">
              <a:latin typeface="Cambria Math"/>
            </a:rPr>
            <a:t> </a:t>
          </a:r>
          <a:endParaRPr lang="en-IN" sz="1200" b="1"/>
        </a:p>
      </cdr:txBody>
    </cdr:sp>
  </cdr:relSizeAnchor>
  <cdr:relSizeAnchor xmlns:cdr="http://schemas.openxmlformats.org/drawingml/2006/chartDrawing">
    <cdr:from>
      <cdr:x>0.33553</cdr:x>
      <cdr:y>0.71488</cdr:y>
    </cdr:from>
    <cdr:to>
      <cdr:x>0.55592</cdr:x>
      <cdr:y>0.75243</cdr:y>
    </cdr:to>
    <cdr:sp macro="" textlink="">
      <cdr:nvSpPr>
        <cdr:cNvPr id="39" name="TextBox 38"/>
        <cdr:cNvSpPr txBox="1"/>
      </cdr:nvSpPr>
      <cdr:spPr>
        <a:xfrm xmlns:a="http://schemas.openxmlformats.org/drawingml/2006/main">
          <a:off x="1943102" y="4895850"/>
          <a:ext cx="1276350"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100" b="1">
              <a:latin typeface="Times New Roman" pitchFamily="18" charset="0"/>
              <a:cs typeface="Times New Roman" pitchFamily="18" charset="0"/>
            </a:rPr>
            <a:t>Articular gap (h) </a:t>
          </a:r>
          <a:r>
            <a:rPr lang="en-IN" sz="1100" b="1" baseline="0">
              <a:latin typeface="Times New Roman" pitchFamily="18" charset="0"/>
              <a:cs typeface="Times New Roman" pitchFamily="18" charset="0"/>
            </a:rPr>
            <a:t> </a:t>
          </a:r>
          <a:endParaRPr lang="en-IN" sz="1100" b="1">
            <a:latin typeface="Times New Roman" pitchFamily="18" charset="0"/>
            <a:cs typeface="Times New Roman" pitchFamily="18" charset="0"/>
          </a:endParaRPr>
        </a:p>
      </cdr:txBody>
    </cdr:sp>
  </cdr:relSizeAnchor>
  <cdr:relSizeAnchor xmlns:cdr="http://schemas.openxmlformats.org/drawingml/2006/chartDrawing">
    <cdr:from>
      <cdr:x>0.54583</cdr:x>
      <cdr:y>0.74002</cdr:y>
    </cdr:from>
    <cdr:to>
      <cdr:x>0.66394</cdr:x>
      <cdr:y>0.74002</cdr:y>
    </cdr:to>
    <cdr:cxnSp macro="">
      <cdr:nvCxnSpPr>
        <cdr:cNvPr id="41" name="Straight Arrow Connector 40"/>
        <cdr:cNvCxnSpPr/>
      </cdr:nvCxnSpPr>
      <cdr:spPr>
        <a:xfrm xmlns:a="http://schemas.openxmlformats.org/drawingml/2006/main" flipV="1">
          <a:off x="3045966" y="4149976"/>
          <a:ext cx="659098" cy="0"/>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0.07605</cdr:x>
      <cdr:y>0.36221</cdr:y>
    </cdr:from>
    <cdr:to>
      <cdr:x>0.07605</cdr:x>
      <cdr:y>0.46208</cdr:y>
    </cdr:to>
    <cdr:cxnSp macro="">
      <cdr:nvCxnSpPr>
        <cdr:cNvPr id="45" name="Straight Arrow Connector 44"/>
        <cdr:cNvCxnSpPr/>
      </cdr:nvCxnSpPr>
      <cdr:spPr>
        <a:xfrm xmlns:a="http://schemas.openxmlformats.org/drawingml/2006/main" rot="16200000" flipV="1">
          <a:off x="98424" y="2822574"/>
          <a:ext cx="684000" cy="0"/>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0.11349</cdr:x>
      <cdr:y>0.76773</cdr:y>
    </cdr:from>
    <cdr:to>
      <cdr:x>0.84539</cdr:x>
      <cdr:y>0.90125</cdr:y>
    </cdr:to>
    <cdr:sp macro="" textlink="">
      <cdr:nvSpPr>
        <cdr:cNvPr id="46" name="TextBox 45"/>
        <cdr:cNvSpPr txBox="1"/>
      </cdr:nvSpPr>
      <cdr:spPr>
        <a:xfrm xmlns:a="http://schemas.openxmlformats.org/drawingml/2006/main">
          <a:off x="657224" y="5257800"/>
          <a:ext cx="423862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IN" sz="1200" b="1">
              <a:latin typeface="Times New Roman" pitchFamily="18" charset="0"/>
              <a:cs typeface="Times New Roman" pitchFamily="18" charset="0"/>
            </a:rPr>
            <a:t>Fig. 6.2: Variation of  </a:t>
          </a:r>
          <a:r>
            <a:rPr lang="en-IN" sz="1200" b="1" i="0">
              <a:effectLst/>
              <a:latin typeface="Cambria Math"/>
              <a:ea typeface="+mn-ea"/>
              <a:cs typeface="+mn-cs"/>
            </a:rPr>
            <a:t>𝒖</a:t>
          </a:r>
          <a:r>
            <a:rPr lang="ar-AE" sz="1200" b="1" i="0">
              <a:effectLst/>
              <a:latin typeface="Cambria Math"/>
              <a:ea typeface="+mn-ea"/>
              <a:cs typeface="+mn-cs"/>
            </a:rPr>
            <a:t>∕</a:t>
          </a:r>
          <a:r>
            <a:rPr lang="en-IN" sz="1200" b="1" i="0">
              <a:effectLst/>
              <a:latin typeface="Cambria Math"/>
              <a:ea typeface="+mn-ea"/>
              <a:cs typeface="+mn-cs"/>
            </a:rPr>
            <a:t>𝒖</a:t>
          </a:r>
          <a:r>
            <a:rPr lang="ar-AE" sz="1200" b="1" i="0">
              <a:effectLst/>
              <a:latin typeface="Cambria Math"/>
              <a:ea typeface="+mn-ea"/>
              <a:cs typeface="+mn-cs"/>
            </a:rPr>
            <a:t> ̅</a:t>
          </a:r>
          <a:r>
            <a:rPr lang="en-IN" sz="1200" b="1" i="0">
              <a:effectLst/>
              <a:latin typeface="Cambria Math"/>
              <a:ea typeface="+mn-ea"/>
              <a:cs typeface="+mn-cs"/>
            </a:rPr>
            <a:t> </a:t>
          </a:r>
          <a:r>
            <a:rPr lang="en-US" sz="1200" b="1">
              <a:effectLst/>
              <a:latin typeface="Times New Roman" pitchFamily="18" charset="0"/>
              <a:cs typeface="Times New Roman" pitchFamily="18" charset="0"/>
            </a:rPr>
            <a:t> and intraarticular</a:t>
          </a:r>
          <a:r>
            <a:rPr lang="en-US" sz="1200" b="1" baseline="0">
              <a:effectLst/>
              <a:latin typeface="Times New Roman" pitchFamily="18" charset="0"/>
              <a:cs typeface="Times New Roman" pitchFamily="18" charset="0"/>
            </a:rPr>
            <a:t> gap (h) for</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200" b="1" baseline="0">
              <a:effectLst/>
              <a:latin typeface="Times New Roman" pitchFamily="18" charset="0"/>
              <a:cs typeface="Times New Roman" pitchFamily="18" charset="0"/>
            </a:rPr>
            <a:t>               different  values of viscoelastic parameter  (</a:t>
          </a:r>
          <a:r>
            <a:rPr lang="en-US" sz="1200" b="1" i="0" baseline="0">
              <a:effectLst/>
              <a:latin typeface="Cambria Math"/>
              <a:ea typeface="Cambria Math"/>
            </a:rPr>
            <a:t>𝜺</a:t>
          </a:r>
          <a:r>
            <a:rPr lang="en-US" sz="1200" b="1">
              <a:effectLst/>
              <a:latin typeface="Times New Roman" pitchFamily="18" charset="0"/>
              <a:cs typeface="Times New Roman" pitchFamily="18" charset="0"/>
            </a:rPr>
            <a:t>)</a:t>
          </a:r>
          <a:endParaRPr lang="ar-AE" sz="1200" b="1">
            <a:effectLst/>
            <a:latin typeface="Times New Roman" pitchFamily="18" charset="0"/>
            <a:cs typeface="Times New Roman" pitchFamily="18" charset="0"/>
          </a:endParaRPr>
        </a:p>
        <a:p xmlns:a="http://schemas.openxmlformats.org/drawingml/2006/main">
          <a:r>
            <a:rPr lang="en-IN" sz="1200" b="1">
              <a:latin typeface="Times New Roman" pitchFamily="18" charset="0"/>
              <a:cs typeface="Times New Roman" pitchFamily="18" charset="0"/>
            </a:rPr>
            <a:t> </a:t>
          </a:r>
        </a:p>
      </cdr:txBody>
    </cdr:sp>
  </cdr:relSizeAnchor>
  <cdr:relSizeAnchor xmlns:cdr="http://schemas.openxmlformats.org/drawingml/2006/chartDrawing">
    <cdr:from>
      <cdr:x>0.71874</cdr:x>
      <cdr:y>0.16716</cdr:y>
    </cdr:from>
    <cdr:to>
      <cdr:x>0.82793</cdr:x>
      <cdr:y>0.21164</cdr:y>
    </cdr:to>
    <cdr:sp macro="" textlink="">
      <cdr:nvSpPr>
        <cdr:cNvPr id="17" name="TextBox 3"/>
        <cdr:cNvSpPr txBox="1"/>
      </cdr:nvSpPr>
      <cdr:spPr>
        <a:xfrm xmlns:a="http://schemas.openxmlformats.org/drawingml/2006/main">
          <a:off x="4010856" y="937403"/>
          <a:ext cx="609321" cy="249440"/>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a:solidFill>
                <a:sysClr val="windowText" lastClr="000000"/>
              </a:solidFill>
              <a:latin typeface="Calibri"/>
            </a:rPr>
            <a:t> </a:t>
          </a:r>
          <a:r>
            <a:rPr lang="el-GR" sz="1100">
              <a:solidFill>
                <a:sysClr val="windowText" lastClr="000000"/>
              </a:solidFill>
              <a:latin typeface="Calibri"/>
            </a:rPr>
            <a:t>ε</a:t>
          </a:r>
          <a:r>
            <a:rPr lang="en-US" sz="1100">
              <a:solidFill>
                <a:sysClr val="windowText" lastClr="000000"/>
              </a:solidFill>
              <a:latin typeface="Calibri"/>
            </a:rPr>
            <a:t> =0.1</a:t>
          </a:r>
        </a:p>
        <a:p xmlns:a="http://schemas.openxmlformats.org/drawingml/2006/main">
          <a:endParaRPr lang="en-US" sz="1100"/>
        </a:p>
      </cdr:txBody>
    </cdr:sp>
  </cdr:relSizeAnchor>
  <cdr:relSizeAnchor xmlns:cdr="http://schemas.openxmlformats.org/drawingml/2006/chartDrawing">
    <cdr:from>
      <cdr:x>0.37305</cdr:x>
      <cdr:y>0.4768</cdr:y>
    </cdr:from>
    <cdr:to>
      <cdr:x>0.68536</cdr:x>
      <cdr:y>0.52128</cdr:y>
    </cdr:to>
    <cdr:sp macro="" textlink="">
      <cdr:nvSpPr>
        <cdr:cNvPr id="18" name="TextBox 3"/>
        <cdr:cNvSpPr txBox="1"/>
      </cdr:nvSpPr>
      <cdr:spPr>
        <a:xfrm xmlns:a="http://schemas.openxmlformats.org/drawingml/2006/main">
          <a:off x="2081782" y="2673880"/>
          <a:ext cx="1742796" cy="249440"/>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a:solidFill>
                <a:sysClr val="windowText" lastClr="000000"/>
              </a:solidFill>
              <a:latin typeface="Calibri"/>
            </a:rPr>
            <a:t> x =0.</a:t>
          </a:r>
          <a:r>
            <a:rPr lang="en-US" sz="1100">
              <a:solidFill>
                <a:schemeClr val="dk1"/>
              </a:solidFill>
              <a:latin typeface="+mn-lt"/>
            </a:rPr>
            <a:t>5, y=0.261, </a:t>
          </a:r>
          <a:r>
            <a:rPr lang="el-GR" sz="1100" i="0">
              <a:solidFill>
                <a:schemeClr val="dk1"/>
              </a:solidFill>
              <a:latin typeface="Cambria Math"/>
              <a:ea typeface="Cambria Math"/>
            </a:rPr>
            <a:t>σ</a:t>
          </a:r>
          <a:r>
            <a:rPr lang="en-US" sz="1100">
              <a:solidFill>
                <a:sysClr val="windowText" lastClr="000000"/>
              </a:solidFill>
              <a:latin typeface="Calibri"/>
            </a:rPr>
            <a:t> = 0.2</a:t>
          </a:r>
        </a:p>
      </cdr:txBody>
    </cdr:sp>
  </cdr:relSizeAnchor>
</c:userShapes>
</file>

<file path=ppt/drawings/drawing6.xml><?xml version="1.0" encoding="utf-8"?>
<c:userShapes xmlns:c="http://schemas.openxmlformats.org/drawingml/2006/chart">
  <cdr:relSizeAnchor xmlns:cdr="http://schemas.openxmlformats.org/drawingml/2006/chartDrawing">
    <cdr:from>
      <cdr:x>0.58883</cdr:x>
      <cdr:y>0.47439</cdr:y>
    </cdr:from>
    <cdr:to>
      <cdr:x>0.7225</cdr:x>
      <cdr:y>0.70081</cdr:y>
    </cdr:to>
    <cdr:sp macro="" textlink="">
      <cdr:nvSpPr>
        <cdr:cNvPr id="2" name="TextBox 1"/>
        <cdr:cNvSpPr txBox="1"/>
      </cdr:nvSpPr>
      <cdr:spPr>
        <a:xfrm xmlns:a="http://schemas.openxmlformats.org/drawingml/2006/main">
          <a:off x="3314700" y="1676400"/>
          <a:ext cx="752475" cy="8001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latin typeface="+mn-lt"/>
              <a:ea typeface="+mn-ea"/>
              <a:cs typeface="+mn-cs"/>
            </a:rPr>
            <a:t>X = .5</a:t>
          </a:r>
          <a:endParaRPr lang="en-US"/>
        </a:p>
        <a:p xmlns:a="http://schemas.openxmlformats.org/drawingml/2006/main">
          <a:r>
            <a:rPr lang="en-US" sz="1100">
              <a:latin typeface="+mn-lt"/>
              <a:ea typeface="+mn-ea"/>
              <a:cs typeface="+mn-cs"/>
            </a:rPr>
            <a:t>Y = .011</a:t>
          </a:r>
          <a:endParaRPr lang="en-US"/>
        </a:p>
        <a:p xmlns:a="http://schemas.openxmlformats.org/drawingml/2006/main">
          <a:r>
            <a:rPr lang="en-US" sz="1100">
              <a:latin typeface="+mn-lt"/>
              <a:ea typeface="+mn-ea"/>
              <a:cs typeface="+mn-cs"/>
            </a:rPr>
            <a:t>h = .25</a:t>
          </a:r>
          <a:endParaRPr lang="en-US"/>
        </a:p>
        <a:p xmlns:a="http://schemas.openxmlformats.org/drawingml/2006/main">
          <a:r>
            <a:rPr lang="en-US" sz="1100">
              <a:latin typeface="+mn-lt"/>
              <a:ea typeface="+mn-ea"/>
              <a:cs typeface="+mn-cs"/>
            </a:rPr>
            <a:t>σ = .2</a:t>
          </a:r>
        </a:p>
        <a:p xmlns:a="http://schemas.openxmlformats.org/drawingml/2006/main">
          <a:endParaRPr lang="en-US" sz="1100"/>
        </a:p>
      </cdr:txBody>
    </cdr:sp>
  </cdr:relSizeAnchor>
  <cdr:relSizeAnchor xmlns:cdr="http://schemas.openxmlformats.org/drawingml/2006/chartDrawing">
    <cdr:from>
      <cdr:x>0.67513</cdr:x>
      <cdr:y>0.35849</cdr:y>
    </cdr:from>
    <cdr:to>
      <cdr:x>0.78003</cdr:x>
      <cdr:y>0.42588</cdr:y>
    </cdr:to>
    <cdr:sp macro="" textlink="">
      <cdr:nvSpPr>
        <cdr:cNvPr id="3" name="TextBox 2"/>
        <cdr:cNvSpPr txBox="1"/>
      </cdr:nvSpPr>
      <cdr:spPr>
        <a:xfrm xmlns:a="http://schemas.openxmlformats.org/drawingml/2006/main">
          <a:off x="3800475" y="1266824"/>
          <a:ext cx="590550" cy="2381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l-GR" sz="1100">
              <a:latin typeface="+mn-lt"/>
              <a:ea typeface="+mn-ea"/>
              <a:cs typeface="+mn-cs"/>
            </a:rPr>
            <a:t>ε</a:t>
          </a:r>
          <a:r>
            <a:rPr lang="en-US" sz="1100">
              <a:latin typeface="+mn-lt"/>
              <a:ea typeface="+mn-ea"/>
              <a:cs typeface="+mn-cs"/>
            </a:rPr>
            <a:t> =0.4</a:t>
          </a:r>
        </a:p>
        <a:p xmlns:a="http://schemas.openxmlformats.org/drawingml/2006/main">
          <a:endParaRPr lang="en-US" sz="1100"/>
        </a:p>
      </cdr:txBody>
    </cdr:sp>
  </cdr:relSizeAnchor>
  <cdr:relSizeAnchor xmlns:cdr="http://schemas.openxmlformats.org/drawingml/2006/chartDrawing">
    <cdr:from>
      <cdr:x>0.6802</cdr:x>
      <cdr:y>0.18329</cdr:y>
    </cdr:from>
    <cdr:to>
      <cdr:x>0.78342</cdr:x>
      <cdr:y>0.26685</cdr:y>
    </cdr:to>
    <cdr:sp macro="" textlink="">
      <cdr:nvSpPr>
        <cdr:cNvPr id="4" name="TextBox 3"/>
        <cdr:cNvSpPr txBox="1"/>
      </cdr:nvSpPr>
      <cdr:spPr>
        <a:xfrm xmlns:a="http://schemas.openxmlformats.org/drawingml/2006/main">
          <a:off x="3829050" y="647700"/>
          <a:ext cx="581025" cy="2952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l-GR" sz="1100">
              <a:latin typeface="+mn-lt"/>
              <a:ea typeface="+mn-ea"/>
              <a:cs typeface="+mn-cs"/>
            </a:rPr>
            <a:t>ε</a:t>
          </a:r>
          <a:r>
            <a:rPr lang="en-US" sz="1100">
              <a:latin typeface="+mn-lt"/>
              <a:ea typeface="+mn-ea"/>
              <a:cs typeface="+mn-cs"/>
            </a:rPr>
            <a:t> =0.3</a:t>
          </a:r>
          <a:endParaRPr lang="en-US"/>
        </a:p>
        <a:p xmlns:a="http://schemas.openxmlformats.org/drawingml/2006/main">
          <a:endParaRPr lang="en-US" sz="1100"/>
        </a:p>
      </cdr:txBody>
    </cdr:sp>
  </cdr:relSizeAnchor>
  <cdr:relSizeAnchor xmlns:cdr="http://schemas.openxmlformats.org/drawingml/2006/chartDrawing">
    <cdr:from>
      <cdr:x>0.67851</cdr:x>
      <cdr:y>0.13747</cdr:y>
    </cdr:from>
    <cdr:to>
      <cdr:x>0.7868</cdr:x>
      <cdr:y>0.21294</cdr:y>
    </cdr:to>
    <cdr:sp macro="" textlink="">
      <cdr:nvSpPr>
        <cdr:cNvPr id="5" name="TextBox 4"/>
        <cdr:cNvSpPr txBox="1"/>
      </cdr:nvSpPr>
      <cdr:spPr>
        <a:xfrm xmlns:a="http://schemas.openxmlformats.org/drawingml/2006/main">
          <a:off x="3819525" y="485775"/>
          <a:ext cx="609600" cy="2667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l-GR" sz="1100">
              <a:latin typeface="+mn-lt"/>
              <a:ea typeface="+mn-ea"/>
              <a:cs typeface="+mn-cs"/>
            </a:rPr>
            <a:t>ε</a:t>
          </a:r>
          <a:r>
            <a:rPr lang="en-US" sz="1100">
              <a:latin typeface="+mn-lt"/>
              <a:ea typeface="+mn-ea"/>
              <a:cs typeface="+mn-cs"/>
            </a:rPr>
            <a:t> =0.2</a:t>
          </a:r>
          <a:endParaRPr lang="en-US"/>
        </a:p>
        <a:p xmlns:a="http://schemas.openxmlformats.org/drawingml/2006/main">
          <a:endParaRPr lang="en-US" sz="1100"/>
        </a:p>
      </cdr:txBody>
    </cdr:sp>
  </cdr:relSizeAnchor>
  <cdr:relSizeAnchor xmlns:cdr="http://schemas.openxmlformats.org/drawingml/2006/chartDrawing">
    <cdr:from>
      <cdr:x>0.67851</cdr:x>
      <cdr:y>0.08356</cdr:y>
    </cdr:from>
    <cdr:to>
      <cdr:x>0.77327</cdr:x>
      <cdr:y>0.15903</cdr:y>
    </cdr:to>
    <cdr:sp macro="" textlink="">
      <cdr:nvSpPr>
        <cdr:cNvPr id="6" name="TextBox 5"/>
        <cdr:cNvSpPr txBox="1"/>
      </cdr:nvSpPr>
      <cdr:spPr>
        <a:xfrm xmlns:a="http://schemas.openxmlformats.org/drawingml/2006/main">
          <a:off x="3819526" y="295275"/>
          <a:ext cx="533399" cy="2667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l-GR" sz="1100">
              <a:latin typeface="+mn-lt"/>
              <a:ea typeface="+mn-ea"/>
              <a:cs typeface="+mn-cs"/>
            </a:rPr>
            <a:t>ε</a:t>
          </a:r>
          <a:r>
            <a:rPr lang="en-US" sz="1100">
              <a:latin typeface="+mn-lt"/>
              <a:ea typeface="+mn-ea"/>
              <a:cs typeface="+mn-cs"/>
            </a:rPr>
            <a:t> =0.1</a:t>
          </a:r>
          <a:endParaRPr lang="en-US"/>
        </a:p>
        <a:p xmlns:a="http://schemas.openxmlformats.org/drawingml/2006/main">
          <a:endParaRPr lang="en-US" sz="1100"/>
        </a:p>
      </cdr:txBody>
    </cdr:sp>
  </cdr:relSizeAnchor>
  <cdr:relSizeAnchor xmlns:cdr="http://schemas.openxmlformats.org/drawingml/2006/chartDrawing">
    <cdr:from>
      <cdr:x>0.47087</cdr:x>
      <cdr:y>0.8248</cdr:y>
    </cdr:from>
    <cdr:to>
      <cdr:x>0.58795</cdr:x>
      <cdr:y>0.8248</cdr:y>
    </cdr:to>
    <cdr:cxnSp macro="">
      <cdr:nvCxnSpPr>
        <cdr:cNvPr id="7" name="Straight Arrow Connector 6"/>
        <cdr:cNvCxnSpPr/>
      </cdr:nvCxnSpPr>
      <cdr:spPr>
        <a:xfrm xmlns:a="http://schemas.openxmlformats.org/drawingml/2006/main" flipV="1">
          <a:off x="2650677" y="2914641"/>
          <a:ext cx="659076" cy="0"/>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0.10491</cdr:x>
      <cdr:y>0.85714</cdr:y>
    </cdr:from>
    <cdr:to>
      <cdr:x>0.92893</cdr:x>
      <cdr:y>1</cdr:y>
    </cdr:to>
    <cdr:sp macro="" textlink="">
      <cdr:nvSpPr>
        <cdr:cNvPr id="8" name="TextBox 7"/>
        <cdr:cNvSpPr txBox="1"/>
      </cdr:nvSpPr>
      <cdr:spPr>
        <a:xfrm xmlns:a="http://schemas.openxmlformats.org/drawingml/2006/main">
          <a:off x="590542" y="3028950"/>
          <a:ext cx="4638683" cy="5048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200" b="1">
              <a:latin typeface="Times New Roman" pitchFamily="18" charset="0"/>
              <a:cs typeface="Times New Roman" pitchFamily="18" charset="0"/>
            </a:rPr>
            <a:t>Fig.</a:t>
          </a:r>
          <a:r>
            <a:rPr lang="en-IN" sz="1200" b="1" baseline="0">
              <a:latin typeface="Times New Roman" pitchFamily="18" charset="0"/>
              <a:cs typeface="Times New Roman" pitchFamily="18" charset="0"/>
            </a:rPr>
            <a:t> 6.3: Variation of </a:t>
          </a:r>
          <a:r>
            <a:rPr lang="en-US" sz="1200" b="1" i="0" baseline="0">
              <a:latin typeface="Cambria Math"/>
            </a:rPr>
            <a:t>𝑲</a:t>
          </a:r>
          <a:r>
            <a:rPr lang="en-IN" sz="1200" b="1" i="0" baseline="0">
              <a:latin typeface="Cambria Math"/>
            </a:rPr>
            <a:t>_</a:t>
          </a:r>
          <a:r>
            <a:rPr lang="en-US" sz="1200" b="1" i="0">
              <a:latin typeface="Cambria Math"/>
            </a:rPr>
            <a:t>𝟐 (𝒕)</a:t>
          </a:r>
          <a:r>
            <a:rPr lang="en-IN" sz="1200" b="1">
              <a:latin typeface="Times New Roman" pitchFamily="18" charset="0"/>
              <a:cs typeface="Times New Roman" pitchFamily="18" charset="0"/>
            </a:rPr>
            <a:t> and</a:t>
          </a:r>
          <a:r>
            <a:rPr lang="en-IN" sz="1200" b="1" baseline="0">
              <a:latin typeface="Times New Roman" pitchFamily="18" charset="0"/>
              <a:cs typeface="Times New Roman" pitchFamily="18" charset="0"/>
            </a:rPr>
            <a:t> time t  for different values of  </a:t>
          </a:r>
        </a:p>
        <a:p xmlns:a="http://schemas.openxmlformats.org/drawingml/2006/main">
          <a:r>
            <a:rPr lang="en-IN" sz="1200" b="1" baseline="0">
              <a:latin typeface="Times New Roman" pitchFamily="18" charset="0"/>
              <a:cs typeface="Times New Roman" pitchFamily="18" charset="0"/>
            </a:rPr>
            <a:t>               viscoelastic parameter</a:t>
          </a:r>
          <a:endParaRPr lang="en-IN" sz="1200" b="1">
            <a:latin typeface="Times New Roman" pitchFamily="18" charset="0"/>
            <a:cs typeface="Times New Roman" pitchFamily="18" charset="0"/>
          </a:endParaRPr>
        </a:p>
      </cdr:txBody>
    </cdr:sp>
  </cdr:relSizeAnchor>
  <cdr:relSizeAnchor xmlns:cdr="http://schemas.openxmlformats.org/drawingml/2006/chartDrawing">
    <cdr:from>
      <cdr:x>0.02877</cdr:x>
      <cdr:y>0.40431</cdr:y>
    </cdr:from>
    <cdr:to>
      <cdr:x>0.07953</cdr:x>
      <cdr:y>0.66307</cdr:y>
    </cdr:to>
    <cdr:sp macro="" textlink="">
      <cdr:nvSpPr>
        <cdr:cNvPr id="9" name="TextBox 8"/>
        <cdr:cNvSpPr txBox="1"/>
      </cdr:nvSpPr>
      <cdr:spPr>
        <a:xfrm xmlns:a="http://schemas.openxmlformats.org/drawingml/2006/main" rot="16200000">
          <a:off x="-152395" y="1743075"/>
          <a:ext cx="914400" cy="2857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i="0">
              <a:latin typeface="Cambria Math"/>
            </a:rPr>
            <a:t>𝑲</a:t>
          </a:r>
          <a:r>
            <a:rPr lang="en-IN" sz="1100" b="1" i="0">
              <a:latin typeface="Cambria Math"/>
            </a:rPr>
            <a:t>_</a:t>
          </a:r>
          <a:r>
            <a:rPr lang="en-US" b="1" i="0">
              <a:latin typeface="Cambria Math"/>
            </a:rPr>
            <a:t>𝟐 (𝒕)</a:t>
          </a:r>
          <a:r>
            <a:rPr lang="en-US" b="1" i="0">
              <a:latin typeface="Cambria Math"/>
              <a:ea typeface="Cambria Math"/>
            </a:rPr>
            <a:t>×〖𝟏𝟎〗^</a:t>
          </a:r>
          <a:r>
            <a:rPr lang="en-US" b="1" i="0">
              <a:latin typeface="Cambria Math"/>
            </a:rPr>
            <a:t>𝟑</a:t>
          </a:r>
          <a:endParaRPr lang="en-IN" sz="1100" b="1"/>
        </a:p>
      </cdr:txBody>
    </cdr:sp>
  </cdr:relSizeAnchor>
  <cdr:relSizeAnchor xmlns:cdr="http://schemas.openxmlformats.org/drawingml/2006/chartDrawing">
    <cdr:from>
      <cdr:x>0.0562</cdr:x>
      <cdr:y>0.21492</cdr:y>
    </cdr:from>
    <cdr:to>
      <cdr:x>0.0562</cdr:x>
      <cdr:y>0.40143</cdr:y>
    </cdr:to>
    <cdr:cxnSp macro="">
      <cdr:nvCxnSpPr>
        <cdr:cNvPr id="10" name="Straight Arrow Connector 9"/>
        <cdr:cNvCxnSpPr/>
      </cdr:nvCxnSpPr>
      <cdr:spPr>
        <a:xfrm xmlns:a="http://schemas.openxmlformats.org/drawingml/2006/main" rot="16200000" flipV="1">
          <a:off x="-13148" y="1089016"/>
          <a:ext cx="659076" cy="0"/>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0.44974</cdr:x>
      <cdr:y>0.78479</cdr:y>
    </cdr:from>
    <cdr:to>
      <cdr:x>0.4992</cdr:x>
      <cdr:y>0.87335</cdr:y>
    </cdr:to>
    <cdr:sp macro="" textlink="">
      <cdr:nvSpPr>
        <cdr:cNvPr id="11" name="Text Box 10"/>
        <cdr:cNvSpPr txBox="1"/>
      </cdr:nvSpPr>
      <cdr:spPr>
        <a:xfrm xmlns:a="http://schemas.openxmlformats.org/drawingml/2006/main">
          <a:off x="2510286" y="2751826"/>
          <a:ext cx="276046" cy="3105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0.43274</cdr:x>
      <cdr:y>0.78479</cdr:y>
    </cdr:from>
    <cdr:to>
      <cdr:x>0.49147</cdr:x>
      <cdr:y>0.87089</cdr:y>
    </cdr:to>
    <cdr:sp macro="" textlink="">
      <cdr:nvSpPr>
        <cdr:cNvPr id="12" name="Text Box 11"/>
        <cdr:cNvSpPr txBox="1"/>
      </cdr:nvSpPr>
      <cdr:spPr>
        <a:xfrm xmlns:a="http://schemas.openxmlformats.org/drawingml/2006/main">
          <a:off x="2415396" y="2751827"/>
          <a:ext cx="327804" cy="3019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latin typeface="Times New Roman" pitchFamily="18" charset="0"/>
              <a:cs typeface="Times New Roman" pitchFamily="18" charset="0"/>
            </a:rPr>
            <a:t>t</a:t>
          </a:r>
        </a:p>
      </cdr:txBody>
    </cdr:sp>
  </cdr:relSizeAnchor>
</c:userShapes>
</file>

<file path=ppt/drawings/drawing7.xml><?xml version="1.0" encoding="utf-8"?>
<c:userShapes xmlns:c="http://schemas.openxmlformats.org/drawingml/2006/chart">
  <cdr:relSizeAnchor xmlns:cdr="http://schemas.openxmlformats.org/drawingml/2006/chartDrawing">
    <cdr:from>
      <cdr:x>0.31451</cdr:x>
      <cdr:y>0.25945</cdr:y>
    </cdr:from>
    <cdr:to>
      <cdr:x>0.41381</cdr:x>
      <cdr:y>0.35677</cdr:y>
    </cdr:to>
    <cdr:cxnSp macro="">
      <cdr:nvCxnSpPr>
        <cdr:cNvPr id="3" name="Straight Arrow Connector 2"/>
        <cdr:cNvCxnSpPr/>
      </cdr:nvCxnSpPr>
      <cdr:spPr>
        <a:xfrm xmlns:a="http://schemas.openxmlformats.org/drawingml/2006/main" flipV="1">
          <a:off x="1720321" y="1218815"/>
          <a:ext cx="543160" cy="457200"/>
        </a:xfrm>
        <a:prstGeom xmlns:a="http://schemas.openxmlformats.org/drawingml/2006/main" prst="straightConnector1">
          <a:avLst/>
        </a:prstGeom>
        <a:noFill xmlns:a="http://schemas.openxmlformats.org/drawingml/2006/main"/>
        <a:ln xmlns:a="http://schemas.openxmlformats.org/drawingml/2006/main" w="12700" cap="flat" cmpd="sng" algn="ctr">
          <a:solidFill>
            <a:schemeClr val="tx1"/>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0.42857</cdr:x>
      <cdr:y>0.42596</cdr:y>
    </cdr:from>
    <cdr:to>
      <cdr:x>0.52788</cdr:x>
      <cdr:y>0.53144</cdr:y>
    </cdr:to>
    <cdr:cxnSp macro="">
      <cdr:nvCxnSpPr>
        <cdr:cNvPr id="4" name="Straight Arrow Connector 3"/>
        <cdr:cNvCxnSpPr/>
      </cdr:nvCxnSpPr>
      <cdr:spPr>
        <a:xfrm xmlns:a="http://schemas.openxmlformats.org/drawingml/2006/main" flipV="1">
          <a:off x="2343130" y="2000251"/>
          <a:ext cx="542963" cy="495316"/>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0.3798</cdr:x>
      <cdr:y>0.37119</cdr:y>
    </cdr:from>
    <cdr:to>
      <cdr:x>0.4791</cdr:x>
      <cdr:y>0.47667</cdr:y>
    </cdr:to>
    <cdr:cxnSp macro="">
      <cdr:nvCxnSpPr>
        <cdr:cNvPr id="5" name="Straight Arrow Connector 4"/>
        <cdr:cNvCxnSpPr/>
      </cdr:nvCxnSpPr>
      <cdr:spPr>
        <a:xfrm xmlns:a="http://schemas.openxmlformats.org/drawingml/2006/main" flipV="1">
          <a:off x="2076476" y="1743061"/>
          <a:ext cx="542908" cy="495315"/>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0.58884</cdr:x>
      <cdr:y>0.06491</cdr:y>
    </cdr:from>
    <cdr:to>
      <cdr:x>0.72996</cdr:x>
      <cdr:y>0.23935</cdr:y>
    </cdr:to>
    <cdr:sp macro="" textlink="">
      <cdr:nvSpPr>
        <cdr:cNvPr id="6" name="TextBox 5"/>
        <cdr:cNvSpPr txBox="1"/>
      </cdr:nvSpPr>
      <cdr:spPr>
        <a:xfrm xmlns:a="http://schemas.openxmlformats.org/drawingml/2006/main">
          <a:off x="3219420" y="304806"/>
          <a:ext cx="771553" cy="81914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X = .5</a:t>
          </a:r>
        </a:p>
        <a:p xmlns:a="http://schemas.openxmlformats.org/drawingml/2006/main">
          <a:r>
            <a:rPr lang="en-US" sz="1100"/>
            <a:t>Y = .011</a:t>
          </a:r>
        </a:p>
        <a:p xmlns:a="http://schemas.openxmlformats.org/drawingml/2006/main">
          <a:r>
            <a:rPr lang="en-US" sz="1100"/>
            <a:t>h = .25</a:t>
          </a:r>
        </a:p>
        <a:p xmlns:a="http://schemas.openxmlformats.org/drawingml/2006/main">
          <a:r>
            <a:rPr lang="en-US" sz="1100">
              <a:latin typeface="Calibri"/>
            </a:rPr>
            <a:t>σ = .2</a:t>
          </a:r>
          <a:endParaRPr lang="en-US" sz="1100"/>
        </a:p>
      </cdr:txBody>
    </cdr:sp>
  </cdr:relSizeAnchor>
  <cdr:relSizeAnchor xmlns:cdr="http://schemas.openxmlformats.org/drawingml/2006/chartDrawing">
    <cdr:from>
      <cdr:x>0.39927</cdr:x>
      <cdr:y>0.21623</cdr:y>
    </cdr:from>
    <cdr:to>
      <cdr:x>0.50728</cdr:x>
      <cdr:y>0.26897</cdr:y>
    </cdr:to>
    <cdr:sp macro="" textlink="">
      <cdr:nvSpPr>
        <cdr:cNvPr id="9" name="TextBox 8"/>
        <cdr:cNvSpPr txBox="1"/>
      </cdr:nvSpPr>
      <cdr:spPr>
        <a:xfrm xmlns:a="http://schemas.openxmlformats.org/drawingml/2006/main">
          <a:off x="2182924" y="1015385"/>
          <a:ext cx="590528" cy="24765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l-GR" sz="1100">
              <a:latin typeface="Calibri"/>
            </a:rPr>
            <a:t>ε</a:t>
          </a:r>
          <a:r>
            <a:rPr lang="en-US" sz="1100">
              <a:latin typeface="Calibri"/>
            </a:rPr>
            <a:t> =0.4</a:t>
          </a:r>
          <a:endParaRPr lang="en-US" sz="1100"/>
        </a:p>
      </cdr:txBody>
    </cdr:sp>
  </cdr:relSizeAnchor>
  <cdr:relSizeAnchor xmlns:cdr="http://schemas.openxmlformats.org/drawingml/2006/chartDrawing">
    <cdr:from>
      <cdr:x>0.44338</cdr:x>
      <cdr:y>0.2874</cdr:y>
    </cdr:from>
    <cdr:to>
      <cdr:x>0.57056</cdr:x>
      <cdr:y>0.34014</cdr:y>
    </cdr:to>
    <cdr:sp macro="" textlink="">
      <cdr:nvSpPr>
        <cdr:cNvPr id="13" name="TextBox 12"/>
        <cdr:cNvSpPr txBox="1"/>
      </cdr:nvSpPr>
      <cdr:spPr>
        <a:xfrm xmlns:a="http://schemas.openxmlformats.org/drawingml/2006/main">
          <a:off x="2424130" y="1349560"/>
          <a:ext cx="695338" cy="24765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l-GR" sz="1100">
              <a:latin typeface="Calibri"/>
            </a:rPr>
            <a:t>ε</a:t>
          </a:r>
          <a:r>
            <a:rPr lang="en-US" sz="1100" baseline="0">
              <a:latin typeface="Calibri"/>
            </a:rPr>
            <a:t> =0.3</a:t>
          </a:r>
          <a:endParaRPr lang="en-US" sz="1100"/>
        </a:p>
      </cdr:txBody>
    </cdr:sp>
  </cdr:relSizeAnchor>
  <cdr:relSizeAnchor xmlns:cdr="http://schemas.openxmlformats.org/drawingml/2006/chartDrawing">
    <cdr:from>
      <cdr:x>0.46658</cdr:x>
      <cdr:y>0.34451</cdr:y>
    </cdr:from>
    <cdr:to>
      <cdr:x>0.58679</cdr:x>
      <cdr:y>0.39522</cdr:y>
    </cdr:to>
    <cdr:sp macro="" textlink="">
      <cdr:nvSpPr>
        <cdr:cNvPr id="8" name="TextBox 7"/>
        <cdr:cNvSpPr txBox="1"/>
      </cdr:nvSpPr>
      <cdr:spPr>
        <a:xfrm xmlns:a="http://schemas.openxmlformats.org/drawingml/2006/main">
          <a:off x="2550969" y="1617772"/>
          <a:ext cx="657230" cy="23812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l-GR" sz="1100">
              <a:latin typeface="+mn-lt"/>
              <a:ea typeface="+mn-ea"/>
              <a:cs typeface="+mn-cs"/>
            </a:rPr>
            <a:t>ε</a:t>
          </a:r>
          <a:r>
            <a:rPr lang="en-US" sz="1100" baseline="0">
              <a:latin typeface="+mn-lt"/>
              <a:ea typeface="+mn-ea"/>
              <a:cs typeface="+mn-cs"/>
            </a:rPr>
            <a:t> =0.2</a:t>
          </a:r>
          <a:endParaRPr lang="en-US" sz="1100">
            <a:latin typeface="+mn-lt"/>
            <a:ea typeface="+mn-ea"/>
            <a:cs typeface="+mn-cs"/>
          </a:endParaRPr>
        </a:p>
        <a:p xmlns:a="http://schemas.openxmlformats.org/drawingml/2006/main">
          <a:endParaRPr lang="en-US" sz="1100"/>
        </a:p>
      </cdr:txBody>
    </cdr:sp>
  </cdr:relSizeAnchor>
  <cdr:relSizeAnchor xmlns:cdr="http://schemas.openxmlformats.org/drawingml/2006/chartDrawing">
    <cdr:from>
      <cdr:x>0.53136</cdr:x>
      <cdr:y>0.39554</cdr:y>
    </cdr:from>
    <cdr:to>
      <cdr:x>0.65331</cdr:x>
      <cdr:y>0.46045</cdr:y>
    </cdr:to>
    <cdr:sp macro="" textlink="">
      <cdr:nvSpPr>
        <cdr:cNvPr id="10" name="TextBox 9"/>
        <cdr:cNvSpPr txBox="1"/>
      </cdr:nvSpPr>
      <cdr:spPr>
        <a:xfrm xmlns:a="http://schemas.openxmlformats.org/drawingml/2006/main">
          <a:off x="2905126" y="1857376"/>
          <a:ext cx="666750" cy="30479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l-GR" sz="1100">
              <a:latin typeface="+mn-lt"/>
              <a:ea typeface="+mn-ea"/>
              <a:cs typeface="+mn-cs"/>
            </a:rPr>
            <a:t>ε</a:t>
          </a:r>
          <a:r>
            <a:rPr lang="en-US" sz="1100" baseline="0">
              <a:latin typeface="+mn-lt"/>
              <a:ea typeface="+mn-ea"/>
              <a:cs typeface="+mn-cs"/>
            </a:rPr>
            <a:t> =0.1</a:t>
          </a:r>
          <a:endParaRPr lang="en-US" sz="1100">
            <a:latin typeface="+mn-lt"/>
            <a:ea typeface="+mn-ea"/>
            <a:cs typeface="+mn-cs"/>
          </a:endParaRPr>
        </a:p>
        <a:p xmlns:a="http://schemas.openxmlformats.org/drawingml/2006/main">
          <a:endParaRPr lang="en-US" sz="1100"/>
        </a:p>
      </cdr:txBody>
    </cdr:sp>
  </cdr:relSizeAnchor>
  <cdr:relSizeAnchor xmlns:cdr="http://schemas.openxmlformats.org/drawingml/2006/chartDrawing">
    <cdr:from>
      <cdr:x>0.02352</cdr:x>
      <cdr:y>0.26065</cdr:y>
    </cdr:from>
    <cdr:to>
      <cdr:x>0.08624</cdr:x>
      <cdr:y>0.68864</cdr:y>
    </cdr:to>
    <cdr:sp macro="" textlink="">
      <cdr:nvSpPr>
        <cdr:cNvPr id="2" name="TextBox 1"/>
        <cdr:cNvSpPr txBox="1"/>
      </cdr:nvSpPr>
      <cdr:spPr>
        <a:xfrm xmlns:a="http://schemas.openxmlformats.org/drawingml/2006/main" rot="16200000" flipH="1">
          <a:off x="-704849" y="2057403"/>
          <a:ext cx="2009775" cy="342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200" b="1">
              <a:latin typeface="Times New Roman" pitchFamily="18" charset="0"/>
              <a:cs typeface="Times New Roman" pitchFamily="18" charset="0"/>
            </a:rPr>
            <a:t>Mean Concentration </a:t>
          </a:r>
          <a:r>
            <a:rPr lang="en-IN" sz="1200" b="1" i="0">
              <a:latin typeface="Cambria Math"/>
            </a:rPr>
            <a:t>〖</a:t>
          </a:r>
          <a:r>
            <a:rPr lang="en-US" sz="1200" b="1" i="0">
              <a:latin typeface="Cambria Math"/>
            </a:rPr>
            <a:t>(𝑪</a:t>
          </a:r>
          <a:r>
            <a:rPr lang="en-IN" sz="1200" b="1" i="0">
              <a:latin typeface="Cambria Math"/>
            </a:rPr>
            <a:t>〗_</a:t>
          </a:r>
          <a:r>
            <a:rPr lang="en-US" sz="1200" b="1" i="0">
              <a:latin typeface="Cambria Math"/>
            </a:rPr>
            <a:t>𝒎</a:t>
          </a:r>
          <a:r>
            <a:rPr lang="en-IN" sz="1200" b="1" i="0">
              <a:latin typeface="Cambria Math"/>
              <a:ea typeface="Cambria Math"/>
            </a:rPr>
            <a:t>×〖</a:t>
          </a:r>
          <a:r>
            <a:rPr lang="en-US" sz="1200" b="1" i="0">
              <a:latin typeface="Cambria Math"/>
              <a:ea typeface="Cambria Math"/>
            </a:rPr>
            <a:t>𝟏𝟎</a:t>
          </a:r>
          <a:r>
            <a:rPr lang="en-IN" sz="1200" b="1" i="0">
              <a:latin typeface="Cambria Math"/>
              <a:ea typeface="Cambria Math"/>
            </a:rPr>
            <a:t>〗^</a:t>
          </a:r>
          <a:r>
            <a:rPr lang="en-US" sz="1200" b="1" i="0">
              <a:latin typeface="Cambria Math"/>
            </a:rPr>
            <a:t>𝟒</a:t>
          </a:r>
          <a:r>
            <a:rPr lang="en-IN" sz="1200" b="1">
              <a:latin typeface="Times New Roman" pitchFamily="18" charset="0"/>
              <a:cs typeface="Times New Roman" pitchFamily="18" charset="0"/>
            </a:rPr>
            <a:t>)</a:t>
          </a:r>
        </a:p>
      </cdr:txBody>
    </cdr:sp>
  </cdr:relSizeAnchor>
  <cdr:relSizeAnchor xmlns:cdr="http://schemas.openxmlformats.org/drawingml/2006/chartDrawing">
    <cdr:from>
      <cdr:x>0.05497</cdr:x>
      <cdr:y>0.06363</cdr:y>
    </cdr:from>
    <cdr:to>
      <cdr:x>0.05497</cdr:x>
      <cdr:y>0.20398</cdr:y>
    </cdr:to>
    <cdr:cxnSp macro="">
      <cdr:nvCxnSpPr>
        <cdr:cNvPr id="11" name="Straight Arrow Connector 10"/>
        <cdr:cNvCxnSpPr/>
      </cdr:nvCxnSpPr>
      <cdr:spPr>
        <a:xfrm xmlns:a="http://schemas.openxmlformats.org/drawingml/2006/main" rot="16200000" flipV="1">
          <a:off x="-28974" y="628568"/>
          <a:ext cx="659326" cy="0"/>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0.3525</cdr:x>
      <cdr:y>0.32522</cdr:y>
    </cdr:from>
    <cdr:to>
      <cdr:x>0.4518</cdr:x>
      <cdr:y>0.42488</cdr:y>
    </cdr:to>
    <cdr:cxnSp macro="">
      <cdr:nvCxnSpPr>
        <cdr:cNvPr id="12" name="Straight Arrow Connector 12"/>
        <cdr:cNvCxnSpPr/>
      </cdr:nvCxnSpPr>
      <cdr:spPr>
        <a:xfrm xmlns:a="http://schemas.openxmlformats.org/drawingml/2006/main" flipV="1">
          <a:off x="1927249" y="1527168"/>
          <a:ext cx="542908" cy="467986"/>
        </a:xfrm>
        <a:prstGeom xmlns:a="http://schemas.openxmlformats.org/drawingml/2006/main" prst="straightConnector1">
          <a:avLst/>
        </a:prstGeom>
        <a:noFill xmlns:a="http://schemas.openxmlformats.org/drawingml/2006/main"/>
        <a:ln xmlns:a="http://schemas.openxmlformats.org/drawingml/2006/main" w="12700" cap="flat" cmpd="sng" algn="ctr">
          <a:solidFill>
            <a:schemeClr val="tx1"/>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0.29818</cdr:x>
      <cdr:y>0.13073</cdr:y>
    </cdr:from>
    <cdr:to>
      <cdr:x>0.45455</cdr:x>
      <cdr:y>0.35321</cdr:y>
    </cdr:to>
    <cdr:sp macro="" textlink="">
      <cdr:nvSpPr>
        <cdr:cNvPr id="2" name="TextBox 1"/>
        <cdr:cNvSpPr txBox="1"/>
      </cdr:nvSpPr>
      <cdr:spPr>
        <a:xfrm xmlns:a="http://schemas.openxmlformats.org/drawingml/2006/main">
          <a:off x="1562101" y="542925"/>
          <a:ext cx="819150" cy="9239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a:latin typeface="+mn-lt"/>
              <a:ea typeface="+mn-ea"/>
              <a:cs typeface="+mn-cs"/>
            </a:rPr>
            <a:t>σ = 0.2</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a:latin typeface="+mn-lt"/>
              <a:ea typeface="+mn-ea"/>
              <a:cs typeface="+mn-cs"/>
            </a:rPr>
            <a:t>Y = .011</a:t>
          </a:r>
          <a:endParaRPr lang="en-US"/>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a:latin typeface="+mn-lt"/>
              <a:ea typeface="+mn-ea"/>
              <a:cs typeface="+mn-cs"/>
            </a:rPr>
            <a:t>H = .25</a:t>
          </a:r>
          <a:endParaRPr lang="en-US"/>
        </a:p>
        <a:p xmlns:a="http://schemas.openxmlformats.org/drawingml/2006/main">
          <a:r>
            <a:rPr lang="en-US" sz="1100">
              <a:latin typeface="+mn-lt"/>
              <a:ea typeface="+mn-ea"/>
              <a:cs typeface="+mn-cs"/>
            </a:rPr>
            <a:t>T = 1.01</a:t>
          </a:r>
        </a:p>
        <a:p xmlns:a="http://schemas.openxmlformats.org/drawingml/2006/main">
          <a:endParaRPr lang="en-US" sz="1100"/>
        </a:p>
      </cdr:txBody>
    </cdr:sp>
  </cdr:relSizeAnchor>
  <cdr:relSizeAnchor xmlns:cdr="http://schemas.openxmlformats.org/drawingml/2006/chartDrawing">
    <cdr:from>
      <cdr:x>0.4576</cdr:x>
      <cdr:y>0.40289</cdr:y>
    </cdr:from>
    <cdr:to>
      <cdr:x>0.59578</cdr:x>
      <cdr:y>0.46023</cdr:y>
    </cdr:to>
    <cdr:sp macro="" textlink="">
      <cdr:nvSpPr>
        <cdr:cNvPr id="3" name="TextBox 2"/>
        <cdr:cNvSpPr txBox="1"/>
      </cdr:nvSpPr>
      <cdr:spPr>
        <a:xfrm xmlns:a="http://schemas.openxmlformats.org/drawingml/2006/main">
          <a:off x="2532368" y="1945634"/>
          <a:ext cx="764702" cy="27690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l-GR" sz="1100">
              <a:latin typeface="+mn-lt"/>
              <a:ea typeface="+mn-ea"/>
              <a:cs typeface="+mn-cs"/>
            </a:rPr>
            <a:t>ε</a:t>
          </a:r>
          <a:r>
            <a:rPr lang="en-US" sz="1100">
              <a:latin typeface="+mn-lt"/>
              <a:ea typeface="+mn-ea"/>
              <a:cs typeface="+mn-cs"/>
            </a:rPr>
            <a:t> =0.4</a:t>
          </a:r>
          <a:endParaRPr lang="en-US"/>
        </a:p>
        <a:p xmlns:a="http://schemas.openxmlformats.org/drawingml/2006/main">
          <a:endParaRPr lang="en-US" sz="1100"/>
        </a:p>
      </cdr:txBody>
    </cdr:sp>
  </cdr:relSizeAnchor>
  <cdr:relSizeAnchor xmlns:cdr="http://schemas.openxmlformats.org/drawingml/2006/chartDrawing">
    <cdr:from>
      <cdr:x>0.49501</cdr:x>
      <cdr:y>0.43789</cdr:y>
    </cdr:from>
    <cdr:to>
      <cdr:x>0.62228</cdr:x>
      <cdr:y>0.50211</cdr:y>
    </cdr:to>
    <cdr:sp macro="" textlink="">
      <cdr:nvSpPr>
        <cdr:cNvPr id="4" name="TextBox 3"/>
        <cdr:cNvSpPr txBox="1"/>
      </cdr:nvSpPr>
      <cdr:spPr>
        <a:xfrm xmlns:a="http://schemas.openxmlformats.org/drawingml/2006/main">
          <a:off x="2739373" y="2114659"/>
          <a:ext cx="704330" cy="31013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l-GR" sz="1100">
              <a:latin typeface="+mn-lt"/>
              <a:ea typeface="+mn-ea"/>
              <a:cs typeface="+mn-cs"/>
            </a:rPr>
            <a:t>ε</a:t>
          </a:r>
          <a:r>
            <a:rPr lang="en-US" sz="1100">
              <a:latin typeface="+mn-lt"/>
              <a:ea typeface="+mn-ea"/>
              <a:cs typeface="+mn-cs"/>
            </a:rPr>
            <a:t> =0.3</a:t>
          </a:r>
          <a:endParaRPr lang="en-US"/>
        </a:p>
        <a:p xmlns:a="http://schemas.openxmlformats.org/drawingml/2006/main">
          <a:endParaRPr lang="en-US" sz="1100"/>
        </a:p>
      </cdr:txBody>
    </cdr:sp>
  </cdr:relSizeAnchor>
  <cdr:relSizeAnchor xmlns:cdr="http://schemas.openxmlformats.org/drawingml/2006/chartDrawing">
    <cdr:from>
      <cdr:x>0.52974</cdr:x>
      <cdr:y>0.48147</cdr:y>
    </cdr:from>
    <cdr:to>
      <cdr:x>0.70429</cdr:x>
      <cdr:y>0.5434</cdr:y>
    </cdr:to>
    <cdr:sp macro="" textlink="">
      <cdr:nvSpPr>
        <cdr:cNvPr id="5" name="TextBox 4"/>
        <cdr:cNvSpPr txBox="1"/>
      </cdr:nvSpPr>
      <cdr:spPr>
        <a:xfrm xmlns:a="http://schemas.openxmlformats.org/drawingml/2006/main">
          <a:off x="2931622" y="2325105"/>
          <a:ext cx="965939" cy="29905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l-GR" sz="1100">
              <a:latin typeface="+mn-lt"/>
              <a:ea typeface="+mn-ea"/>
              <a:cs typeface="+mn-cs"/>
            </a:rPr>
            <a:t>ε</a:t>
          </a:r>
          <a:r>
            <a:rPr lang="en-US" sz="1100">
              <a:latin typeface="+mn-lt"/>
              <a:ea typeface="+mn-ea"/>
              <a:cs typeface="+mn-cs"/>
            </a:rPr>
            <a:t> =0.2</a:t>
          </a:r>
          <a:endParaRPr lang="en-US"/>
        </a:p>
        <a:p xmlns:a="http://schemas.openxmlformats.org/drawingml/2006/main">
          <a:endParaRPr lang="en-US" sz="1100"/>
        </a:p>
      </cdr:txBody>
    </cdr:sp>
  </cdr:relSizeAnchor>
  <cdr:relSizeAnchor xmlns:cdr="http://schemas.openxmlformats.org/drawingml/2006/chartDrawing">
    <cdr:from>
      <cdr:x>0.56936</cdr:x>
      <cdr:y>0.52996</cdr:y>
    </cdr:from>
    <cdr:to>
      <cdr:x>0.71299</cdr:x>
      <cdr:y>0.57812</cdr:y>
    </cdr:to>
    <cdr:sp macro="" textlink="">
      <cdr:nvSpPr>
        <cdr:cNvPr id="6" name="TextBox 5"/>
        <cdr:cNvSpPr txBox="1"/>
      </cdr:nvSpPr>
      <cdr:spPr>
        <a:xfrm xmlns:a="http://schemas.openxmlformats.org/drawingml/2006/main">
          <a:off x="3150835" y="2559254"/>
          <a:ext cx="794888" cy="23259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l-GR" sz="1100">
              <a:latin typeface="+mn-lt"/>
              <a:ea typeface="+mn-ea"/>
              <a:cs typeface="+mn-cs"/>
            </a:rPr>
            <a:t>ε</a:t>
          </a:r>
          <a:r>
            <a:rPr lang="en-US" sz="1100">
              <a:latin typeface="+mn-lt"/>
              <a:ea typeface="+mn-ea"/>
              <a:cs typeface="+mn-cs"/>
            </a:rPr>
            <a:t> =0.1</a:t>
          </a:r>
          <a:endParaRPr lang="en-US"/>
        </a:p>
        <a:p xmlns:a="http://schemas.openxmlformats.org/drawingml/2006/main">
          <a:endParaRPr lang="en-US" sz="1100"/>
        </a:p>
      </cdr:txBody>
    </cdr:sp>
  </cdr:relSizeAnchor>
  <cdr:relSizeAnchor xmlns:cdr="http://schemas.openxmlformats.org/drawingml/2006/chartDrawing">
    <cdr:from>
      <cdr:x>0.04532</cdr:x>
      <cdr:y>0.2906</cdr:y>
    </cdr:from>
    <cdr:to>
      <cdr:x>0.10729</cdr:x>
      <cdr:y>0.70677</cdr:y>
    </cdr:to>
    <cdr:sp macro="" textlink="">
      <cdr:nvSpPr>
        <cdr:cNvPr id="7" name="TextBox 1"/>
        <cdr:cNvSpPr txBox="1"/>
      </cdr:nvSpPr>
      <cdr:spPr>
        <a:xfrm xmlns:a="http://schemas.openxmlformats.org/drawingml/2006/main" rot="16200000" flipH="1">
          <a:off x="-582601" y="2236780"/>
          <a:ext cx="2009767" cy="3429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200" b="1">
              <a:latin typeface="Times New Roman" pitchFamily="18" charset="0"/>
              <a:cs typeface="Times New Roman" pitchFamily="18" charset="0"/>
            </a:rPr>
            <a:t>Mean Concentration </a:t>
          </a:r>
          <a:r>
            <a:rPr lang="en-IN" sz="1200" b="1" i="0">
              <a:latin typeface="Cambria Math"/>
            </a:rPr>
            <a:t>〖</a:t>
          </a:r>
          <a:r>
            <a:rPr lang="en-US" sz="1200" b="1" i="0">
              <a:latin typeface="Cambria Math"/>
            </a:rPr>
            <a:t>(𝑪</a:t>
          </a:r>
          <a:r>
            <a:rPr lang="en-IN" sz="1200" b="1" i="0">
              <a:latin typeface="Cambria Math"/>
            </a:rPr>
            <a:t>〗_</a:t>
          </a:r>
          <a:r>
            <a:rPr lang="en-US" sz="1200" b="1" i="0">
              <a:latin typeface="Cambria Math"/>
            </a:rPr>
            <a:t>𝒎</a:t>
          </a:r>
          <a:r>
            <a:rPr lang="en-IN" sz="1200" b="1" i="0">
              <a:latin typeface="Cambria Math"/>
              <a:ea typeface="Cambria Math"/>
            </a:rPr>
            <a:t>×〖</a:t>
          </a:r>
          <a:r>
            <a:rPr lang="en-US" sz="1200" b="1" i="0">
              <a:latin typeface="Cambria Math"/>
              <a:ea typeface="Cambria Math"/>
            </a:rPr>
            <a:t>𝟏𝟎</a:t>
          </a:r>
          <a:r>
            <a:rPr lang="en-IN" sz="1200" b="1" i="0">
              <a:latin typeface="Cambria Math"/>
              <a:ea typeface="Cambria Math"/>
            </a:rPr>
            <a:t>〗^</a:t>
          </a:r>
          <a:r>
            <a:rPr lang="en-US" sz="1200" b="1" i="0">
              <a:latin typeface="Cambria Math"/>
              <a:ea typeface="Cambria Math"/>
            </a:rPr>
            <a:t>𝟖</a:t>
          </a:r>
          <a:r>
            <a:rPr lang="en-IN" sz="1200" b="1">
              <a:latin typeface="Times New Roman" pitchFamily="18" charset="0"/>
              <a:cs typeface="Times New Roman" pitchFamily="18" charset="0"/>
            </a:rPr>
            <a:t>)</a:t>
          </a:r>
        </a:p>
      </cdr:txBody>
    </cdr:sp>
  </cdr:relSizeAnchor>
  <cdr:relSizeAnchor xmlns:cdr="http://schemas.openxmlformats.org/drawingml/2006/chartDrawing">
    <cdr:from>
      <cdr:x>0.07525</cdr:x>
      <cdr:y>0.11413</cdr:y>
    </cdr:from>
    <cdr:to>
      <cdr:x>0.07525</cdr:x>
      <cdr:y>0.2506</cdr:y>
    </cdr:to>
    <cdr:cxnSp macro="">
      <cdr:nvCxnSpPr>
        <cdr:cNvPr id="8" name="Straight Arrow Connector 7"/>
        <cdr:cNvCxnSpPr/>
      </cdr:nvCxnSpPr>
      <cdr:spPr>
        <a:xfrm xmlns:a="http://schemas.openxmlformats.org/drawingml/2006/main" rot="16200000" flipV="1">
          <a:off x="87116" y="880095"/>
          <a:ext cx="658604" cy="0"/>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0.29088</cdr:x>
      <cdr:y>0.86982</cdr:y>
    </cdr:from>
    <cdr:to>
      <cdr:x>0.45611</cdr:x>
      <cdr:y>0.95266</cdr:y>
    </cdr:to>
    <cdr:sp macro="" textlink="">
      <cdr:nvSpPr>
        <cdr:cNvPr id="9" name="TextBox 8"/>
        <cdr:cNvSpPr txBox="1"/>
      </cdr:nvSpPr>
      <cdr:spPr>
        <a:xfrm xmlns:a="http://schemas.openxmlformats.org/drawingml/2006/main">
          <a:off x="1609725" y="4200525"/>
          <a:ext cx="914400" cy="4000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IN" sz="1100"/>
        </a:p>
      </cdr:txBody>
    </cdr:sp>
  </cdr:relSizeAnchor>
  <cdr:relSizeAnchor xmlns:cdr="http://schemas.openxmlformats.org/drawingml/2006/chartDrawing">
    <cdr:from>
      <cdr:x>0.34423</cdr:x>
      <cdr:y>0.84418</cdr:y>
    </cdr:from>
    <cdr:to>
      <cdr:x>0.53873</cdr:x>
      <cdr:y>0.89941</cdr:y>
    </cdr:to>
    <cdr:sp macro="" textlink="">
      <cdr:nvSpPr>
        <cdr:cNvPr id="10" name="TextBox 9"/>
        <cdr:cNvSpPr txBox="1"/>
      </cdr:nvSpPr>
      <cdr:spPr>
        <a:xfrm xmlns:a="http://schemas.openxmlformats.org/drawingml/2006/main">
          <a:off x="1904999" y="4076701"/>
          <a:ext cx="1076325"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100" b="1">
              <a:latin typeface="Times New Roman" pitchFamily="18" charset="0"/>
              <a:cs typeface="Times New Roman" pitchFamily="18" charset="0"/>
            </a:rPr>
            <a:t>Axial distance (X)</a:t>
          </a:r>
          <a:r>
            <a:rPr lang="en-IN" sz="1100" b="1"/>
            <a:t> </a:t>
          </a:r>
        </a:p>
      </cdr:txBody>
    </cdr:sp>
  </cdr:relSizeAnchor>
  <cdr:relSizeAnchor xmlns:cdr="http://schemas.openxmlformats.org/drawingml/2006/chartDrawing">
    <cdr:from>
      <cdr:x>0.56133</cdr:x>
      <cdr:y>0.8764</cdr:y>
    </cdr:from>
    <cdr:to>
      <cdr:x>0.68042</cdr:x>
      <cdr:y>0.8764</cdr:y>
    </cdr:to>
    <cdr:cxnSp macro="">
      <cdr:nvCxnSpPr>
        <cdr:cNvPr id="11" name="Straight Arrow Connector 10"/>
        <cdr:cNvCxnSpPr/>
      </cdr:nvCxnSpPr>
      <cdr:spPr>
        <a:xfrm xmlns:a="http://schemas.openxmlformats.org/drawingml/2006/main" flipV="1">
          <a:off x="3106421" y="4229506"/>
          <a:ext cx="659047" cy="0"/>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0.08778</cdr:x>
      <cdr:y>0.89941</cdr:y>
    </cdr:from>
    <cdr:to>
      <cdr:x>0.91738</cdr:x>
      <cdr:y>0.99606</cdr:y>
    </cdr:to>
    <cdr:sp macro="" textlink="">
      <cdr:nvSpPr>
        <cdr:cNvPr id="12" name="TextBox 11"/>
        <cdr:cNvSpPr txBox="1"/>
      </cdr:nvSpPr>
      <cdr:spPr>
        <a:xfrm xmlns:a="http://schemas.openxmlformats.org/drawingml/2006/main">
          <a:off x="485776" y="4343399"/>
          <a:ext cx="4591050" cy="466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200" b="1">
              <a:latin typeface="Times New Roman" pitchFamily="18" charset="0"/>
              <a:cs typeface="Times New Roman" pitchFamily="18" charset="0"/>
            </a:rPr>
            <a:t>Fig. 6.5: Variation of mean concentration disrtibution with axial</a:t>
          </a:r>
          <a:r>
            <a:rPr lang="en-IN" sz="1200" b="1" baseline="0">
              <a:latin typeface="Times New Roman" pitchFamily="18" charset="0"/>
              <a:cs typeface="Times New Roman" pitchFamily="18" charset="0"/>
            </a:rPr>
            <a:t> </a:t>
          </a:r>
        </a:p>
        <a:p xmlns:a="http://schemas.openxmlformats.org/drawingml/2006/main">
          <a:r>
            <a:rPr lang="en-IN" sz="1200" b="1" baseline="0">
              <a:latin typeface="Times New Roman" pitchFamily="18" charset="0"/>
              <a:cs typeface="Times New Roman" pitchFamily="18" charset="0"/>
            </a:rPr>
            <a:t>               distance (x) for different values of viscoelastic parameter.</a:t>
          </a:r>
          <a:endParaRPr lang="en-IN" sz="1200" b="1">
            <a:latin typeface="Times New Roman" pitchFamily="18" charset="0"/>
            <a:cs typeface="Times New Roman" pitchFamily="18" charset="0"/>
          </a:endParaRPr>
        </a:p>
      </cdr:txBody>
    </cdr:sp>
  </cdr:relSizeAnchor>
  <cdr:relSizeAnchor xmlns:cdr="http://schemas.openxmlformats.org/drawingml/2006/chartDrawing">
    <cdr:from>
      <cdr:x>0.31666</cdr:x>
      <cdr:y>0.43468</cdr:y>
    </cdr:from>
    <cdr:to>
      <cdr:x>0.46409</cdr:x>
      <cdr:y>0.48067</cdr:y>
    </cdr:to>
    <cdr:cxnSp macro="">
      <cdr:nvCxnSpPr>
        <cdr:cNvPr id="13" name="Straight Arrow Connector 13"/>
        <cdr:cNvCxnSpPr/>
      </cdr:nvCxnSpPr>
      <cdr:spPr>
        <a:xfrm xmlns:a="http://schemas.openxmlformats.org/drawingml/2006/main" flipV="1">
          <a:off x="1752379" y="2099145"/>
          <a:ext cx="815893" cy="222084"/>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0.33677</cdr:x>
      <cdr:y>0.47404</cdr:y>
    </cdr:from>
    <cdr:to>
      <cdr:x>0.502</cdr:x>
      <cdr:y>0.52926</cdr:y>
    </cdr:to>
    <cdr:cxnSp macro="">
      <cdr:nvCxnSpPr>
        <cdr:cNvPr id="14" name="Straight Arrow Connector 14"/>
        <cdr:cNvCxnSpPr/>
      </cdr:nvCxnSpPr>
      <cdr:spPr>
        <a:xfrm xmlns:a="http://schemas.openxmlformats.org/drawingml/2006/main" flipV="1">
          <a:off x="1863698" y="2289203"/>
          <a:ext cx="914400" cy="266700"/>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0.36025</cdr:x>
      <cdr:y>0.51244</cdr:y>
    </cdr:from>
    <cdr:to>
      <cdr:x>0.52974</cdr:x>
      <cdr:y>0.5766</cdr:y>
    </cdr:to>
    <cdr:cxnSp macro="">
      <cdr:nvCxnSpPr>
        <cdr:cNvPr id="15" name="Straight Arrow Connector 15"/>
        <cdr:cNvCxnSpPr>
          <a:endCxn xmlns:a="http://schemas.openxmlformats.org/drawingml/2006/main" id="5" idx="1"/>
        </cdr:cNvCxnSpPr>
      </cdr:nvCxnSpPr>
      <cdr:spPr>
        <a:xfrm xmlns:a="http://schemas.openxmlformats.org/drawingml/2006/main" flipV="1">
          <a:off x="1993614" y="2474639"/>
          <a:ext cx="937980" cy="309864"/>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0.39589</cdr:x>
      <cdr:y>0.56378</cdr:y>
    </cdr:from>
    <cdr:to>
      <cdr:x>0.57903</cdr:x>
      <cdr:y>0.62721</cdr:y>
    </cdr:to>
    <cdr:cxnSp macro="">
      <cdr:nvCxnSpPr>
        <cdr:cNvPr id="16" name="Straight Arrow Connector 16"/>
        <cdr:cNvCxnSpPr/>
      </cdr:nvCxnSpPr>
      <cdr:spPr>
        <a:xfrm xmlns:a="http://schemas.openxmlformats.org/drawingml/2006/main" flipV="1">
          <a:off x="2190875" y="2722577"/>
          <a:ext cx="1013501" cy="306318"/>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0.05214</cdr:x>
      <cdr:y>0.82762</cdr:y>
    </cdr:from>
    <cdr:to>
      <cdr:x>1</cdr:x>
      <cdr:y>1</cdr:y>
    </cdr:to>
    <cdr:sp macro="" textlink="">
      <cdr:nvSpPr>
        <cdr:cNvPr id="2" name="TextBox 1"/>
        <cdr:cNvSpPr txBox="1"/>
      </cdr:nvSpPr>
      <cdr:spPr>
        <a:xfrm xmlns:a="http://schemas.openxmlformats.org/drawingml/2006/main">
          <a:off x="218300" y="2218101"/>
          <a:ext cx="3924330" cy="4614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000" b="1">
              <a:effectLst/>
              <a:latin typeface="Times New Roman" pitchFamily="18" charset="0"/>
              <a:ea typeface="+mn-ea"/>
              <a:cs typeface="Times New Roman" pitchFamily="18" charset="0"/>
            </a:rPr>
            <a:t>Fig. 7.2:</a:t>
          </a:r>
          <a:r>
            <a:rPr lang="en-IN" sz="1000" b="1" baseline="0">
              <a:effectLst/>
              <a:latin typeface="Times New Roman" pitchFamily="18" charset="0"/>
              <a:ea typeface="+mn-ea"/>
              <a:cs typeface="Times New Roman" pitchFamily="18" charset="0"/>
            </a:rPr>
            <a:t> </a:t>
          </a:r>
          <a:r>
            <a:rPr lang="en-IN" sz="1000" b="1">
              <a:effectLst/>
              <a:latin typeface="Times New Roman" pitchFamily="18" charset="0"/>
              <a:ea typeface="+mn-ea"/>
              <a:cs typeface="Times New Roman" pitchFamily="18" charset="0"/>
            </a:rPr>
            <a:t>Temperature Distribution in articular</a:t>
          </a:r>
          <a:r>
            <a:rPr lang="en-IN" sz="1000" b="1" baseline="0">
              <a:effectLst/>
              <a:latin typeface="Times New Roman" pitchFamily="18" charset="0"/>
              <a:ea typeface="+mn-ea"/>
              <a:cs typeface="Times New Roman" pitchFamily="18" charset="0"/>
            </a:rPr>
            <a:t> cartilage </a:t>
          </a:r>
          <a:r>
            <a:rPr lang="en-IN" sz="1000" b="1" i="0" baseline="0">
              <a:effectLst/>
              <a:latin typeface="Cambria Math"/>
              <a:ea typeface="+mn-ea"/>
              <a:cs typeface="+mn-cs"/>
            </a:rPr>
            <a:t>𝑻</a:t>
          </a:r>
          <a:r>
            <a:rPr lang="ar-AE" sz="1000" b="1" i="0" baseline="0">
              <a:effectLst/>
              <a:latin typeface="Cambria Math"/>
              <a:ea typeface="+mn-ea"/>
              <a:cs typeface="+mn-cs"/>
            </a:rPr>
            <a:t> ̅</a:t>
          </a:r>
          <a:r>
            <a:rPr lang="ar-AE" sz="1000" b="1">
              <a:effectLst/>
              <a:latin typeface="Times New Roman" pitchFamily="18" charset="0"/>
              <a:ea typeface="+mn-ea"/>
              <a:cs typeface="Times New Roman" pitchFamily="18" charset="0"/>
            </a:rPr>
            <a:t>  </a:t>
          </a:r>
          <a:r>
            <a:rPr lang="en-IN" sz="1000" b="1">
              <a:effectLst/>
              <a:latin typeface="Times New Roman" pitchFamily="18" charset="0"/>
              <a:ea typeface="+mn-ea"/>
              <a:cs typeface="Times New Roman" pitchFamily="18" charset="0"/>
            </a:rPr>
            <a:t>for </a:t>
          </a:r>
          <a:endParaRPr lang="en-IN" sz="1000">
            <a:effectLst/>
            <a:latin typeface="Times New Roman" pitchFamily="18" charset="0"/>
            <a:cs typeface="Times New Roman" pitchFamily="18" charset="0"/>
          </a:endParaRPr>
        </a:p>
        <a:p xmlns:a="http://schemas.openxmlformats.org/drawingml/2006/main">
          <a:r>
            <a:rPr lang="en-IN" sz="1000" b="1">
              <a:effectLst/>
              <a:latin typeface="Times New Roman" pitchFamily="18" charset="0"/>
              <a:ea typeface="+mn-ea"/>
              <a:cs typeface="Times New Roman" pitchFamily="18" charset="0"/>
            </a:rPr>
            <a:t>                different values of the  permeability parameter </a:t>
          </a:r>
          <a:r>
            <a:rPr lang="en-US" sz="1000" b="1" i="0">
              <a:effectLst/>
              <a:latin typeface="Cambria Math"/>
              <a:ea typeface="Cambria Math"/>
              <a:cs typeface="Times New Roman" pitchFamily="18" charset="0"/>
            </a:rPr>
            <a:t>(</a:t>
          </a:r>
          <a:r>
            <a:rPr lang="en-IN" sz="1000" b="1" i="0">
              <a:effectLst/>
              <a:latin typeface="Cambria Math"/>
              <a:ea typeface="Cambria Math"/>
              <a:cs typeface="Times New Roman" pitchFamily="18" charset="0"/>
            </a:rPr>
            <a:t>𝜷</a:t>
          </a:r>
          <a:r>
            <a:rPr lang="en-IN" sz="1000">
              <a:effectLst/>
              <a:latin typeface="Times New Roman" pitchFamily="18" charset="0"/>
              <a:cs typeface="Times New Roman" pitchFamily="18" charset="0"/>
            </a:rPr>
            <a:t>)</a:t>
          </a:r>
        </a:p>
        <a:p xmlns:a="http://schemas.openxmlformats.org/drawingml/2006/main">
          <a:endParaRPr lang="en-IN" sz="1100"/>
        </a:p>
      </cdr:txBody>
    </cdr:sp>
  </cdr:relSizeAnchor>
  <cdr:relSizeAnchor xmlns:cdr="http://schemas.openxmlformats.org/drawingml/2006/chartDrawing">
    <cdr:from>
      <cdr:x>0.06787</cdr:x>
      <cdr:y>0.06641</cdr:y>
    </cdr:from>
    <cdr:to>
      <cdr:x>0.12444</cdr:x>
      <cdr:y>0.68567</cdr:y>
    </cdr:to>
    <cdr:sp macro="" textlink="">
      <cdr:nvSpPr>
        <cdr:cNvPr id="3" name="TextBox 2"/>
        <cdr:cNvSpPr txBox="1"/>
      </cdr:nvSpPr>
      <cdr:spPr>
        <a:xfrm xmlns:a="http://schemas.openxmlformats.org/drawingml/2006/main" rot="16200000">
          <a:off x="-430891" y="889706"/>
          <a:ext cx="1658019" cy="2342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000" b="1" baseline="0">
              <a:effectLst/>
              <a:latin typeface="Times New Roman" pitchFamily="18" charset="0"/>
              <a:ea typeface="+mn-ea"/>
              <a:cs typeface="Times New Roman" pitchFamily="18" charset="0"/>
            </a:rPr>
            <a:t>Temperature Distribution </a:t>
          </a:r>
          <a:r>
            <a:rPr lang="en-US" sz="1000" b="1" i="0" baseline="0">
              <a:effectLst/>
              <a:latin typeface="Cambria Math"/>
              <a:ea typeface="+mn-ea"/>
              <a:cs typeface="+mn-cs"/>
            </a:rPr>
            <a:t>𝑻</a:t>
          </a:r>
          <a:r>
            <a:rPr lang="ar-AE" sz="1000" b="1" i="0" baseline="0">
              <a:effectLst/>
              <a:latin typeface="Cambria Math"/>
              <a:ea typeface="+mn-ea"/>
              <a:cs typeface="+mn-cs"/>
            </a:rPr>
            <a:t> ̅</a:t>
          </a:r>
          <a:endParaRPr lang="ar-AE" sz="1000">
            <a:effectLst/>
            <a:latin typeface="Times New Roman" pitchFamily="18" charset="0"/>
            <a:cs typeface="Times New Roman" pitchFamily="18" charset="0"/>
          </a:endParaRPr>
        </a:p>
        <a:p xmlns:a="http://schemas.openxmlformats.org/drawingml/2006/main">
          <a:endParaRPr lang="en-IN" sz="1000">
            <a:latin typeface="Times New Roman" pitchFamily="18" charset="0"/>
            <a:cs typeface="Times New Roman" pitchFamily="18" charset="0"/>
          </a:endParaRPr>
        </a:p>
      </cdr:txBody>
    </cdr:sp>
  </cdr:relSizeAnchor>
  <cdr:relSizeAnchor xmlns:cdr="http://schemas.openxmlformats.org/drawingml/2006/chartDrawing">
    <cdr:from>
      <cdr:x>0.55214</cdr:x>
      <cdr:y>0.7811</cdr:y>
    </cdr:from>
    <cdr:to>
      <cdr:x>0.70546</cdr:x>
      <cdr:y>0.7811</cdr:y>
    </cdr:to>
    <cdr:cxnSp macro="">
      <cdr:nvCxnSpPr>
        <cdr:cNvPr id="4" name="Straight Arrow Connector 3"/>
        <cdr:cNvCxnSpPr/>
      </cdr:nvCxnSpPr>
      <cdr:spPr>
        <a:xfrm xmlns:a="http://schemas.openxmlformats.org/drawingml/2006/main">
          <a:off x="2285986" y="2091318"/>
          <a:ext cx="634775" cy="0"/>
        </a:xfrm>
        <a:prstGeom xmlns:a="http://schemas.openxmlformats.org/drawingml/2006/main" prst="straightConnector1">
          <a:avLst/>
        </a:prstGeom>
        <a:ln xmlns:a="http://schemas.openxmlformats.org/drawingml/2006/main" w="158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0.50206</cdr:x>
      <cdr:y>0.73522</cdr:y>
    </cdr:from>
    <cdr:to>
      <cdr:x>0.55982</cdr:x>
      <cdr:y>0.804</cdr:y>
    </cdr:to>
    <cdr:sp macro="" textlink="">
      <cdr:nvSpPr>
        <cdr:cNvPr id="5" name="TextBox 4"/>
        <cdr:cNvSpPr txBox="1"/>
      </cdr:nvSpPr>
      <cdr:spPr>
        <a:xfrm xmlns:a="http://schemas.openxmlformats.org/drawingml/2006/main">
          <a:off x="2078648" y="1968500"/>
          <a:ext cx="239102" cy="184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000" b="1">
              <a:latin typeface="Times New Roman" pitchFamily="18" charset="0"/>
              <a:cs typeface="Times New Roman" pitchFamily="18" charset="0"/>
            </a:rPr>
            <a:t>Y</a:t>
          </a:r>
        </a:p>
      </cdr:txBody>
    </cdr:sp>
  </cdr:relSizeAnchor>
  <cdr:relSizeAnchor xmlns:cdr="http://schemas.openxmlformats.org/drawingml/2006/chartDrawing">
    <cdr:from>
      <cdr:x>0.58742</cdr:x>
      <cdr:y>0.18974</cdr:y>
    </cdr:from>
    <cdr:to>
      <cdr:x>0.74233</cdr:x>
      <cdr:y>0.29172</cdr:y>
    </cdr:to>
    <cdr:sp macro="" textlink="">
      <cdr:nvSpPr>
        <cdr:cNvPr id="6" name="Text Box 1"/>
        <cdr:cNvSpPr txBox="1"/>
      </cdr:nvSpPr>
      <cdr:spPr>
        <a:xfrm xmlns:a="http://schemas.openxmlformats.org/drawingml/2006/main">
          <a:off x="2432050" y="508000"/>
          <a:ext cx="641350" cy="273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a:p>
      </cdr:txBody>
    </cdr:sp>
  </cdr:relSizeAnchor>
  <cdr:relSizeAnchor xmlns:cdr="http://schemas.openxmlformats.org/drawingml/2006/chartDrawing">
    <cdr:from>
      <cdr:x>0.57362</cdr:x>
      <cdr:y>0.20397</cdr:y>
    </cdr:from>
    <cdr:to>
      <cdr:x>0.72699</cdr:x>
      <cdr:y>0.3937</cdr:y>
    </cdr:to>
    <cdr:sp macro="" textlink="">
      <cdr:nvSpPr>
        <cdr:cNvPr id="7" name="Text Box 6"/>
        <cdr:cNvSpPr txBox="1"/>
      </cdr:nvSpPr>
      <cdr:spPr>
        <a:xfrm xmlns:a="http://schemas.openxmlformats.org/drawingml/2006/main">
          <a:off x="2374902" y="546113"/>
          <a:ext cx="634998" cy="5079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900" b="0" i="0">
              <a:effectLst/>
              <a:latin typeface="Cambria Math"/>
              <a:ea typeface="Cambria Math"/>
              <a:cs typeface="Times New Roman" pitchFamily="18" charset="0"/>
            </a:rPr>
            <a:t>𝜷= .</a:t>
          </a:r>
          <a:r>
            <a:rPr lang="en-IN" sz="900" b="0" i="0">
              <a:effectLst/>
              <a:latin typeface="Times New Roman" pitchFamily="18" charset="0"/>
              <a:ea typeface="Cambria Math"/>
              <a:cs typeface="Times New Roman" pitchFamily="18" charset="0"/>
            </a:rPr>
            <a:t>5</a:t>
          </a:r>
        </a:p>
        <a:p xmlns:a="http://schemas.openxmlformats.org/drawingml/2006/main">
          <a:r>
            <a:rPr lang="en-IN" sz="900" b="0" i="0">
              <a:effectLst/>
              <a:latin typeface="Times New Roman" pitchFamily="18" charset="0"/>
              <a:ea typeface="Cambria Math"/>
              <a:cs typeface="Times New Roman" pitchFamily="18" charset="0"/>
            </a:rPr>
            <a:t>𝜷= </a:t>
          </a:r>
          <a:r>
            <a:rPr lang="en-IN" sz="900" b="0" i="0" baseline="0">
              <a:effectLst/>
              <a:latin typeface="Times New Roman" pitchFamily="18" charset="0"/>
              <a:ea typeface="Cambria Math"/>
              <a:cs typeface="Times New Roman" pitchFamily="18" charset="0"/>
            </a:rPr>
            <a:t> .05</a:t>
          </a:r>
          <a:endParaRPr lang="en-IN" sz="900" b="0" i="0">
            <a:effectLst/>
            <a:latin typeface="Times New Roman" pitchFamily="18" charset="0"/>
            <a:ea typeface="Cambria Math"/>
            <a:cs typeface="Times New Roman" pitchFamily="18" charset="0"/>
          </a:endParaRPr>
        </a:p>
        <a:p xmlns:a="http://schemas.openxmlformats.org/drawingml/2006/main">
          <a:r>
            <a:rPr lang="en-IN" sz="900" b="0" i="0">
              <a:effectLst/>
              <a:latin typeface="Times New Roman" pitchFamily="18" charset="0"/>
              <a:ea typeface="Cambria Math"/>
              <a:cs typeface="Times New Roman" pitchFamily="18" charset="0"/>
            </a:rPr>
            <a:t>𝜷= .005</a:t>
          </a:r>
          <a:endParaRPr lang="en-IN" sz="900" b="0">
            <a:latin typeface="Times New Roman" pitchFamily="18" charset="0"/>
            <a:cs typeface="Times New Roman" pitchFamily="18" charset="0"/>
          </a:endParaRPr>
        </a:p>
      </cdr:txBody>
    </cdr:sp>
  </cdr:relSizeAnchor>
  <cdr:relSizeAnchor xmlns:cdr="http://schemas.openxmlformats.org/drawingml/2006/chartDrawing">
    <cdr:from>
      <cdr:x>0.48466</cdr:x>
      <cdr:y>0.28223</cdr:y>
    </cdr:from>
    <cdr:to>
      <cdr:x>0.58742</cdr:x>
      <cdr:y>0.2846</cdr:y>
    </cdr:to>
    <cdr:cxnSp macro="">
      <cdr:nvCxnSpPr>
        <cdr:cNvPr id="8" name="Straight Connector 7"/>
        <cdr:cNvCxnSpPr/>
      </cdr:nvCxnSpPr>
      <cdr:spPr>
        <a:xfrm xmlns:a="http://schemas.openxmlformats.org/drawingml/2006/main" flipV="1">
          <a:off x="2006600" y="755650"/>
          <a:ext cx="425450" cy="635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0.44785</cdr:x>
      <cdr:y>0.24428</cdr:y>
    </cdr:from>
    <cdr:to>
      <cdr:x>0.58742</cdr:x>
      <cdr:y>0.24428</cdr:y>
    </cdr:to>
    <cdr:cxnSp macro="">
      <cdr:nvCxnSpPr>
        <cdr:cNvPr id="9" name="Straight Connector 8"/>
        <cdr:cNvCxnSpPr/>
      </cdr:nvCxnSpPr>
      <cdr:spPr>
        <a:xfrm xmlns:a="http://schemas.openxmlformats.org/drawingml/2006/main">
          <a:off x="1854200" y="654050"/>
          <a:ext cx="577850"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0.53374</cdr:x>
      <cdr:y>0.33915</cdr:y>
    </cdr:from>
    <cdr:to>
      <cdr:x>0.59663</cdr:x>
      <cdr:y>0.33915</cdr:y>
    </cdr:to>
    <cdr:cxnSp macro="">
      <cdr:nvCxnSpPr>
        <cdr:cNvPr id="10" name="Straight Connector 9"/>
        <cdr:cNvCxnSpPr/>
      </cdr:nvCxnSpPr>
      <cdr:spPr>
        <a:xfrm xmlns:a="http://schemas.openxmlformats.org/drawingml/2006/main">
          <a:off x="2209800" y="908050"/>
          <a:ext cx="260350"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0.45092</cdr:x>
      <cdr:y>0.23954</cdr:y>
    </cdr:from>
    <cdr:to>
      <cdr:x>0.45169</cdr:x>
      <cdr:y>0.32374</cdr:y>
    </cdr:to>
    <cdr:cxnSp macro="">
      <cdr:nvCxnSpPr>
        <cdr:cNvPr id="11" name="Straight Connector 10"/>
        <cdr:cNvCxnSpPr/>
      </cdr:nvCxnSpPr>
      <cdr:spPr>
        <a:xfrm xmlns:a="http://schemas.openxmlformats.org/drawingml/2006/main">
          <a:off x="1866900" y="641350"/>
          <a:ext cx="3176" cy="225425"/>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0.4862</cdr:x>
      <cdr:y>0.28223</cdr:y>
    </cdr:from>
    <cdr:to>
      <cdr:x>0.48696</cdr:x>
      <cdr:y>0.36643</cdr:y>
    </cdr:to>
    <cdr:cxnSp macro="">
      <cdr:nvCxnSpPr>
        <cdr:cNvPr id="12" name="Straight Connector 11"/>
        <cdr:cNvCxnSpPr/>
      </cdr:nvCxnSpPr>
      <cdr:spPr>
        <a:xfrm xmlns:a="http://schemas.openxmlformats.org/drawingml/2006/main">
          <a:off x="2012950" y="755650"/>
          <a:ext cx="3176" cy="225425"/>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0.53528</cdr:x>
      <cdr:y>0.33915</cdr:y>
    </cdr:from>
    <cdr:to>
      <cdr:x>0.53528</cdr:x>
      <cdr:y>0.40556</cdr:y>
    </cdr:to>
    <cdr:cxnSp macro="">
      <cdr:nvCxnSpPr>
        <cdr:cNvPr id="13" name="Straight Connector 12"/>
        <cdr:cNvCxnSpPr/>
      </cdr:nvCxnSpPr>
      <cdr:spPr>
        <a:xfrm xmlns:a="http://schemas.openxmlformats.org/drawingml/2006/main">
          <a:off x="2216150" y="908050"/>
          <a:ext cx="0" cy="17780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BADAED-3C8A-44F5-A1C5-530FDE34AF97}" type="datetimeFigureOut">
              <a:rPr lang="en-US" smtClean="0"/>
              <a:t>4/1/2015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706AFA-BD78-4751-B81C-70914427590B}" type="slidenum">
              <a:rPr lang="en-US" smtClean="0"/>
              <a:t>‹#›</a:t>
            </a:fld>
            <a:endParaRPr lang="en-US"/>
          </a:p>
        </p:txBody>
      </p:sp>
    </p:spTree>
    <p:extLst>
      <p:ext uri="{BB962C8B-B14F-4D97-AF65-F5344CB8AC3E}">
        <p14:creationId xmlns:p14="http://schemas.microsoft.com/office/powerpoint/2010/main" val="557568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A2C65-6726-4C6B-A77C-78079F43EBA2}" type="datetimeFigureOut">
              <a:rPr lang="en-US" smtClean="0"/>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A9000-6035-4B8F-865F-1625CB3953D8}" type="slidenum">
              <a:rPr lang="en-US" smtClean="0"/>
              <a:t>‹#›</a:t>
            </a:fld>
            <a:endParaRPr lang="en-US"/>
          </a:p>
        </p:txBody>
      </p:sp>
    </p:spTree>
    <p:extLst>
      <p:ext uri="{BB962C8B-B14F-4D97-AF65-F5344CB8AC3E}">
        <p14:creationId xmlns:p14="http://schemas.microsoft.com/office/powerpoint/2010/main" val="141043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3573373-086B-46F0-B449-1DE90FD87389}" type="slidenum">
              <a:rPr lang="en-US"/>
              <a:pPr/>
              <a:t>3</a:t>
            </a:fld>
            <a:endParaRPr lang="en-US"/>
          </a:p>
        </p:txBody>
      </p:sp>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ln/>
        </p:spPr>
        <p:txBody>
          <a:bodyPr/>
          <a:lstStyle/>
          <a:p>
            <a:pPr>
              <a:spcBef>
                <a:spcPct val="0"/>
              </a:spcBef>
            </a:pPr>
            <a:endParaRPr lang="en-IN"/>
          </a:p>
        </p:txBody>
      </p:sp>
      <p:sp>
        <p:nvSpPr>
          <p:cNvPr id="61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264C6B8-7EC0-420D-9397-1E42751099FE}" type="slidenum">
              <a:rPr lang="en-US" sz="1200"/>
              <a:pPr algn="r" eaLnBrk="0" hangingPunct="0"/>
              <a:t>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D938C-7C45-4117-BF1F-7D630CA19351}" type="slidenum">
              <a:rPr lang="en-US"/>
              <a:pPr/>
              <a:t>4</a:t>
            </a:fld>
            <a:endParaRPr lang="en-US"/>
          </a:p>
        </p:txBody>
      </p:sp>
      <p:sp>
        <p:nvSpPr>
          <p:cNvPr id="8194" name="Rectangle 2"/>
          <p:cNvSpPr>
            <a:spLocks noGrp="1" noRot="1" noChangeAspect="1" noTextEdit="1"/>
          </p:cNvSpPr>
          <p:nvPr>
            <p:ph type="sldImg"/>
          </p:nvPr>
        </p:nvSpPr>
        <p:spPr>
          <a:ln/>
        </p:spPr>
      </p:sp>
      <p:sp>
        <p:nvSpPr>
          <p:cNvPr id="8195" name="Rectangle 3"/>
          <p:cNvSpPr>
            <a:spLocks noGrp="1"/>
          </p:cNvSpPr>
          <p:nvPr>
            <p:ph type="body" idx="1"/>
          </p:nvPr>
        </p:nvSpPr>
        <p:spPr>
          <a:ln/>
        </p:spPr>
        <p:txBody>
          <a:bodyPr/>
          <a:lstStyle/>
          <a:p>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B78938D-5541-4B4D-AF09-BB8A44D6050D}" type="slidenum">
              <a:rPr lang="en-US"/>
              <a:pPr/>
              <a:t>10</a:t>
            </a:fld>
            <a:endParaRPr lang="en-US"/>
          </a:p>
        </p:txBody>
      </p:sp>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ln/>
        </p:spPr>
        <p:txBody>
          <a:bodyPr/>
          <a:lstStyle/>
          <a:p>
            <a:endParaRPr lang="en-IN"/>
          </a:p>
        </p:txBody>
      </p:sp>
      <p:sp>
        <p:nvSpPr>
          <p:cNvPr id="143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455D3E9-1071-441C-9BBB-4F209C34326A}" type="slidenum">
              <a:rPr lang="en-US" sz="1200"/>
              <a:pPr algn="r" eaLnBrk="0" hangingPunct="0"/>
              <a:t>10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AE5BA6A-741A-46EB-BEE7-401310AAEE79}" type="slidenum">
              <a:rPr lang="en-US"/>
              <a:pPr/>
              <a:t>19</a:t>
            </a:fld>
            <a:endParaRPr lang="en-US"/>
          </a:p>
        </p:txBody>
      </p:sp>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ln/>
        </p:spPr>
        <p:txBody>
          <a:bodyPr/>
          <a:lstStyle/>
          <a:p>
            <a:pPr>
              <a:spcBef>
                <a:spcPct val="0"/>
              </a:spcBef>
            </a:pPr>
            <a:endParaRPr lang="en-IN"/>
          </a:p>
        </p:txBody>
      </p:sp>
      <p:sp>
        <p:nvSpPr>
          <p:cNvPr id="225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5216FAB-FC9F-46FF-9F8F-59DA2CD7367E}" type="slidenum">
              <a:rPr lang="en-US" sz="1200"/>
              <a:pPr algn="r"/>
              <a:t>19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681104-9429-4123-8DEA-A89284D9C9EB}" type="slidenum">
              <a:rPr lang="en-US"/>
              <a:pPr/>
              <a:t>23</a:t>
            </a:fld>
            <a:endParaRPr lang="en-US"/>
          </a:p>
        </p:txBody>
      </p:sp>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ln/>
        </p:spPr>
        <p:txBody>
          <a:bodyPr/>
          <a:lstStyle/>
          <a:p>
            <a:pPr>
              <a:spcBef>
                <a:spcPct val="0"/>
              </a:spcBef>
            </a:pPr>
            <a:endParaRPr lang="en-IN"/>
          </a:p>
        </p:txBody>
      </p:sp>
      <p:sp>
        <p:nvSpPr>
          <p:cNvPr id="276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BF93522-C871-4F85-986E-557EE0FEB19F}" type="slidenum">
              <a:rPr lang="en-US" sz="1200"/>
              <a:pPr algn="r"/>
              <a:t>23</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A9000-6035-4B8F-865F-1625CB3953D8}" type="slidenum">
              <a:rPr lang="en-US" smtClean="0"/>
              <a:t>95</a:t>
            </a:fld>
            <a:endParaRPr lang="en-US"/>
          </a:p>
        </p:txBody>
      </p:sp>
    </p:spTree>
    <p:extLst>
      <p:ext uri="{BB962C8B-B14F-4D97-AF65-F5344CB8AC3E}">
        <p14:creationId xmlns:p14="http://schemas.microsoft.com/office/powerpoint/2010/main" val="119109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51371E-D8AB-4301-B18C-23D431596070}" type="slidenum">
              <a:rPr lang="en-US" smtClean="0"/>
              <a:pPr>
                <a:defRPr/>
              </a:pPr>
              <a:t>‹#›</a:t>
            </a:fld>
            <a:endParaRPr lang="en-US"/>
          </a:p>
        </p:txBody>
      </p:sp>
    </p:spTree>
    <p:extLst>
      <p:ext uri="{BB962C8B-B14F-4D97-AF65-F5344CB8AC3E}">
        <p14:creationId xmlns:p14="http://schemas.microsoft.com/office/powerpoint/2010/main" val="39428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F71A678-249A-4D6C-9C65-0B616DE1633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885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FE83112-23A9-442A-9199-B485406F4F8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156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ACC6A51-C945-425D-AA1C-4FF7B7435B9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908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7B3E999-5632-49A4-9282-2255C605E81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378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E74C496E-E66F-4FE4-8E94-40075A76316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469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390A7211-1504-43CF-BEB9-F6BEFF3904A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299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DA421D31-1577-4487-8D7E-5B146C439A7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805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F4C23772-8716-47E9-8377-F351F8F4A5D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719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31AF5125-34D2-4821-A4A6-28759B7D205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633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3E986561-B84B-4E77-ABFB-9BCF51DB499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45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D4E29D-3D6F-43AB-ABC1-B89EAF85239D}" type="slidenum">
              <a:rPr lang="en-US" smtClean="0"/>
              <a:pPr>
                <a:defRPr/>
              </a:pPr>
              <a:t>‹#›</a:t>
            </a:fld>
            <a:endParaRPr lang="en-US"/>
          </a:p>
        </p:txBody>
      </p:sp>
    </p:spTree>
    <p:extLst>
      <p:ext uri="{BB962C8B-B14F-4D97-AF65-F5344CB8AC3E}">
        <p14:creationId xmlns:p14="http://schemas.microsoft.com/office/powerpoint/2010/main" val="4136423897"/>
      </p:ext>
    </p:extLst>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 Id="rId9" Type="http://schemas.openxmlformats.org/officeDocument/2006/relationships/image" Target="../media/image10.wmf"/></Relationships>
</file>

<file path=ppt/slides/_rels/slide2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15.bin"/><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9.wmf"/><Relationship Id="rId3" Type="http://schemas.openxmlformats.org/officeDocument/2006/relationships/oleObject" Target="../embeddings/oleObject17.bin"/><Relationship Id="rId7" Type="http://schemas.openxmlformats.org/officeDocument/2006/relationships/image" Target="../media/image26.wmf"/><Relationship Id="rId12"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9.bin"/><Relationship Id="rId11" Type="http://schemas.openxmlformats.org/officeDocument/2006/relationships/image" Target="../media/image28.wmf"/><Relationship Id="rId5" Type="http://schemas.openxmlformats.org/officeDocument/2006/relationships/oleObject" Target="../embeddings/oleObject18.bin"/><Relationship Id="rId10" Type="http://schemas.openxmlformats.org/officeDocument/2006/relationships/oleObject" Target="../embeddings/oleObject21.bin"/><Relationship Id="rId4" Type="http://schemas.openxmlformats.org/officeDocument/2006/relationships/image" Target="../media/image25.wmf"/><Relationship Id="rId9" Type="http://schemas.openxmlformats.org/officeDocument/2006/relationships/image" Target="../media/image27.wmf"/></Relationships>
</file>

<file path=ppt/slides/_rels/slide29.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oleObject" Target="../embeddings/oleObject28.bin"/><Relationship Id="rId18" Type="http://schemas.openxmlformats.org/officeDocument/2006/relationships/image" Target="../media/image37.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4.emf"/><Relationship Id="rId17" Type="http://schemas.openxmlformats.org/officeDocument/2006/relationships/oleObject" Target="../embeddings/oleObject30.bin"/><Relationship Id="rId2" Type="http://schemas.openxmlformats.org/officeDocument/2006/relationships/slideLayout" Target="../slideLayouts/slideLayout6.xml"/><Relationship Id="rId16" Type="http://schemas.openxmlformats.org/officeDocument/2006/relationships/image" Target="../media/image36.emf"/><Relationship Id="rId20" Type="http://schemas.openxmlformats.org/officeDocument/2006/relationships/image" Target="../media/image38.wmf"/><Relationship Id="rId1" Type="http://schemas.openxmlformats.org/officeDocument/2006/relationships/vmlDrawing" Target="../drawings/vmlDrawing6.vml"/><Relationship Id="rId6" Type="http://schemas.openxmlformats.org/officeDocument/2006/relationships/image" Target="../media/image31.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33.emf"/><Relationship Id="rId19" Type="http://schemas.openxmlformats.org/officeDocument/2006/relationships/oleObject" Target="../embeddings/oleObject31.bin"/><Relationship Id="rId4" Type="http://schemas.openxmlformats.org/officeDocument/2006/relationships/image" Target="../media/image30.emf"/><Relationship Id="rId9" Type="http://schemas.openxmlformats.org/officeDocument/2006/relationships/oleObject" Target="../embeddings/oleObject26.bin"/><Relationship Id="rId14"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oleObject" Target="../embeddings/oleObject37.bin"/><Relationship Id="rId18" Type="http://schemas.openxmlformats.org/officeDocument/2006/relationships/image" Target="../media/image46.e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3.emf"/><Relationship Id="rId17" Type="http://schemas.openxmlformats.org/officeDocument/2006/relationships/oleObject" Target="../embeddings/oleObject39.bin"/><Relationship Id="rId2" Type="http://schemas.openxmlformats.org/officeDocument/2006/relationships/slideLayout" Target="../slideLayouts/slideLayout6.xml"/><Relationship Id="rId16" Type="http://schemas.openxmlformats.org/officeDocument/2006/relationships/image" Target="../media/image45.emf"/><Relationship Id="rId1" Type="http://schemas.openxmlformats.org/officeDocument/2006/relationships/vmlDrawing" Target="../drawings/vmlDrawing7.vml"/><Relationship Id="rId6" Type="http://schemas.openxmlformats.org/officeDocument/2006/relationships/image" Target="../media/image40.e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42.emf"/><Relationship Id="rId4" Type="http://schemas.openxmlformats.org/officeDocument/2006/relationships/image" Target="../media/image39.emf"/><Relationship Id="rId9" Type="http://schemas.openxmlformats.org/officeDocument/2006/relationships/oleObject" Target="../embeddings/oleObject35.bin"/><Relationship Id="rId14" Type="http://schemas.openxmlformats.org/officeDocument/2006/relationships/image" Target="../media/image44.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49.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48.emf"/><Relationship Id="rId5" Type="http://schemas.openxmlformats.org/officeDocument/2006/relationships/oleObject" Target="../embeddings/oleObject41.bin"/><Relationship Id="rId4" Type="http://schemas.openxmlformats.org/officeDocument/2006/relationships/image" Target="../media/image47.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3.emf"/><Relationship Id="rId18" Type="http://schemas.openxmlformats.org/officeDocument/2006/relationships/oleObject" Target="../embeddings/oleObject48.bin"/><Relationship Id="rId3" Type="http://schemas.openxmlformats.org/officeDocument/2006/relationships/image" Target="../media/image57.wmf"/><Relationship Id="rId7" Type="http://schemas.openxmlformats.org/officeDocument/2006/relationships/image" Target="../media/image50.emf"/><Relationship Id="rId12" Type="http://schemas.openxmlformats.org/officeDocument/2006/relationships/oleObject" Target="../embeddings/oleObject45.bin"/><Relationship Id="rId17" Type="http://schemas.openxmlformats.org/officeDocument/2006/relationships/image" Target="../media/image55.emf"/><Relationship Id="rId2" Type="http://schemas.openxmlformats.org/officeDocument/2006/relationships/slideLayout" Target="../slideLayouts/slideLayout6.xml"/><Relationship Id="rId16" Type="http://schemas.openxmlformats.org/officeDocument/2006/relationships/oleObject" Target="../embeddings/oleObject47.bin"/><Relationship Id="rId1" Type="http://schemas.openxmlformats.org/officeDocument/2006/relationships/vmlDrawing" Target="../drawings/vmlDrawing9.vml"/><Relationship Id="rId6" Type="http://schemas.openxmlformats.org/officeDocument/2006/relationships/oleObject" Target="../embeddings/oleObject42.bin"/><Relationship Id="rId11" Type="http://schemas.openxmlformats.org/officeDocument/2006/relationships/image" Target="../media/image52.emf"/><Relationship Id="rId5" Type="http://schemas.openxmlformats.org/officeDocument/2006/relationships/image" Target="../media/image59.wmf"/><Relationship Id="rId15" Type="http://schemas.openxmlformats.org/officeDocument/2006/relationships/image" Target="../media/image54.emf"/><Relationship Id="rId10" Type="http://schemas.openxmlformats.org/officeDocument/2006/relationships/oleObject" Target="../embeddings/oleObject44.bin"/><Relationship Id="rId19" Type="http://schemas.openxmlformats.org/officeDocument/2006/relationships/image" Target="../media/image56.emf"/><Relationship Id="rId4" Type="http://schemas.openxmlformats.org/officeDocument/2006/relationships/image" Target="../media/image58.wmf"/><Relationship Id="rId9" Type="http://schemas.openxmlformats.org/officeDocument/2006/relationships/image" Target="../media/image51.emf"/><Relationship Id="rId14" Type="http://schemas.openxmlformats.org/officeDocument/2006/relationships/oleObject" Target="../embeddings/oleObject4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4.emf"/><Relationship Id="rId3" Type="http://schemas.openxmlformats.org/officeDocument/2006/relationships/oleObject" Target="../embeddings/oleObject49.bin"/><Relationship Id="rId7" Type="http://schemas.openxmlformats.org/officeDocument/2006/relationships/image" Target="../media/image67.wmf"/><Relationship Id="rId12" Type="http://schemas.openxmlformats.org/officeDocument/2006/relationships/oleObject" Target="../embeddings/oleObject53.bin"/><Relationship Id="rId17" Type="http://schemas.openxmlformats.org/officeDocument/2006/relationships/image" Target="../media/image66.emf"/><Relationship Id="rId2" Type="http://schemas.openxmlformats.org/officeDocument/2006/relationships/slideLayout" Target="../slideLayouts/slideLayout6.xml"/><Relationship Id="rId16" Type="http://schemas.openxmlformats.org/officeDocument/2006/relationships/oleObject" Target="../embeddings/oleObject55.bin"/><Relationship Id="rId1" Type="http://schemas.openxmlformats.org/officeDocument/2006/relationships/vmlDrawing" Target="../drawings/vmlDrawing10.vml"/><Relationship Id="rId6" Type="http://schemas.openxmlformats.org/officeDocument/2006/relationships/image" Target="../media/image61.emf"/><Relationship Id="rId11" Type="http://schemas.openxmlformats.org/officeDocument/2006/relationships/image" Target="../media/image63.emf"/><Relationship Id="rId5" Type="http://schemas.openxmlformats.org/officeDocument/2006/relationships/oleObject" Target="../embeddings/oleObject50.bin"/><Relationship Id="rId15" Type="http://schemas.openxmlformats.org/officeDocument/2006/relationships/image" Target="../media/image65.emf"/><Relationship Id="rId10" Type="http://schemas.openxmlformats.org/officeDocument/2006/relationships/oleObject" Target="../embeddings/oleObject52.bin"/><Relationship Id="rId4" Type="http://schemas.openxmlformats.org/officeDocument/2006/relationships/image" Target="../media/image60.emf"/><Relationship Id="rId9" Type="http://schemas.openxmlformats.org/officeDocument/2006/relationships/image" Target="../media/image62.emf"/><Relationship Id="rId14" Type="http://schemas.openxmlformats.org/officeDocument/2006/relationships/oleObject" Target="../embeddings/oleObject54.bin"/></Relationships>
</file>

<file path=ppt/slides/_rels/slide34.xml.rels><?xml version="1.0" encoding="UTF-8" standalone="yes"?>
<Relationships xmlns="http://schemas.openxmlformats.org/package/2006/relationships"><Relationship Id="rId8" Type="http://schemas.openxmlformats.org/officeDocument/2006/relationships/image" Target="../media/image70.emf"/><Relationship Id="rId13" Type="http://schemas.openxmlformats.org/officeDocument/2006/relationships/image" Target="../media/image72.e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oleObject" Target="../embeddings/oleObject60.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69.emf"/><Relationship Id="rId11" Type="http://schemas.openxmlformats.org/officeDocument/2006/relationships/image" Target="../media/image74.wmf"/><Relationship Id="rId5" Type="http://schemas.openxmlformats.org/officeDocument/2006/relationships/oleObject" Target="../embeddings/oleObject57.bin"/><Relationship Id="rId15" Type="http://schemas.openxmlformats.org/officeDocument/2006/relationships/image" Target="../media/image73.emf"/><Relationship Id="rId10" Type="http://schemas.openxmlformats.org/officeDocument/2006/relationships/image" Target="../media/image71.emf"/><Relationship Id="rId4" Type="http://schemas.openxmlformats.org/officeDocument/2006/relationships/image" Target="../media/image68.emf"/><Relationship Id="rId9" Type="http://schemas.openxmlformats.org/officeDocument/2006/relationships/oleObject" Target="../embeddings/oleObject59.bin"/><Relationship Id="rId14" Type="http://schemas.openxmlformats.org/officeDocument/2006/relationships/oleObject" Target="../embeddings/oleObject61.bin"/></Relationships>
</file>

<file path=ppt/slides/_rels/slide35.xml.rels><?xml version="1.0" encoding="UTF-8" standalone="yes"?>
<Relationships xmlns="http://schemas.openxmlformats.org/package/2006/relationships"><Relationship Id="rId8" Type="http://schemas.openxmlformats.org/officeDocument/2006/relationships/image" Target="../media/image77.emf"/><Relationship Id="rId13"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79.e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76.emf"/><Relationship Id="rId11" Type="http://schemas.openxmlformats.org/officeDocument/2006/relationships/oleObject" Target="../embeddings/oleObject66.bin"/><Relationship Id="rId5" Type="http://schemas.openxmlformats.org/officeDocument/2006/relationships/oleObject" Target="../embeddings/oleObject63.bin"/><Relationship Id="rId10" Type="http://schemas.openxmlformats.org/officeDocument/2006/relationships/image" Target="../media/image78.emf"/><Relationship Id="rId4" Type="http://schemas.openxmlformats.org/officeDocument/2006/relationships/image" Target="../media/image75.emf"/><Relationship Id="rId9" Type="http://schemas.openxmlformats.org/officeDocument/2006/relationships/oleObject" Target="../embeddings/oleObject65.bin"/><Relationship Id="rId14" Type="http://schemas.openxmlformats.org/officeDocument/2006/relationships/image" Target="../media/image80.emf"/></Relationships>
</file>

<file path=ppt/slides/_rels/slide36.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4.wmf"/><Relationship Id="rId7" Type="http://schemas.openxmlformats.org/officeDocument/2006/relationships/oleObject" Target="../embeddings/oleObject69.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83.wmf"/><Relationship Id="rId5" Type="http://schemas.openxmlformats.org/officeDocument/2006/relationships/image" Target="../media/image81.emf"/><Relationship Id="rId4" Type="http://schemas.openxmlformats.org/officeDocument/2006/relationships/oleObject" Target="../embeddings/oleObject68.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7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8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64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285750"/>
            <a:ext cx="8763000" cy="2228850"/>
          </a:xfrm>
        </p:spPr>
        <p:txBody>
          <a:bodyPr>
            <a:noAutofit/>
          </a:bodyPr>
          <a:lstStyle/>
          <a:p>
            <a:pPr algn="ctr" fontAlgn="auto">
              <a:spcAft>
                <a:spcPts val="0"/>
              </a:spcAft>
              <a:defRPr/>
            </a:pPr>
            <a:r>
              <a:rPr lang="en-US" sz="2800" b="1" dirty="0" smtClean="0"/>
              <a:t>Computational Modelling in </a:t>
            </a:r>
            <a:r>
              <a:rPr lang="en-US" sz="2800" b="1" dirty="0" smtClean="0"/>
              <a:t>Bio-Systems</a:t>
            </a:r>
            <a:endParaRPr lang="en-US" sz="2800" b="1" dirty="0" smtClean="0"/>
          </a:p>
        </p:txBody>
      </p:sp>
      <p:sp>
        <p:nvSpPr>
          <p:cNvPr id="3" name="Slide Number Placeholder 2"/>
          <p:cNvSpPr>
            <a:spLocks noGrp="1"/>
          </p:cNvSpPr>
          <p:nvPr>
            <p:ph type="sldNum" sz="quarter" idx="12"/>
          </p:nvPr>
        </p:nvSpPr>
        <p:spPr/>
        <p:txBody>
          <a:bodyPr/>
          <a:lstStyle/>
          <a:p>
            <a:pPr>
              <a:defRPr/>
            </a:pPr>
            <a:fld id="{E72D172A-22D9-4DFD-8132-CB83B684A916}" type="slidenum">
              <a:rPr lang="en-US" smtClean="0"/>
              <a:pPr>
                <a:defRPr/>
              </a:pPr>
              <a:t>1</a:t>
            </a:fld>
            <a:endParaRPr lang="en-US"/>
          </a:p>
        </p:txBody>
      </p:sp>
      <p:sp>
        <p:nvSpPr>
          <p:cNvPr id="4099" name="Text Box 4"/>
          <p:cNvSpPr txBox="1">
            <a:spLocks noChangeArrowheads="1"/>
          </p:cNvSpPr>
          <p:nvPr/>
        </p:nvSpPr>
        <p:spPr bwMode="auto">
          <a:xfrm>
            <a:off x="914400" y="3221831"/>
            <a:ext cx="7086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b="1" dirty="0"/>
          </a:p>
          <a:p>
            <a:pPr algn="ctr" eaLnBrk="1" hangingPunct="1"/>
            <a:r>
              <a:rPr lang="en-US" b="1" dirty="0"/>
              <a:t>SUNIL </a:t>
            </a:r>
            <a:r>
              <a:rPr lang="en-US" b="1" dirty="0" smtClean="0"/>
              <a:t>K. </a:t>
            </a:r>
            <a:r>
              <a:rPr lang="en-US" b="1" dirty="0"/>
              <a:t>SHARMA</a:t>
            </a:r>
          </a:p>
          <a:p>
            <a:pPr algn="ctr" eaLnBrk="1" hangingPunct="1"/>
            <a:endParaRPr lang="en-US" dirty="0"/>
          </a:p>
          <a:p>
            <a:pPr algn="ctr" eaLnBrk="1" hangingPunct="1"/>
            <a:r>
              <a:rPr lang="en-US" dirty="0" smtClean="0"/>
              <a:t>Assistant Professor</a:t>
            </a:r>
          </a:p>
          <a:p>
            <a:pPr algn="ctr" eaLnBrk="1" hangingPunct="1"/>
            <a:endParaRPr lang="en-US" dirty="0" smtClean="0"/>
          </a:p>
          <a:p>
            <a:pPr algn="ctr" eaLnBrk="1" hangingPunct="1"/>
            <a:r>
              <a:rPr lang="en-US" sz="2000" b="1" dirty="0" err="1" smtClean="0"/>
              <a:t>Majmaah</a:t>
            </a:r>
            <a:r>
              <a:rPr lang="en-US" sz="2000" b="1" dirty="0" smtClean="0"/>
              <a:t> University, KSA</a:t>
            </a:r>
            <a:endParaRPr lang="en-US" sz="2000" b="1" dirty="0"/>
          </a:p>
          <a:p>
            <a:r>
              <a:rPr lang="en-IN" dirty="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292225" y="533400"/>
            <a:ext cx="7851775" cy="1143000"/>
          </a:xfrm>
        </p:spPr>
        <p:txBody>
          <a:bodyPr>
            <a:normAutofit fontScale="90000"/>
          </a:bodyPr>
          <a:lstStyle/>
          <a:p>
            <a:pPr algn="l" fontAlgn="auto">
              <a:spcAft>
                <a:spcPts val="0"/>
              </a:spcAft>
              <a:defRPr/>
            </a:pPr>
            <a:r>
              <a:rPr lang="en-US" sz="3600" b="1" dirty="0">
                <a:solidFill>
                  <a:srgbClr val="FF0000"/>
                </a:solidFill>
                <a:latin typeface="Calibri" pitchFamily="34" charset="0"/>
                <a:ea typeface="+mj-ea"/>
                <a:cs typeface="+mj-cs"/>
              </a:rPr>
              <a:t>Few points to consider:</a:t>
            </a:r>
            <a:r>
              <a:rPr lang="en-US" b="1" dirty="0">
                <a:solidFill>
                  <a:srgbClr val="FF0000"/>
                </a:solidFill>
                <a:latin typeface="Calibri" pitchFamily="34" charset="0"/>
                <a:ea typeface="+mj-ea"/>
                <a:cs typeface="+mj-cs"/>
              </a:rPr>
              <a:t/>
            </a:r>
            <a:br>
              <a:rPr lang="en-US" b="1" dirty="0">
                <a:solidFill>
                  <a:srgbClr val="FF0000"/>
                </a:solidFill>
                <a:latin typeface="Calibri" pitchFamily="34" charset="0"/>
                <a:ea typeface="+mj-ea"/>
                <a:cs typeface="+mj-cs"/>
              </a:rPr>
            </a:br>
            <a:endParaRPr lang="en-US" b="1" dirty="0">
              <a:solidFill>
                <a:srgbClr val="FF0000"/>
              </a:solidFill>
              <a:latin typeface="Calibri" pitchFamily="34" charset="0"/>
              <a:ea typeface="+mj-ea"/>
              <a:cs typeface="+mj-cs"/>
            </a:endParaRPr>
          </a:p>
        </p:txBody>
      </p:sp>
      <p:sp>
        <p:nvSpPr>
          <p:cNvPr id="13315" name="Subtitle 4"/>
          <p:cNvSpPr>
            <a:spLocks noGrp="1"/>
          </p:cNvSpPr>
          <p:nvPr>
            <p:ph type="subTitle" idx="4294967295"/>
          </p:nvPr>
        </p:nvSpPr>
        <p:spPr>
          <a:xfrm>
            <a:off x="0" y="1752600"/>
            <a:ext cx="8686800" cy="4648200"/>
          </a:xfrm>
        </p:spPr>
        <p:txBody>
          <a:bodyPr>
            <a:normAutofit/>
          </a:bodyPr>
          <a:lstStyle/>
          <a:p>
            <a:pPr marL="465138" indent="-403225">
              <a:lnSpc>
                <a:spcPct val="80000"/>
              </a:lnSpc>
              <a:buFontTx/>
              <a:buNone/>
            </a:pPr>
            <a:r>
              <a:rPr lang="en-US" sz="2400" dirty="0"/>
              <a:t>     </a:t>
            </a:r>
            <a:r>
              <a:rPr lang="en-US" sz="2800" dirty="0">
                <a:latin typeface="Calibri" pitchFamily="34" charset="0"/>
              </a:rPr>
              <a:t>Before formulating a mathematical model we should consider following points</a:t>
            </a:r>
          </a:p>
          <a:p>
            <a:pPr marL="465138" indent="-403225">
              <a:lnSpc>
                <a:spcPct val="80000"/>
              </a:lnSpc>
              <a:buFontTx/>
              <a:buNone/>
            </a:pPr>
            <a:r>
              <a:rPr lang="en-US" sz="2800" dirty="0">
                <a:latin typeface="Calibri" pitchFamily="34" charset="0"/>
              </a:rPr>
              <a:t> </a:t>
            </a:r>
          </a:p>
          <a:p>
            <a:pPr marL="465138" indent="-403225">
              <a:lnSpc>
                <a:spcPct val="80000"/>
              </a:lnSpc>
              <a:buFont typeface="Calibri" pitchFamily="34" charset="0"/>
              <a:buAutoNum type="romanLcPeriod"/>
            </a:pPr>
            <a:r>
              <a:rPr lang="en-US" sz="2800" dirty="0">
                <a:latin typeface="Calibri" pitchFamily="34" charset="0"/>
              </a:rPr>
              <a:t> Linear, static, deterministic models are usually easier to handle    than Nonlinear, dynamic, </a:t>
            </a:r>
            <a:r>
              <a:rPr lang="en-US" sz="2800" dirty="0" smtClean="0">
                <a:latin typeface="Calibri" pitchFamily="34" charset="0"/>
              </a:rPr>
              <a:t>stochastic </a:t>
            </a:r>
            <a:r>
              <a:rPr lang="en-US" sz="2800" dirty="0">
                <a:latin typeface="Calibri" pitchFamily="34" charset="0"/>
              </a:rPr>
              <a:t>models and give good approximate answers to our problems.</a:t>
            </a:r>
          </a:p>
          <a:p>
            <a:pPr marL="465138" indent="-403225">
              <a:lnSpc>
                <a:spcPct val="80000"/>
              </a:lnSpc>
              <a:buFont typeface="Calibri" pitchFamily="34" charset="0"/>
              <a:buAutoNum type="romanLcPeriod"/>
            </a:pPr>
            <a:endParaRPr lang="en-US" sz="2800" dirty="0">
              <a:latin typeface="Calibri" pitchFamily="34" charset="0"/>
            </a:endParaRPr>
          </a:p>
          <a:p>
            <a:pPr marL="465138" indent="-403225">
              <a:lnSpc>
                <a:spcPct val="80000"/>
              </a:lnSpc>
              <a:buFont typeface="Calibri" pitchFamily="34" charset="0"/>
              <a:buAutoNum type="romanLcPeriod"/>
            </a:pPr>
            <a:r>
              <a:rPr lang="en-US" sz="2800" dirty="0">
                <a:latin typeface="Calibri" pitchFamily="34" charset="0"/>
              </a:rPr>
              <a:t>Continuous models appear to easier to handle than the discrete models, due to the development of calculus of  differential  </a:t>
            </a:r>
            <a:r>
              <a:rPr lang="en-US" sz="2800" dirty="0" smtClean="0">
                <a:latin typeface="Calibri" pitchFamily="34" charset="0"/>
              </a:rPr>
              <a:t>equations.</a:t>
            </a:r>
            <a:endParaRPr lang="en-US" sz="2800" dirty="0">
              <a:latin typeface="Calibri" pitchFamily="34" charset="0"/>
            </a:endParaRPr>
          </a:p>
          <a:p>
            <a:pPr marL="465138" indent="-403225">
              <a:lnSpc>
                <a:spcPct val="80000"/>
              </a:lnSpc>
              <a:buFont typeface="Calibri" pitchFamily="34" charset="0"/>
              <a:buAutoNum type="romanLcPeriod"/>
            </a:pPr>
            <a:endParaRPr lang="en-US" sz="2000" dirty="0">
              <a:latin typeface="Calibri" pitchFamily="34" charset="0"/>
            </a:endParaRPr>
          </a:p>
          <a:p>
            <a:pPr marL="465138" indent="-403225">
              <a:lnSpc>
                <a:spcPct val="80000"/>
              </a:lnSpc>
              <a:buFontTx/>
              <a:buNone/>
            </a:pPr>
            <a:endParaRPr lang="en-US" sz="2000" dirty="0"/>
          </a:p>
        </p:txBody>
      </p:sp>
    </p:spTree>
    <p:extLst>
      <p:ext uri="{BB962C8B-B14F-4D97-AF65-F5344CB8AC3E}">
        <p14:creationId xmlns:p14="http://schemas.microsoft.com/office/powerpoint/2010/main" val="39049564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43AF26-55F2-41F9-AFF8-DA90FBA7AE7C}" type="slidenum">
              <a:rPr lang="en-US" smtClean="0">
                <a:solidFill>
                  <a:prstClr val="black">
                    <a:tint val="75000"/>
                  </a:prstClr>
                </a:solidFill>
              </a:rPr>
              <a:pPr>
                <a:defRPr/>
              </a:pPr>
              <a:t>100</a:t>
            </a:fld>
            <a:endParaRPr lang="en-US">
              <a:solidFill>
                <a:prstClr val="black">
                  <a:tint val="75000"/>
                </a:prstClr>
              </a:solidFill>
            </a:endParaRPr>
          </a:p>
        </p:txBody>
      </p:sp>
      <p:sp>
        <p:nvSpPr>
          <p:cNvPr id="3" name="TextBox 2"/>
          <p:cNvSpPr txBox="1"/>
          <p:nvPr/>
        </p:nvSpPr>
        <p:spPr>
          <a:xfrm>
            <a:off x="1981200" y="2362200"/>
            <a:ext cx="6361229" cy="1569660"/>
          </a:xfrm>
          <a:prstGeom prst="rect">
            <a:avLst/>
          </a:prstGeom>
          <a:noFill/>
        </p:spPr>
        <p:txBody>
          <a:bodyPr wrap="none" rtlCol="0">
            <a:spAutoFit/>
          </a:bodyPr>
          <a:lstStyle/>
          <a:p>
            <a:r>
              <a:rPr lang="en-US" sz="9600" b="1" dirty="0" smtClean="0">
                <a:solidFill>
                  <a:prstClr val="black"/>
                </a:solidFill>
              </a:rPr>
              <a:t>Thank You</a:t>
            </a:r>
            <a:endParaRPr lang="en-US" sz="2000" b="1" dirty="0">
              <a:solidFill>
                <a:prstClr val="black"/>
              </a:solidFill>
            </a:endParaRPr>
          </a:p>
        </p:txBody>
      </p:sp>
    </p:spTree>
    <p:extLst>
      <p:ext uri="{BB962C8B-B14F-4D97-AF65-F5344CB8AC3E}">
        <p14:creationId xmlns:p14="http://schemas.microsoft.com/office/powerpoint/2010/main" val="198896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Few Points to be consider …..</a:t>
            </a:r>
            <a:endParaRPr lang="en-US" dirty="0"/>
          </a:p>
        </p:txBody>
      </p:sp>
      <p:sp>
        <p:nvSpPr>
          <p:cNvPr id="3" name="Content Placeholder 2"/>
          <p:cNvSpPr>
            <a:spLocks noGrp="1"/>
          </p:cNvSpPr>
          <p:nvPr>
            <p:ph idx="1"/>
          </p:nvPr>
        </p:nvSpPr>
        <p:spPr/>
        <p:txBody>
          <a:bodyPr>
            <a:normAutofit fontScale="70000" lnSpcReduction="20000"/>
          </a:bodyPr>
          <a:lstStyle/>
          <a:p>
            <a:pPr marL="519113" indent="-457200">
              <a:lnSpc>
                <a:spcPct val="120000"/>
              </a:lnSpc>
              <a:buFont typeface="Wingdings" panose="05000000000000000000" pitchFamily="2" charset="2"/>
              <a:buChar char="Ø"/>
            </a:pPr>
            <a:r>
              <a:rPr lang="en-US" b="1" dirty="0">
                <a:latin typeface="Calibri" pitchFamily="34" charset="0"/>
              </a:rPr>
              <a:t>However continuous models are simpler, only when analytical solutions are available, otherwise we have to approximate a continuous model also by discrete model so that these can be handled numerically.</a:t>
            </a:r>
          </a:p>
          <a:p>
            <a:pPr marL="633413" indent="-571500">
              <a:lnSpc>
                <a:spcPct val="120000"/>
              </a:lnSpc>
              <a:buFont typeface="Wingdings" panose="05000000000000000000" pitchFamily="2" charset="2"/>
              <a:buChar char="Ø"/>
            </a:pPr>
            <a:endParaRPr lang="en-US" b="1" dirty="0">
              <a:latin typeface="Calibri" pitchFamily="34" charset="0"/>
            </a:endParaRPr>
          </a:p>
          <a:p>
            <a:pPr marL="519113" indent="-457200">
              <a:lnSpc>
                <a:spcPct val="120000"/>
              </a:lnSpc>
              <a:buFont typeface="Wingdings" panose="05000000000000000000" pitchFamily="2" charset="2"/>
              <a:buChar char="Ø"/>
            </a:pPr>
            <a:r>
              <a:rPr lang="en-US" b="1" dirty="0">
                <a:latin typeface="Calibri" pitchFamily="34" charset="0"/>
              </a:rPr>
              <a:t>When the variables are discrete we may still use continuous models </a:t>
            </a:r>
            <a:r>
              <a:rPr lang="en-US" b="1" dirty="0" smtClean="0">
                <a:latin typeface="Calibri" pitchFamily="34" charset="0"/>
              </a:rPr>
              <a:t>to </a:t>
            </a:r>
            <a:r>
              <a:rPr lang="en-US" b="1" dirty="0">
                <a:latin typeface="Calibri" pitchFamily="34" charset="0"/>
              </a:rPr>
              <a:t>be able to use calculus and differential equations </a:t>
            </a:r>
            <a:r>
              <a:rPr lang="en-US" b="1" dirty="0" smtClean="0">
                <a:latin typeface="Calibri" pitchFamily="34" charset="0"/>
              </a:rPr>
              <a:t>similarly.</a:t>
            </a:r>
          </a:p>
          <a:p>
            <a:pPr marL="61913" indent="0">
              <a:lnSpc>
                <a:spcPct val="120000"/>
              </a:lnSpc>
              <a:buNone/>
            </a:pPr>
            <a:r>
              <a:rPr lang="en-US" b="1" dirty="0" smtClean="0">
                <a:latin typeface="Calibri" pitchFamily="34" charset="0"/>
              </a:rPr>
              <a:t> </a:t>
            </a:r>
            <a:endParaRPr lang="en-US" b="1" dirty="0">
              <a:latin typeface="Calibri" pitchFamily="34" charset="0"/>
            </a:endParaRPr>
          </a:p>
          <a:p>
            <a:pPr marL="519113" indent="-457200">
              <a:lnSpc>
                <a:spcPct val="120000"/>
              </a:lnSpc>
              <a:buFont typeface="Wingdings" panose="05000000000000000000" pitchFamily="2" charset="2"/>
              <a:buChar char="Ø"/>
            </a:pPr>
            <a:r>
              <a:rPr lang="en-US" b="1" dirty="0" smtClean="0">
                <a:latin typeface="Calibri" pitchFamily="34" charset="0"/>
              </a:rPr>
              <a:t>When </a:t>
            </a:r>
            <a:r>
              <a:rPr lang="en-US" b="1" dirty="0">
                <a:latin typeface="Calibri" pitchFamily="34" charset="0"/>
              </a:rPr>
              <a:t>the variables are essentially continuous we may still use    a discrete model to be able to use Computers.</a:t>
            </a:r>
          </a:p>
          <a:p>
            <a:pPr marL="571500" indent="-571500">
              <a:buFont typeface="+mj-lt"/>
              <a:buAutoNum type="romanUcPeriod"/>
            </a:pPr>
            <a:endParaRPr lang="en-US" dirty="0"/>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11</a:t>
            </a:fld>
            <a:endParaRPr lang="en-US"/>
          </a:p>
        </p:txBody>
      </p:sp>
    </p:spTree>
    <p:extLst>
      <p:ext uri="{BB962C8B-B14F-4D97-AF65-F5344CB8AC3E}">
        <p14:creationId xmlns:p14="http://schemas.microsoft.com/office/powerpoint/2010/main" val="436569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6781799" cy="548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12</a:t>
            </a:fld>
            <a:endParaRPr lang="en-US"/>
          </a:p>
        </p:txBody>
      </p:sp>
    </p:spTree>
    <p:extLst>
      <p:ext uri="{BB962C8B-B14F-4D97-AF65-F5344CB8AC3E}">
        <p14:creationId xmlns:p14="http://schemas.microsoft.com/office/powerpoint/2010/main" val="3021998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Advantage of Numerical Calculation over experimental investigation:</a:t>
            </a:r>
            <a:br>
              <a:rPr lang="en-US" sz="2800" b="1" dirty="0"/>
            </a:br>
            <a:endParaRPr lang="en-US" sz="2800" dirty="0"/>
          </a:p>
        </p:txBody>
      </p:sp>
      <p:sp>
        <p:nvSpPr>
          <p:cNvPr id="3" name="Content Placeholder 2"/>
          <p:cNvSpPr>
            <a:spLocks noGrp="1"/>
          </p:cNvSpPr>
          <p:nvPr>
            <p:ph idx="1"/>
          </p:nvPr>
        </p:nvSpPr>
        <p:spPr/>
        <p:txBody>
          <a:bodyPr/>
          <a:lstStyle/>
          <a:p>
            <a:pPr algn="just"/>
            <a:r>
              <a:rPr lang="en-US" b="1" dirty="0">
                <a:solidFill>
                  <a:srgbClr val="000000"/>
                </a:solidFill>
              </a:rPr>
              <a:t>Low Cost:</a:t>
            </a:r>
            <a:r>
              <a:rPr lang="en-US" b="1" dirty="0"/>
              <a:t>  </a:t>
            </a:r>
            <a:r>
              <a:rPr lang="en-US" dirty="0"/>
              <a:t>Cost of a Numerical Techniques/Computer run is lower than the cost of a corresponding experimental investigation.</a:t>
            </a:r>
          </a:p>
          <a:p>
            <a:pPr algn="just"/>
            <a:endParaRPr lang="en-US" dirty="0"/>
          </a:p>
          <a:p>
            <a:pPr algn="just"/>
            <a:r>
              <a:rPr lang="en-US" b="1" dirty="0">
                <a:solidFill>
                  <a:srgbClr val="000000"/>
                </a:solidFill>
              </a:rPr>
              <a:t>Speed:</a:t>
            </a:r>
            <a:r>
              <a:rPr lang="en-US" dirty="0"/>
              <a:t>  A designer can study hundreds of different configuration in less than a day and can choose the </a:t>
            </a:r>
            <a:r>
              <a:rPr lang="en-US" u="sng" dirty="0">
                <a:solidFill>
                  <a:srgbClr val="FF0000"/>
                </a:solidFill>
              </a:rPr>
              <a:t>optimum design.</a:t>
            </a:r>
          </a:p>
          <a:p>
            <a:pPr algn="just"/>
            <a:endParaRPr lang="en-US" b="1" dirty="0">
              <a:solidFill>
                <a:srgbClr val="000000"/>
              </a:solidFill>
            </a:endParaRPr>
          </a:p>
          <a:p>
            <a:pPr eaLnBrk="0" hangingPunct="0"/>
            <a:endParaRPr lang="en-US" dirty="0"/>
          </a:p>
          <a:p>
            <a:endParaRPr lang="en-US" dirty="0"/>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13</a:t>
            </a:fld>
            <a:endParaRPr lang="en-US"/>
          </a:p>
        </p:txBody>
      </p:sp>
    </p:spTree>
    <p:extLst>
      <p:ext uri="{BB962C8B-B14F-4D97-AF65-F5344CB8AC3E}">
        <p14:creationId xmlns:p14="http://schemas.microsoft.com/office/powerpoint/2010/main" val="328515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3100" b="1" dirty="0"/>
              <a:t/>
            </a:r>
            <a:br>
              <a:rPr lang="en-US" sz="3100" b="1" dirty="0"/>
            </a:br>
            <a:r>
              <a:rPr lang="en-US" sz="3100" b="1" dirty="0" smtClean="0"/>
              <a:t>Advantage </a:t>
            </a:r>
            <a:r>
              <a:rPr lang="en-US" sz="3100" b="1" dirty="0"/>
              <a:t>of Numerical Calculation over experimental investigation</a:t>
            </a:r>
            <a:r>
              <a:rPr lang="en-US" b="1" dirty="0"/>
              <a:t>:</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a:solidFill>
                  <a:srgbClr val="000000"/>
                </a:solidFill>
              </a:rPr>
              <a:t>Complete Information:</a:t>
            </a:r>
            <a:r>
              <a:rPr lang="en-US" b="1" dirty="0"/>
              <a:t>  </a:t>
            </a:r>
            <a:r>
              <a:rPr lang="en-US" dirty="0"/>
              <a:t>It  can provide the values of all relevant variables (such as velocity, pressure, temperature and concentration) through out the domain of interest. Obviously, no experimental study can provide it.</a:t>
            </a:r>
          </a:p>
          <a:p>
            <a:pPr algn="just"/>
            <a:endParaRPr lang="en-US" dirty="0"/>
          </a:p>
          <a:p>
            <a:pPr algn="just"/>
            <a:r>
              <a:rPr lang="en-US" b="1" dirty="0">
                <a:solidFill>
                  <a:srgbClr val="000000"/>
                </a:solidFill>
              </a:rPr>
              <a:t>Ability to Simulate realistic conditions:</a:t>
            </a:r>
            <a:r>
              <a:rPr lang="en-US" dirty="0"/>
              <a:t>  For a computer simulation there is little difficulty in having very large or very small dimensions, in treating very low or very high temperatures, in handling toxic or flammable substances, or in following very fast or very slow processes </a:t>
            </a:r>
          </a:p>
          <a:p>
            <a:endParaRPr lang="en-US" dirty="0"/>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14</a:t>
            </a:fld>
            <a:endParaRPr lang="en-US"/>
          </a:p>
        </p:txBody>
      </p:sp>
    </p:spTree>
    <p:extLst>
      <p:ext uri="{BB962C8B-B14F-4D97-AF65-F5344CB8AC3E}">
        <p14:creationId xmlns:p14="http://schemas.microsoft.com/office/powerpoint/2010/main" val="39438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Few Points to recognize</a:t>
            </a:r>
            <a:endParaRPr lang="en-US" dirty="0"/>
          </a:p>
        </p:txBody>
      </p:sp>
      <p:sp>
        <p:nvSpPr>
          <p:cNvPr id="3" name="Content Placeholder 2"/>
          <p:cNvSpPr>
            <a:spLocks noGrp="1"/>
          </p:cNvSpPr>
          <p:nvPr>
            <p:ph idx="1"/>
          </p:nvPr>
        </p:nvSpPr>
        <p:spPr/>
        <p:txBody>
          <a:bodyPr>
            <a:normAutofit fontScale="70000" lnSpcReduction="20000"/>
          </a:bodyPr>
          <a:lstStyle/>
          <a:p>
            <a:pPr>
              <a:buFontTx/>
              <a:buChar char="•"/>
            </a:pPr>
            <a:r>
              <a:rPr lang="en-US" dirty="0"/>
              <a:t> </a:t>
            </a:r>
            <a:r>
              <a:rPr lang="en-US" sz="3400" b="1" dirty="0"/>
              <a:t>A computer analysis works out the implications of a mathematical model. The experimental investigation, by contrast observes the reality itself. Therefore validity of mathematical model is important for the usefulness of computation.</a:t>
            </a:r>
          </a:p>
          <a:p>
            <a:pPr marL="0" indent="0">
              <a:buNone/>
            </a:pPr>
            <a:endParaRPr lang="en-US" sz="3400" b="1" dirty="0"/>
          </a:p>
          <a:p>
            <a:pPr algn="just">
              <a:buFontTx/>
              <a:buChar char="•"/>
            </a:pPr>
            <a:r>
              <a:rPr lang="en-US" sz="3400" b="1" dirty="0"/>
              <a:t> Result from computer simulation depends on both the mathematical model and the numerical method. A perfectly satisfactory numerical technique can produce worthless results if an adequate mathematical model is not employed.</a:t>
            </a:r>
          </a:p>
          <a:p>
            <a:pPr algn="just">
              <a:buFontTx/>
              <a:buChar char="•"/>
            </a:pPr>
            <a:endParaRPr lang="en-US" sz="3400" b="1" dirty="0" smtClean="0"/>
          </a:p>
          <a:p>
            <a:pPr algn="just">
              <a:buFontTx/>
              <a:buChar char="•"/>
            </a:pPr>
            <a:r>
              <a:rPr lang="en-US" sz="3400" b="1" dirty="0" smtClean="0"/>
              <a:t> </a:t>
            </a:r>
            <a:r>
              <a:rPr lang="en-US" sz="3400" b="1" dirty="0"/>
              <a:t>Similarly, Computer simulation will return meaningless results if proper numerical techniques are not employed even if one uses a perfectly adequate mathematical model.</a:t>
            </a:r>
          </a:p>
          <a:p>
            <a:endParaRPr lang="en-US" dirty="0"/>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15</a:t>
            </a:fld>
            <a:endParaRPr lang="en-US"/>
          </a:p>
        </p:txBody>
      </p:sp>
    </p:spTree>
    <p:extLst>
      <p:ext uri="{BB962C8B-B14F-4D97-AF65-F5344CB8AC3E}">
        <p14:creationId xmlns:p14="http://schemas.microsoft.com/office/powerpoint/2010/main" val="1623388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Few Points to recognize:</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pPr algn="just">
              <a:buFontTx/>
              <a:buChar char="•"/>
            </a:pPr>
            <a:r>
              <a:rPr lang="en-US" b="1" dirty="0"/>
              <a:t>If required results have a very little objective (such as finding the overall pressure drop for a complicated apparatus) the computation may not be less expensive than an experiment.</a:t>
            </a:r>
          </a:p>
          <a:p>
            <a:pPr algn="just"/>
            <a:endParaRPr lang="en-US" b="1" dirty="0"/>
          </a:p>
          <a:p>
            <a:pPr algn="just">
              <a:buFontTx/>
              <a:buChar char="•"/>
            </a:pPr>
            <a:endParaRPr lang="en-US" b="1" dirty="0"/>
          </a:p>
          <a:p>
            <a:pPr algn="just">
              <a:buFontTx/>
              <a:buChar char="•"/>
            </a:pPr>
            <a:r>
              <a:rPr lang="en-US" b="1" dirty="0"/>
              <a:t>For difficult problem involving complex geometry, strong non-linearity, Sensitive fluid property variations, a numerical solution may be hard to obtain and would be excessively expensive if at all possible </a:t>
            </a:r>
            <a:r>
              <a:rPr lang="en-US" b="1" dirty="0" smtClean="0"/>
              <a:t>.  </a:t>
            </a:r>
            <a:endParaRPr lang="en-US" b="1" dirty="0"/>
          </a:p>
          <a:p>
            <a:endParaRPr lang="en-US" dirty="0"/>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16</a:t>
            </a:fld>
            <a:endParaRPr lang="en-US"/>
          </a:p>
        </p:txBody>
      </p:sp>
    </p:spTree>
    <p:extLst>
      <p:ext uri="{BB962C8B-B14F-4D97-AF65-F5344CB8AC3E}">
        <p14:creationId xmlns:p14="http://schemas.microsoft.com/office/powerpoint/2010/main" val="744878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74638"/>
            <a:ext cx="8229600" cy="1143000"/>
          </a:xfrm>
        </p:spPr>
        <p:txBody>
          <a:bodyPr/>
          <a:lstStyle/>
          <a:p>
            <a:r>
              <a:rPr lang="en-US"/>
              <a:t> </a:t>
            </a:r>
          </a:p>
        </p:txBody>
      </p:sp>
      <p:sp>
        <p:nvSpPr>
          <p:cNvPr id="27651" name="Rectangle 3"/>
          <p:cNvSpPr>
            <a:spLocks noGrp="1" noChangeArrowheads="1"/>
          </p:cNvSpPr>
          <p:nvPr>
            <p:ph type="body" idx="4294967295"/>
          </p:nvPr>
        </p:nvSpPr>
        <p:spPr>
          <a:xfrm>
            <a:off x="0" y="609600"/>
            <a:ext cx="8229600" cy="5516563"/>
          </a:xfrm>
        </p:spPr>
        <p:txBody>
          <a:bodyPr>
            <a:normAutofit fontScale="77500" lnSpcReduction="20000"/>
          </a:bodyPr>
          <a:lstStyle/>
          <a:p>
            <a:pPr algn="ctr">
              <a:lnSpc>
                <a:spcPct val="90000"/>
              </a:lnSpc>
              <a:buFontTx/>
              <a:buNone/>
            </a:pPr>
            <a:r>
              <a:rPr lang="en-US" sz="2400" b="1" u="sng" dirty="0" smtClean="0">
                <a:solidFill>
                  <a:srgbClr val="FF0000"/>
                </a:solidFill>
              </a:rPr>
              <a:t>Epidemics : </a:t>
            </a:r>
          </a:p>
          <a:p>
            <a:pPr algn="just">
              <a:lnSpc>
                <a:spcPct val="90000"/>
              </a:lnSpc>
              <a:buFontTx/>
              <a:buNone/>
            </a:pPr>
            <a:endParaRPr lang="en-US" sz="2400" b="1" dirty="0" smtClean="0"/>
          </a:p>
          <a:p>
            <a:pPr algn="just">
              <a:lnSpc>
                <a:spcPct val="90000"/>
              </a:lnSpc>
              <a:buFontTx/>
              <a:buNone/>
            </a:pPr>
            <a:r>
              <a:rPr lang="en-US" sz="2400" b="1" dirty="0"/>
              <a:t> </a:t>
            </a:r>
            <a:r>
              <a:rPr lang="en-US" sz="2400" b="1" dirty="0" smtClean="0"/>
              <a:t>     </a:t>
            </a:r>
            <a:r>
              <a:rPr lang="en-US" sz="2400" b="1" dirty="0" smtClean="0"/>
              <a:t>An </a:t>
            </a:r>
            <a:r>
              <a:rPr lang="en-US" sz="2400" b="1" dirty="0"/>
              <a:t>epidemic </a:t>
            </a:r>
            <a:r>
              <a:rPr lang="en-US" sz="2400" b="1" dirty="0" smtClean="0"/>
              <a:t>is </a:t>
            </a:r>
            <a:r>
              <a:rPr lang="en-US" sz="2400" b="1" dirty="0"/>
              <a:t>the rapid spread of infectious disease to a large number </a:t>
            </a:r>
            <a:r>
              <a:rPr lang="en-US" sz="2400" b="1" dirty="0" smtClean="0"/>
              <a:t>of people </a:t>
            </a:r>
            <a:r>
              <a:rPr lang="en-US" sz="2400" b="1" dirty="0"/>
              <a:t>in a given population within a short period of time, usually two weeks or less.</a:t>
            </a:r>
            <a:endParaRPr lang="en-US" sz="2400" b="1" dirty="0" smtClean="0"/>
          </a:p>
          <a:p>
            <a:pPr algn="ctr">
              <a:lnSpc>
                <a:spcPct val="90000"/>
              </a:lnSpc>
              <a:buFontTx/>
              <a:buNone/>
            </a:pPr>
            <a:endParaRPr lang="en-US" sz="2400" b="1" u="sng" dirty="0" smtClean="0"/>
          </a:p>
          <a:p>
            <a:pPr algn="ctr">
              <a:lnSpc>
                <a:spcPct val="90000"/>
              </a:lnSpc>
              <a:buFontTx/>
              <a:buNone/>
            </a:pPr>
            <a:r>
              <a:rPr lang="en-US" sz="2400" b="1" u="sng" dirty="0" smtClean="0">
                <a:solidFill>
                  <a:srgbClr val="FF0000"/>
                </a:solidFill>
              </a:rPr>
              <a:t>Biomechanics</a:t>
            </a:r>
            <a:endParaRPr lang="en-US" sz="2400" b="1" dirty="0">
              <a:solidFill>
                <a:srgbClr val="FF0000"/>
              </a:solidFill>
            </a:endParaRPr>
          </a:p>
          <a:p>
            <a:pPr>
              <a:lnSpc>
                <a:spcPct val="90000"/>
              </a:lnSpc>
              <a:buFontTx/>
              <a:buNone/>
            </a:pPr>
            <a:r>
              <a:rPr lang="en-US" sz="2400" b="1" dirty="0"/>
              <a:t>   </a:t>
            </a:r>
            <a:r>
              <a:rPr lang="en-US" sz="2400" b="1" dirty="0" smtClean="0"/>
              <a:t>  ‘</a:t>
            </a:r>
            <a:r>
              <a:rPr lang="en-US" sz="2400" b="1" dirty="0"/>
              <a:t>Biomechanics’ is the application of mechanical principles on living </a:t>
            </a:r>
            <a:r>
              <a:rPr lang="en-US" sz="2400" b="1" dirty="0" smtClean="0"/>
              <a:t>organisms</a:t>
            </a:r>
            <a:r>
              <a:rPr lang="en-US" sz="2400" b="1" dirty="0"/>
              <a:t>.</a:t>
            </a:r>
          </a:p>
          <a:p>
            <a:pPr>
              <a:lnSpc>
                <a:spcPct val="90000"/>
              </a:lnSpc>
              <a:buFontTx/>
              <a:buNone/>
            </a:pPr>
            <a:endParaRPr lang="en-US" sz="2400" b="1" dirty="0"/>
          </a:p>
          <a:p>
            <a:pPr algn="ctr">
              <a:lnSpc>
                <a:spcPct val="90000"/>
              </a:lnSpc>
              <a:buFontTx/>
              <a:buNone/>
            </a:pPr>
            <a:r>
              <a:rPr lang="en-US" sz="2400" b="1" dirty="0" err="1">
                <a:solidFill>
                  <a:srgbClr val="FF0000"/>
                </a:solidFill>
              </a:rPr>
              <a:t>Biofluid</a:t>
            </a:r>
            <a:r>
              <a:rPr lang="en-US" sz="2400" b="1" dirty="0">
                <a:solidFill>
                  <a:srgbClr val="FF0000"/>
                </a:solidFill>
              </a:rPr>
              <a:t> mechanics</a:t>
            </a:r>
          </a:p>
          <a:p>
            <a:pPr algn="just">
              <a:lnSpc>
                <a:spcPct val="90000"/>
              </a:lnSpc>
            </a:pPr>
            <a:r>
              <a:rPr lang="en-US" sz="2400" b="1" dirty="0" err="1"/>
              <a:t>Biofluid</a:t>
            </a:r>
            <a:r>
              <a:rPr lang="en-US" sz="2400" b="1" dirty="0"/>
              <a:t> mechanics is the study of a certain class of biological problem from a fluid mechanics point of view. </a:t>
            </a:r>
          </a:p>
          <a:p>
            <a:pPr algn="just">
              <a:lnSpc>
                <a:spcPct val="90000"/>
              </a:lnSpc>
              <a:buFontTx/>
              <a:buNone/>
            </a:pPr>
            <a:endParaRPr lang="en-US" sz="2400" b="1" dirty="0"/>
          </a:p>
          <a:p>
            <a:pPr algn="just">
              <a:lnSpc>
                <a:spcPct val="90000"/>
              </a:lnSpc>
            </a:pPr>
            <a:r>
              <a:rPr lang="en-US" sz="2400" b="1" dirty="0" err="1"/>
              <a:t>Biofluid</a:t>
            </a:r>
            <a:r>
              <a:rPr lang="en-US" sz="2400" b="1" dirty="0"/>
              <a:t> mechanics does not involve any new development of the general principal of fluid mechanics but it does involve some new applications of the method of fluid mechanics. </a:t>
            </a:r>
          </a:p>
          <a:p>
            <a:pPr algn="ctr">
              <a:lnSpc>
                <a:spcPct val="90000"/>
              </a:lnSpc>
              <a:buFontTx/>
              <a:buNone/>
            </a:pPr>
            <a:endParaRPr lang="en-US" sz="2400" b="1" u="sng" dirty="0"/>
          </a:p>
          <a:p>
            <a:pPr algn="ctr">
              <a:lnSpc>
                <a:spcPct val="90000"/>
              </a:lnSpc>
              <a:buFontTx/>
              <a:buNone/>
            </a:pPr>
            <a:r>
              <a:rPr lang="en-US" sz="2400" b="1" u="sng" dirty="0">
                <a:solidFill>
                  <a:srgbClr val="FF0000"/>
                </a:solidFill>
              </a:rPr>
              <a:t>Biomechanics of circulation</a:t>
            </a:r>
          </a:p>
          <a:p>
            <a:pPr algn="just">
              <a:lnSpc>
                <a:spcPct val="90000"/>
              </a:lnSpc>
              <a:buFontTx/>
              <a:buNone/>
            </a:pPr>
            <a:r>
              <a:rPr lang="en-US" sz="2400" b="1" dirty="0" smtClean="0"/>
              <a:t>   </a:t>
            </a:r>
          </a:p>
          <a:p>
            <a:pPr algn="just">
              <a:lnSpc>
                <a:spcPct val="90000"/>
              </a:lnSpc>
              <a:buFontTx/>
              <a:buNone/>
            </a:pPr>
            <a:r>
              <a:rPr lang="en-US" sz="2400" b="1" dirty="0"/>
              <a:t> </a:t>
            </a:r>
            <a:r>
              <a:rPr lang="en-US" sz="2400" b="1" dirty="0" smtClean="0"/>
              <a:t>    </a:t>
            </a:r>
            <a:r>
              <a:rPr lang="en-US" sz="2400" b="1" dirty="0" smtClean="0"/>
              <a:t>Under </a:t>
            </a:r>
            <a:r>
              <a:rPr lang="en-US" sz="2400" b="1" dirty="0"/>
              <a:t>most circumstances, blood flow can be modeled by the </a:t>
            </a:r>
            <a:r>
              <a:rPr lang="en-US" sz="2400" b="1" dirty="0" err="1"/>
              <a:t>Navier</a:t>
            </a:r>
            <a:r>
              <a:rPr lang="en-US" sz="2400" b="1" dirty="0"/>
              <a:t>-Stokes equations.</a:t>
            </a:r>
          </a:p>
          <a:p>
            <a:pPr>
              <a:lnSpc>
                <a:spcPct val="90000"/>
              </a:lnSpc>
              <a:buFontTx/>
              <a:buNone/>
            </a:pPr>
            <a:endParaRPr lang="en-US" sz="2400" dirty="0"/>
          </a:p>
          <a:p>
            <a:pPr>
              <a:lnSpc>
                <a:spcPct val="90000"/>
              </a:lnSpc>
              <a:buFontTx/>
              <a:buNone/>
            </a:pPr>
            <a:endParaRPr lang="en-US" sz="2800" dirty="0"/>
          </a:p>
          <a:p>
            <a:pPr>
              <a:lnSpc>
                <a:spcPct val="90000"/>
              </a:lnSpc>
              <a:buFontTx/>
              <a:buNone/>
            </a:pPr>
            <a:endParaRPr lang="en-US" sz="2800" dirty="0"/>
          </a:p>
        </p:txBody>
      </p:sp>
    </p:spTree>
    <p:extLst>
      <p:ext uri="{BB962C8B-B14F-4D97-AF65-F5344CB8AC3E}">
        <p14:creationId xmlns:p14="http://schemas.microsoft.com/office/powerpoint/2010/main" val="3588576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idx="4294967295"/>
          </p:nvPr>
        </p:nvSpPr>
        <p:spPr>
          <a:xfrm>
            <a:off x="0" y="228600"/>
            <a:ext cx="8001000" cy="685800"/>
          </a:xfrm>
        </p:spPr>
        <p:txBody>
          <a:bodyPr/>
          <a:lstStyle/>
          <a:p>
            <a:r>
              <a:rPr lang="en-US" sz="3200"/>
              <a:t>Why Bio-Fluid Mechanics ??</a:t>
            </a:r>
          </a:p>
        </p:txBody>
      </p:sp>
      <p:sp>
        <p:nvSpPr>
          <p:cNvPr id="20483" name="Subtitle 4"/>
          <p:cNvSpPr>
            <a:spLocks noGrp="1"/>
          </p:cNvSpPr>
          <p:nvPr>
            <p:ph type="subTitle" idx="4294967295"/>
          </p:nvPr>
        </p:nvSpPr>
        <p:spPr>
          <a:xfrm>
            <a:off x="609600" y="1066800"/>
            <a:ext cx="8534400" cy="5410200"/>
          </a:xfrm>
        </p:spPr>
        <p:txBody>
          <a:bodyPr/>
          <a:lstStyle/>
          <a:p>
            <a:pPr marL="225425" indent="-225425" algn="just"/>
            <a:r>
              <a:rPr lang="en-US" sz="2400">
                <a:latin typeface="Calibri" pitchFamily="34" charset="0"/>
              </a:rPr>
              <a:t>Designing a new device for the knowledge of fluid mechanics of biological system.</a:t>
            </a:r>
          </a:p>
          <a:p>
            <a:pPr marL="225425" indent="-225425" algn="just">
              <a:buFontTx/>
              <a:buNone/>
            </a:pPr>
            <a:endParaRPr lang="en-US" sz="2400">
              <a:latin typeface="Calibri" pitchFamily="34" charset="0"/>
            </a:endParaRPr>
          </a:p>
          <a:p>
            <a:pPr marL="225425" indent="-225425" algn="just"/>
            <a:r>
              <a:rPr lang="en-US" sz="2400">
                <a:latin typeface="Calibri" pitchFamily="34" charset="0"/>
              </a:rPr>
              <a:t>To increase the efficiency of certain devices, study of fluid mechanics can help.</a:t>
            </a:r>
          </a:p>
          <a:p>
            <a:pPr marL="225425" indent="-225425" algn="just">
              <a:buFontTx/>
              <a:buNone/>
            </a:pPr>
            <a:endParaRPr lang="en-US" sz="2400">
              <a:latin typeface="Calibri" pitchFamily="34" charset="0"/>
            </a:endParaRPr>
          </a:p>
          <a:p>
            <a:pPr marL="225425" indent="-225425" algn="just"/>
            <a:r>
              <a:rPr lang="en-US" sz="2400">
                <a:latin typeface="Calibri" pitchFamily="34" charset="0"/>
              </a:rPr>
              <a:t>Certain human disease can be prevented/cured by understanding the fluid mechanics of certain human organs.</a:t>
            </a:r>
          </a:p>
          <a:p>
            <a:pPr marL="225425" indent="-225425" algn="just"/>
            <a:endParaRPr lang="en-US" sz="2400">
              <a:latin typeface="Calibri" pitchFamily="34" charset="0"/>
            </a:endParaRPr>
          </a:p>
          <a:p>
            <a:pPr marL="225425" indent="-225425" algn="just"/>
            <a:r>
              <a:rPr lang="en-US" sz="2400">
                <a:latin typeface="Calibri" pitchFamily="34" charset="0"/>
              </a:rPr>
              <a:t>To improve the understanding of a biological system which can be put, to use for higher productivity/yield such as in plants. </a:t>
            </a:r>
          </a:p>
        </p:txBody>
      </p:sp>
    </p:spTree>
    <p:extLst>
      <p:ext uri="{BB962C8B-B14F-4D97-AF65-F5344CB8AC3E}">
        <p14:creationId xmlns:p14="http://schemas.microsoft.com/office/powerpoint/2010/main" val="1520165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idx="4294967295"/>
          </p:nvPr>
        </p:nvSpPr>
        <p:spPr>
          <a:xfrm>
            <a:off x="0" y="-228600"/>
            <a:ext cx="7772400" cy="1470025"/>
          </a:xfrm>
        </p:spPr>
        <p:txBody>
          <a:bodyPr/>
          <a:lstStyle/>
          <a:p>
            <a:r>
              <a:rPr lang="en-US" sz="3200" dirty="0">
                <a:solidFill>
                  <a:srgbClr val="FF0000"/>
                </a:solidFill>
              </a:rPr>
              <a:t>Transport Phenomena in Human Body</a:t>
            </a:r>
          </a:p>
        </p:txBody>
      </p:sp>
      <p:sp>
        <p:nvSpPr>
          <p:cNvPr id="21507" name="Subtitle 4"/>
          <p:cNvSpPr>
            <a:spLocks noGrp="1"/>
          </p:cNvSpPr>
          <p:nvPr>
            <p:ph type="subTitle" idx="4294967295"/>
          </p:nvPr>
        </p:nvSpPr>
        <p:spPr>
          <a:xfrm>
            <a:off x="457200" y="914400"/>
            <a:ext cx="8686800" cy="5715000"/>
          </a:xfrm>
        </p:spPr>
        <p:txBody>
          <a:bodyPr/>
          <a:lstStyle/>
          <a:p>
            <a:pPr marL="0" indent="0">
              <a:buFontTx/>
              <a:buNone/>
            </a:pPr>
            <a:endParaRPr lang="en-US" sz="2400" dirty="0"/>
          </a:p>
          <a:p>
            <a:pPr marL="0" indent="0">
              <a:buFontTx/>
              <a:buNone/>
            </a:pPr>
            <a:r>
              <a:rPr lang="en-US" sz="2400" dirty="0">
                <a:latin typeface="Calibri" pitchFamily="34" charset="0"/>
              </a:rPr>
              <a:t>Study of Fluid Flow is important for understanding of </a:t>
            </a:r>
          </a:p>
          <a:p>
            <a:pPr marL="0" indent="0">
              <a:buFontTx/>
              <a:buNone/>
            </a:pPr>
            <a:endParaRPr lang="en-US" sz="2400" dirty="0">
              <a:latin typeface="Calibri" pitchFamily="34" charset="0"/>
            </a:endParaRPr>
          </a:p>
          <a:p>
            <a:pPr marL="0" indent="0"/>
            <a:r>
              <a:rPr lang="en-US" sz="2400" dirty="0">
                <a:latin typeface="Calibri" pitchFamily="34" charset="0"/>
              </a:rPr>
              <a:t>Transport of particles: ions, molecules and proteins.</a:t>
            </a:r>
          </a:p>
          <a:p>
            <a:pPr marL="0" indent="0"/>
            <a:endParaRPr lang="en-US" sz="2400" dirty="0">
              <a:latin typeface="Calibri" pitchFamily="34" charset="0"/>
            </a:endParaRPr>
          </a:p>
          <a:p>
            <a:pPr marL="0" indent="0"/>
            <a:r>
              <a:rPr lang="en-US" sz="2400" dirty="0">
                <a:latin typeface="Calibri" pitchFamily="34" charset="0"/>
              </a:rPr>
              <a:t>Transport of Dissolved species: Gases, electrolytes, nutrients   and waste products.</a:t>
            </a:r>
          </a:p>
          <a:p>
            <a:pPr marL="0" indent="0"/>
            <a:endParaRPr lang="en-US" sz="2400" dirty="0">
              <a:latin typeface="Calibri" pitchFamily="34" charset="0"/>
            </a:endParaRPr>
          </a:p>
          <a:p>
            <a:pPr marL="0" indent="0"/>
            <a:r>
              <a:rPr lang="en-US" sz="2400" dirty="0">
                <a:latin typeface="Calibri" pitchFamily="34" charset="0"/>
              </a:rPr>
              <a:t>Wall loading: Pressure and wall shear stress and hence deformation of the artery.</a:t>
            </a:r>
          </a:p>
        </p:txBody>
      </p:sp>
    </p:spTree>
    <p:extLst>
      <p:ext uri="{BB962C8B-B14F-4D97-AF65-F5344CB8AC3E}">
        <p14:creationId xmlns:p14="http://schemas.microsoft.com/office/powerpoint/2010/main" val="486680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Outline</a:t>
            </a:r>
            <a:endParaRPr lang="en-US" sz="4000" b="1" dirty="0"/>
          </a:p>
        </p:txBody>
      </p:sp>
      <p:sp>
        <p:nvSpPr>
          <p:cNvPr id="3" name="Content Placeholder 2"/>
          <p:cNvSpPr>
            <a:spLocks noGrp="1"/>
          </p:cNvSpPr>
          <p:nvPr>
            <p:ph idx="1"/>
          </p:nvPr>
        </p:nvSpPr>
        <p:spPr/>
        <p:txBody>
          <a:bodyPr/>
          <a:lstStyle/>
          <a:p>
            <a:r>
              <a:rPr lang="en-US" dirty="0" smtClean="0"/>
              <a:t>Objective </a:t>
            </a:r>
          </a:p>
          <a:p>
            <a:r>
              <a:rPr lang="en-US" dirty="0" smtClean="0"/>
              <a:t>Why Mathematical </a:t>
            </a:r>
            <a:r>
              <a:rPr lang="en-US" dirty="0" smtClean="0"/>
              <a:t>Modelling</a:t>
            </a:r>
          </a:p>
          <a:p>
            <a:r>
              <a:rPr lang="en-US" dirty="0" smtClean="0"/>
              <a:t>Classification of Mathematical Models</a:t>
            </a:r>
            <a:endParaRPr lang="en-US" dirty="0" smtClean="0"/>
          </a:p>
          <a:p>
            <a:r>
              <a:rPr lang="en-US" dirty="0" smtClean="0"/>
              <a:t>Applications in Real life </a:t>
            </a:r>
            <a:r>
              <a:rPr lang="en-US" dirty="0" smtClean="0"/>
              <a:t>Problems</a:t>
            </a:r>
          </a:p>
          <a:p>
            <a:r>
              <a:rPr lang="en-US" dirty="0" smtClean="0"/>
              <a:t>Applications in Bio-</a:t>
            </a:r>
            <a:r>
              <a:rPr lang="en-US" dirty="0" err="1" smtClean="0"/>
              <a:t>fluidmechanics</a:t>
            </a:r>
            <a:endParaRPr lang="en-US" dirty="0" smtClean="0"/>
          </a:p>
          <a:p>
            <a:r>
              <a:rPr lang="en-US" dirty="0" smtClean="0"/>
              <a:t>Conclusions</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2</a:t>
            </a:fld>
            <a:endParaRPr lang="en-US"/>
          </a:p>
        </p:txBody>
      </p:sp>
    </p:spTree>
    <p:extLst>
      <p:ext uri="{BB962C8B-B14F-4D97-AF65-F5344CB8AC3E}">
        <p14:creationId xmlns:p14="http://schemas.microsoft.com/office/powerpoint/2010/main" val="199874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idx="4294967295"/>
          </p:nvPr>
        </p:nvSpPr>
        <p:spPr>
          <a:xfrm>
            <a:off x="0" y="274638"/>
            <a:ext cx="8229600" cy="1143000"/>
          </a:xfrm>
        </p:spPr>
        <p:txBody>
          <a:bodyPr/>
          <a:lstStyle/>
          <a:p>
            <a:r>
              <a:rPr lang="en-US" sz="3200" dirty="0">
                <a:solidFill>
                  <a:srgbClr val="FF0000"/>
                </a:solidFill>
              </a:rPr>
              <a:t>Types of fluid flow found in the human body</a:t>
            </a:r>
          </a:p>
        </p:txBody>
      </p:sp>
      <p:sp>
        <p:nvSpPr>
          <p:cNvPr id="23555" name="Subtitle 4"/>
          <p:cNvSpPr>
            <a:spLocks noGrp="1"/>
          </p:cNvSpPr>
          <p:nvPr>
            <p:ph idx="4294967295"/>
          </p:nvPr>
        </p:nvSpPr>
        <p:spPr>
          <a:xfrm>
            <a:off x="0" y="1600200"/>
            <a:ext cx="8229600" cy="4525963"/>
          </a:xfrm>
        </p:spPr>
        <p:txBody>
          <a:bodyPr/>
          <a:lstStyle/>
          <a:p>
            <a:pPr marL="571500" indent="-571500"/>
            <a:r>
              <a:rPr lang="en-US" sz="2400" dirty="0">
                <a:latin typeface="Calibri" pitchFamily="34" charset="0"/>
              </a:rPr>
              <a:t>Blood flow in cardiovascular system.</a:t>
            </a:r>
          </a:p>
          <a:p>
            <a:pPr marL="571500" indent="-571500"/>
            <a:r>
              <a:rPr lang="en-US" sz="2400" dirty="0">
                <a:latin typeface="Calibri" pitchFamily="34" charset="0"/>
              </a:rPr>
              <a:t>Flow of synovial fluid in synovial joint.</a:t>
            </a:r>
          </a:p>
          <a:p>
            <a:pPr marL="571500" indent="-571500"/>
            <a:r>
              <a:rPr lang="en-US" sz="2400" dirty="0">
                <a:latin typeface="Calibri" pitchFamily="34" charset="0"/>
              </a:rPr>
              <a:t>Fluid flow in eyes.</a:t>
            </a:r>
          </a:p>
          <a:p>
            <a:pPr marL="571500" indent="-571500"/>
            <a:r>
              <a:rPr lang="en-US" sz="2400" dirty="0">
                <a:latin typeface="Calibri" pitchFamily="34" charset="0"/>
              </a:rPr>
              <a:t>Flow in kidney, ureter etc.</a:t>
            </a:r>
          </a:p>
          <a:p>
            <a:pPr marL="571500" indent="-571500"/>
            <a:endParaRPr lang="en-US" sz="2400" dirty="0">
              <a:latin typeface="Calibri" pitchFamily="34" charset="0"/>
            </a:endParaRPr>
          </a:p>
          <a:p>
            <a:pPr marL="571500" indent="-571500">
              <a:buFontTx/>
              <a:buNone/>
            </a:pPr>
            <a:r>
              <a:rPr lang="en-US" sz="2400" dirty="0">
                <a:latin typeface="Calibri" pitchFamily="34" charset="0"/>
              </a:rPr>
              <a:t>These flow can be governed by </a:t>
            </a:r>
            <a:r>
              <a:rPr lang="en-US" sz="2400" dirty="0" err="1">
                <a:latin typeface="Calibri" pitchFamily="34" charset="0"/>
              </a:rPr>
              <a:t>Navier-Stoke’s</a:t>
            </a:r>
            <a:r>
              <a:rPr lang="en-US" sz="2400" dirty="0">
                <a:latin typeface="Calibri" pitchFamily="34" charset="0"/>
              </a:rPr>
              <a:t> equations under certain conditions.</a:t>
            </a:r>
          </a:p>
          <a:p>
            <a:pPr marL="571500" indent="-571500"/>
            <a:endParaRPr lang="en-US" sz="2400" dirty="0">
              <a:latin typeface="Calibri" pitchFamily="34" charset="0"/>
            </a:endParaRPr>
          </a:p>
          <a:p>
            <a:pPr marL="571500" indent="-571500">
              <a:buFontTx/>
              <a:buNone/>
            </a:pPr>
            <a:r>
              <a:rPr lang="en-US" sz="2400" dirty="0">
                <a:latin typeface="Calibri" pitchFamily="34" charset="0"/>
              </a:rPr>
              <a:t>A simple model which is useful for understanding blood flow is </a:t>
            </a:r>
            <a:r>
              <a:rPr lang="en-US" sz="2400" dirty="0" err="1">
                <a:latin typeface="Calibri" pitchFamily="34" charset="0"/>
              </a:rPr>
              <a:t>Poiseuille</a:t>
            </a:r>
            <a:r>
              <a:rPr lang="en-US" sz="2400" dirty="0">
                <a:latin typeface="Calibri" pitchFamily="34" charset="0"/>
              </a:rPr>
              <a:t> flow.</a:t>
            </a:r>
          </a:p>
          <a:p>
            <a:pPr marL="571500" indent="-571500"/>
            <a:endParaRPr lang="en-US" sz="2400" dirty="0">
              <a:latin typeface="Calibri" pitchFamily="34" charset="0"/>
            </a:endParaRPr>
          </a:p>
        </p:txBody>
      </p:sp>
    </p:spTree>
    <p:extLst>
      <p:ext uri="{BB962C8B-B14F-4D97-AF65-F5344CB8AC3E}">
        <p14:creationId xmlns:p14="http://schemas.microsoft.com/office/powerpoint/2010/main" val="1231225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274638"/>
            <a:ext cx="8229600" cy="1143000"/>
          </a:xfrm>
        </p:spPr>
        <p:txBody>
          <a:bodyPr/>
          <a:lstStyle/>
          <a:p>
            <a:r>
              <a:rPr lang="en-US"/>
              <a:t> </a:t>
            </a:r>
          </a:p>
        </p:txBody>
      </p:sp>
      <p:pic>
        <p:nvPicPr>
          <p:cNvPr id="24579" name="Content Placeholder 3" descr="blood_vessels.jpg"/>
          <p:cNvPicPr>
            <a:picLocks noGrp="1" noChangeAspect="1"/>
          </p:cNvPicPr>
          <p:nvPr>
            <p:ph idx="4294967295"/>
          </p:nvPr>
        </p:nvPicPr>
        <p:blipFill>
          <a:blip r:embed="rId2"/>
          <a:srcRect/>
          <a:stretch>
            <a:fillRect/>
          </a:stretch>
        </p:blipFill>
        <p:spPr>
          <a:xfrm>
            <a:off x="838200" y="381000"/>
            <a:ext cx="8001000" cy="6248400"/>
          </a:xfrm>
        </p:spPr>
      </p:pic>
    </p:spTree>
    <p:extLst>
      <p:ext uri="{BB962C8B-B14F-4D97-AF65-F5344CB8AC3E}">
        <p14:creationId xmlns:p14="http://schemas.microsoft.com/office/powerpoint/2010/main" val="2154250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274638"/>
            <a:ext cx="8229600" cy="1143000"/>
          </a:xfrm>
        </p:spPr>
        <p:txBody>
          <a:bodyPr/>
          <a:lstStyle/>
          <a:p>
            <a:r>
              <a:rPr lang="en-US"/>
              <a:t> </a:t>
            </a:r>
          </a:p>
        </p:txBody>
      </p:sp>
      <p:pic>
        <p:nvPicPr>
          <p:cNvPr id="25603" name="Content Placeholder 3" descr="synovial-joint.1.jpg"/>
          <p:cNvPicPr>
            <a:picLocks noGrp="1" noChangeAspect="1"/>
          </p:cNvPicPr>
          <p:nvPr>
            <p:ph idx="4294967295"/>
          </p:nvPr>
        </p:nvPicPr>
        <p:blipFill>
          <a:blip r:embed="rId2"/>
          <a:srcRect/>
          <a:stretch>
            <a:fillRect/>
          </a:stretch>
        </p:blipFill>
        <p:spPr>
          <a:xfrm>
            <a:off x="1828800" y="381000"/>
            <a:ext cx="6248400" cy="5562600"/>
          </a:xfrm>
        </p:spPr>
      </p:pic>
    </p:spTree>
    <p:extLst>
      <p:ext uri="{BB962C8B-B14F-4D97-AF65-F5344CB8AC3E}">
        <p14:creationId xmlns:p14="http://schemas.microsoft.com/office/powerpoint/2010/main" val="1584790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idx="4294967295"/>
          </p:nvPr>
        </p:nvSpPr>
        <p:spPr>
          <a:xfrm>
            <a:off x="0" y="2130425"/>
            <a:ext cx="7772400" cy="1470025"/>
          </a:xfrm>
        </p:spPr>
        <p:txBody>
          <a:bodyPr/>
          <a:lstStyle/>
          <a:p>
            <a:r>
              <a:rPr lang="en-US"/>
              <a:t> </a:t>
            </a:r>
          </a:p>
        </p:txBody>
      </p:sp>
      <p:sp>
        <p:nvSpPr>
          <p:cNvPr id="26627" name="Subtitle 4"/>
          <p:cNvSpPr>
            <a:spLocks noGrp="1"/>
          </p:cNvSpPr>
          <p:nvPr>
            <p:ph type="subTitle" idx="4294967295"/>
          </p:nvPr>
        </p:nvSpPr>
        <p:spPr>
          <a:xfrm>
            <a:off x="0" y="304800"/>
            <a:ext cx="8534400" cy="6172200"/>
          </a:xfrm>
        </p:spPr>
        <p:txBody>
          <a:bodyPr/>
          <a:lstStyle/>
          <a:p>
            <a:pPr marL="0" indent="0" algn="ctr">
              <a:buFontTx/>
              <a:buNone/>
            </a:pPr>
            <a:r>
              <a:rPr lang="en-US" dirty="0"/>
              <a:t> </a:t>
            </a:r>
            <a:r>
              <a:rPr lang="en-US" dirty="0" err="1">
                <a:solidFill>
                  <a:srgbClr val="FF0000"/>
                </a:solidFill>
              </a:rPr>
              <a:t>Navier</a:t>
            </a:r>
            <a:r>
              <a:rPr lang="en-US" dirty="0">
                <a:solidFill>
                  <a:srgbClr val="FF0000"/>
                </a:solidFill>
              </a:rPr>
              <a:t>–Stokes equations</a:t>
            </a:r>
          </a:p>
          <a:p>
            <a:pPr marL="0" indent="0" algn="ctr">
              <a:buFontTx/>
              <a:buNone/>
            </a:pPr>
            <a:endParaRPr lang="en-US" dirty="0"/>
          </a:p>
          <a:p>
            <a:pPr marL="0" indent="0" algn="ctr">
              <a:buFontTx/>
              <a:buNone/>
            </a:pPr>
            <a:endParaRPr lang="en-US" dirty="0"/>
          </a:p>
          <a:p>
            <a:pPr marL="0" indent="0" algn="ctr">
              <a:buFontTx/>
              <a:buNone/>
            </a:pPr>
            <a:endParaRPr lang="en-US" dirty="0"/>
          </a:p>
          <a:p>
            <a:pPr marL="0" indent="0" algn="ctr">
              <a:buFontTx/>
              <a:buNone/>
            </a:pPr>
            <a:endParaRPr lang="en-US" dirty="0"/>
          </a:p>
          <a:p>
            <a:pPr marL="0" indent="0" algn="ctr">
              <a:buFontTx/>
              <a:buNone/>
            </a:pPr>
            <a:endParaRPr lang="en-US" dirty="0"/>
          </a:p>
          <a:p>
            <a:pPr marL="0" indent="0" algn="ctr">
              <a:buFontTx/>
              <a:buNone/>
            </a:pPr>
            <a:r>
              <a:rPr lang="en-US" dirty="0">
                <a:solidFill>
                  <a:srgbClr val="FF0000"/>
                </a:solidFill>
              </a:rPr>
              <a:t>Equation of Continuity </a:t>
            </a:r>
          </a:p>
          <a:p>
            <a:pPr marL="0" indent="0" algn="ctr">
              <a:buFontTx/>
              <a:buNone/>
            </a:pPr>
            <a:endParaRPr lang="en-US" dirty="0"/>
          </a:p>
        </p:txBody>
      </p:sp>
      <p:pic>
        <p:nvPicPr>
          <p:cNvPr id="26628" name="Picture 1" descr=" \rho \left(\frac{\partial u}{\partial t} + u \frac{\partial u}{\partial x} + v \frac{\partial u}{\partial y}+ w \frac{\partial u}{\partial z}\right) =  -\frac{\partial p}{\partial x} + \mu \left(\frac{\partial^2 u}{\partial x^2} + \frac{\partial^2 u}{\partial y^2} + \frac{\partial^2 u}{\partial z^2}\right) + \rho g_x"/>
          <p:cNvPicPr>
            <a:picLocks noChangeAspect="1" noChangeArrowheads="1"/>
          </p:cNvPicPr>
          <p:nvPr/>
        </p:nvPicPr>
        <p:blipFill>
          <a:blip r:embed="rId3"/>
          <a:srcRect/>
          <a:stretch>
            <a:fillRect/>
          </a:stretch>
        </p:blipFill>
        <p:spPr bwMode="auto">
          <a:xfrm>
            <a:off x="914400" y="990600"/>
            <a:ext cx="7051675" cy="609600"/>
          </a:xfrm>
          <a:prstGeom prst="rect">
            <a:avLst/>
          </a:prstGeom>
          <a:noFill/>
          <a:ln w="9525">
            <a:noFill/>
            <a:miter lim="800000"/>
            <a:headEnd/>
            <a:tailEnd/>
          </a:ln>
        </p:spPr>
      </p:pic>
      <p:pic>
        <p:nvPicPr>
          <p:cNvPr id="26629" name="Picture 2" descr=" \rho \left(\frac{\partial v}{\partial t} + u \frac{\partial v}{\partial x} + v \frac{\partial v}{\partial y}+ w \frac{\partial v}{\partial z}\right) = -\frac{\partial p}{\partial y} + \mu \left(\frac{\partial^2 v}{\partial x^2} + \frac{\partial^2 v}{\partial y^2} + \frac{\partial^2 v}{\partial z^2}\right) + \rho g_y"/>
          <p:cNvPicPr>
            <a:picLocks noChangeAspect="1" noChangeArrowheads="1"/>
          </p:cNvPicPr>
          <p:nvPr/>
        </p:nvPicPr>
        <p:blipFill>
          <a:blip r:embed="rId4"/>
          <a:srcRect/>
          <a:stretch>
            <a:fillRect/>
          </a:stretch>
        </p:blipFill>
        <p:spPr bwMode="auto">
          <a:xfrm>
            <a:off x="609600" y="1905000"/>
            <a:ext cx="8001000" cy="733425"/>
          </a:xfrm>
          <a:prstGeom prst="rect">
            <a:avLst/>
          </a:prstGeom>
          <a:noFill/>
          <a:ln w="9525">
            <a:noFill/>
            <a:miter lim="800000"/>
            <a:headEnd/>
            <a:tailEnd/>
          </a:ln>
        </p:spPr>
      </p:pic>
      <p:pic>
        <p:nvPicPr>
          <p:cNvPr id="26630" name="Picture 3" descr=" \rho \left(\frac{\partial w}{\partial t} + u \frac{\partial w}{\partial x} + v \frac{\partial w}{\partial y}+ w \frac{\partial w}{\partial z}\right) = -\frac{\partial p}{\partial z} + \mu \left(\frac{\partial^2 w}{\partial x^2} + \frac{\partial^2 w}{\partial y^2} + \frac{\partial^2 w}{\partial z^2}\right) + \rho g_z"/>
          <p:cNvPicPr>
            <a:picLocks noChangeAspect="1" noChangeArrowheads="1"/>
          </p:cNvPicPr>
          <p:nvPr/>
        </p:nvPicPr>
        <p:blipFill>
          <a:blip r:embed="rId5"/>
          <a:srcRect/>
          <a:stretch>
            <a:fillRect/>
          </a:stretch>
        </p:blipFill>
        <p:spPr bwMode="auto">
          <a:xfrm>
            <a:off x="533400" y="2819400"/>
            <a:ext cx="7924800" cy="762000"/>
          </a:xfrm>
          <a:prstGeom prst="rect">
            <a:avLst/>
          </a:prstGeom>
          <a:noFill/>
          <a:ln w="9525">
            <a:noFill/>
            <a:miter lim="800000"/>
            <a:headEnd/>
            <a:tailEnd/>
          </a:ln>
        </p:spPr>
      </p:pic>
      <p:pic>
        <p:nvPicPr>
          <p:cNvPr id="26631" name="Picture 4" descr="{\partial \rho \over \partial t} + {\partial (\rho u ) \over \partial x} + {\partial (\rho v) \over \partial y} + {\partial (\rho w) \over \partial z} = 0."/>
          <p:cNvPicPr>
            <a:picLocks noChangeAspect="1" noChangeArrowheads="1"/>
          </p:cNvPicPr>
          <p:nvPr/>
        </p:nvPicPr>
        <p:blipFill>
          <a:blip r:embed="rId6"/>
          <a:srcRect/>
          <a:stretch>
            <a:fillRect/>
          </a:stretch>
        </p:blipFill>
        <p:spPr bwMode="auto">
          <a:xfrm>
            <a:off x="1524000" y="4724400"/>
            <a:ext cx="5867400" cy="685800"/>
          </a:xfrm>
          <a:prstGeom prst="rect">
            <a:avLst/>
          </a:prstGeom>
          <a:noFill/>
          <a:ln w="9525">
            <a:noFill/>
            <a:miter lim="800000"/>
            <a:headEnd/>
            <a:tailEnd/>
          </a:ln>
        </p:spPr>
      </p:pic>
      <p:sp>
        <p:nvSpPr>
          <p:cNvPr id="26632" name="Rectangle 14"/>
          <p:cNvSpPr>
            <a:spLocks noChangeArrowheads="1"/>
          </p:cNvSpPr>
          <p:nvPr/>
        </p:nvSpPr>
        <p:spPr bwMode="auto">
          <a:xfrm>
            <a:off x="0" y="0"/>
            <a:ext cx="184150" cy="492125"/>
          </a:xfrm>
          <a:prstGeom prst="rect">
            <a:avLst/>
          </a:prstGeom>
          <a:noFill/>
          <a:ln w="9525">
            <a:noFill/>
            <a:miter lim="800000"/>
            <a:headEnd/>
            <a:tailEnd/>
          </a:ln>
        </p:spPr>
        <p:txBody>
          <a:bodyPr wrap="none" anchor="ctr">
            <a:spAutoFit/>
          </a:bodyPr>
          <a:lstStyle/>
          <a:p>
            <a:pPr eaLnBrk="0" hangingPunct="0"/>
            <a:endParaRPr lang="en-US" sz="800"/>
          </a:p>
          <a:p>
            <a:pPr eaLnBrk="0" hangingPunct="0"/>
            <a:endParaRPr lang="en-US"/>
          </a:p>
        </p:txBody>
      </p:sp>
      <p:sp>
        <p:nvSpPr>
          <p:cNvPr id="26633" name="Rectangle 15"/>
          <p:cNvSpPr>
            <a:spLocks noChangeArrowheads="1"/>
          </p:cNvSpPr>
          <p:nvPr/>
        </p:nvSpPr>
        <p:spPr bwMode="auto">
          <a:xfrm>
            <a:off x="457200" y="942975"/>
            <a:ext cx="9144000" cy="0"/>
          </a:xfrm>
          <a:prstGeom prst="rect">
            <a:avLst/>
          </a:prstGeom>
          <a:noFill/>
          <a:ln w="9525">
            <a:noFill/>
            <a:miter lim="800000"/>
            <a:headEnd/>
            <a:tailEnd/>
          </a:ln>
        </p:spPr>
        <p:txBody>
          <a:bodyPr wrap="none" anchor="ctr">
            <a:spAutoFit/>
          </a:bodyPr>
          <a:lstStyle/>
          <a:p>
            <a:pPr eaLnBrk="0" hangingPunct="0"/>
            <a:endParaRPr lang="en-IN"/>
          </a:p>
        </p:txBody>
      </p:sp>
      <p:sp>
        <p:nvSpPr>
          <p:cNvPr id="26634" name="Rectangle 16"/>
          <p:cNvSpPr>
            <a:spLocks noChangeArrowheads="1"/>
          </p:cNvSpPr>
          <p:nvPr/>
        </p:nvSpPr>
        <p:spPr bwMode="auto">
          <a:xfrm>
            <a:off x="457200" y="1428750"/>
            <a:ext cx="9144000" cy="0"/>
          </a:xfrm>
          <a:prstGeom prst="rect">
            <a:avLst/>
          </a:prstGeom>
          <a:noFill/>
          <a:ln w="9525">
            <a:noFill/>
            <a:miter lim="800000"/>
            <a:headEnd/>
            <a:tailEnd/>
          </a:ln>
        </p:spPr>
        <p:txBody>
          <a:bodyPr wrap="none" anchor="ctr">
            <a:spAutoFit/>
          </a:bodyPr>
          <a:lstStyle/>
          <a:p>
            <a:pPr eaLnBrk="0" hangingPunct="0"/>
            <a:endParaRPr lang="en-IN"/>
          </a:p>
        </p:txBody>
      </p:sp>
      <p:sp>
        <p:nvSpPr>
          <p:cNvPr id="26635" name="Rectangle 18"/>
          <p:cNvSpPr>
            <a:spLocks noChangeArrowheads="1"/>
          </p:cNvSpPr>
          <p:nvPr/>
        </p:nvSpPr>
        <p:spPr bwMode="auto">
          <a:xfrm>
            <a:off x="457200" y="2362200"/>
            <a:ext cx="9144000" cy="0"/>
          </a:xfrm>
          <a:prstGeom prst="rect">
            <a:avLst/>
          </a:prstGeom>
          <a:noFill/>
          <a:ln w="9525">
            <a:noFill/>
            <a:miter lim="800000"/>
            <a:headEnd/>
            <a:tailEnd/>
          </a:ln>
        </p:spPr>
        <p:txBody>
          <a:bodyPr wrap="none" anchor="ctr">
            <a:spAutoFit/>
          </a:bodyPr>
          <a:lstStyle/>
          <a:p>
            <a:pPr eaLnBrk="0" hangingPunct="0"/>
            <a:endParaRPr lang="en-IN"/>
          </a:p>
        </p:txBody>
      </p:sp>
    </p:spTree>
    <p:extLst>
      <p:ext uri="{BB962C8B-B14F-4D97-AF65-F5344CB8AC3E}">
        <p14:creationId xmlns:p14="http://schemas.microsoft.com/office/powerpoint/2010/main" val="565120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0" y="152400"/>
            <a:ext cx="5486400" cy="304800"/>
          </a:xfrm>
        </p:spPr>
        <p:txBody>
          <a:bodyPr>
            <a:normAutofit fontScale="90000"/>
          </a:bodyPr>
          <a:lstStyle/>
          <a:p>
            <a:r>
              <a:rPr lang="en-US" sz="2400" b="1" u="sng">
                <a:solidFill>
                  <a:schemeClr val="tx1"/>
                </a:solidFill>
              </a:rPr>
              <a:t>Plane Poiseuille Flow</a:t>
            </a:r>
          </a:p>
        </p:txBody>
      </p:sp>
      <p:sp>
        <p:nvSpPr>
          <p:cNvPr id="28675" name="Rectangle 3"/>
          <p:cNvSpPr>
            <a:spLocks noGrp="1" noChangeArrowheads="1"/>
          </p:cNvSpPr>
          <p:nvPr>
            <p:ph type="subTitle" idx="4294967295"/>
          </p:nvPr>
        </p:nvSpPr>
        <p:spPr>
          <a:xfrm>
            <a:off x="0" y="914400"/>
            <a:ext cx="4648200" cy="5638800"/>
          </a:xfrm>
          <a:noFill/>
        </p:spPr>
        <p:txBody>
          <a:bodyPr/>
          <a:lstStyle/>
          <a:p>
            <a:pPr marL="304800" indent="-304800" algn="just">
              <a:lnSpc>
                <a:spcPct val="80000"/>
              </a:lnSpc>
              <a:buFontTx/>
              <a:buNone/>
            </a:pPr>
            <a:r>
              <a:rPr lang="en-US" sz="1800">
                <a:latin typeface="Calibri" pitchFamily="34" charset="0"/>
              </a:rPr>
              <a:t> Consider the steady laminar flow of viscous incompressible fluid between two infinite parallel plates separated by a distance h. </a:t>
            </a:r>
          </a:p>
          <a:p>
            <a:pPr marL="304800" indent="-304800" algn="just">
              <a:lnSpc>
                <a:spcPct val="80000"/>
              </a:lnSpc>
              <a:buFontTx/>
              <a:buNone/>
            </a:pPr>
            <a:r>
              <a:rPr lang="en-US" sz="1800">
                <a:latin typeface="Calibri" pitchFamily="34" charset="0"/>
              </a:rPr>
              <a:t>      x  -  direction of flow, </a:t>
            </a:r>
          </a:p>
          <a:p>
            <a:pPr marL="304800" indent="-304800" algn="just">
              <a:lnSpc>
                <a:spcPct val="80000"/>
              </a:lnSpc>
              <a:buFontTx/>
              <a:buNone/>
            </a:pPr>
            <a:r>
              <a:rPr lang="en-US" sz="1800">
                <a:latin typeface="Calibri" pitchFamily="34" charset="0"/>
              </a:rPr>
              <a:t>      y  - direction perpendicular to the flow, and z   -width of the plates parallel to z-direction</a:t>
            </a:r>
          </a:p>
          <a:p>
            <a:pPr marL="304800" indent="-304800" algn="just">
              <a:lnSpc>
                <a:spcPct val="80000"/>
              </a:lnSpc>
              <a:buFontTx/>
              <a:buNone/>
            </a:pPr>
            <a:r>
              <a:rPr lang="en-US" sz="1800">
                <a:latin typeface="Calibri" pitchFamily="34" charset="0"/>
              </a:rPr>
              <a:t>   </a:t>
            </a:r>
            <a:r>
              <a:rPr lang="en-US" sz="1800" b="1">
                <a:latin typeface="Calibri" pitchFamily="34" charset="0"/>
              </a:rPr>
              <a:t>Assumptions:</a:t>
            </a:r>
          </a:p>
          <a:p>
            <a:pPr marL="304800" indent="-304800" algn="just">
              <a:lnSpc>
                <a:spcPct val="80000"/>
              </a:lnSpc>
              <a:buFont typeface="Wingdings 2" pitchFamily="18" charset="2"/>
              <a:buAutoNum type="arabicPeriod"/>
            </a:pPr>
            <a:r>
              <a:rPr lang="en-US" sz="1800">
                <a:latin typeface="Calibri" pitchFamily="34" charset="0"/>
              </a:rPr>
              <a:t>The width of plates is large compared with h and hence the flow may be treated as two-dimensional </a:t>
            </a:r>
          </a:p>
          <a:p>
            <a:pPr marL="304800" indent="-304800" algn="just">
              <a:lnSpc>
                <a:spcPct val="80000"/>
              </a:lnSpc>
              <a:buFont typeface="Wingdings 2" pitchFamily="18" charset="2"/>
              <a:buNone/>
            </a:pPr>
            <a:r>
              <a:rPr lang="en-US" sz="1800">
                <a:latin typeface="Calibri" pitchFamily="34" charset="0"/>
              </a:rPr>
              <a:t>             </a:t>
            </a:r>
          </a:p>
          <a:p>
            <a:pPr marL="304800" indent="-304800" algn="just">
              <a:lnSpc>
                <a:spcPct val="80000"/>
              </a:lnSpc>
              <a:buFont typeface="Wingdings 2" pitchFamily="18" charset="2"/>
              <a:buNone/>
            </a:pPr>
            <a:r>
              <a:rPr lang="en-US" sz="1800">
                <a:latin typeface="Calibri" pitchFamily="34" charset="0"/>
              </a:rPr>
              <a:t> </a:t>
            </a:r>
          </a:p>
          <a:p>
            <a:pPr marL="304800" indent="-304800" algn="just">
              <a:lnSpc>
                <a:spcPct val="80000"/>
              </a:lnSpc>
              <a:buFont typeface="Wingdings 2" pitchFamily="18" charset="2"/>
              <a:buNone/>
            </a:pPr>
            <a:r>
              <a:rPr lang="en-US" sz="1800">
                <a:latin typeface="Calibri" pitchFamily="34" charset="0"/>
              </a:rPr>
              <a:t>2.  The plates is long enough in the x-direction for the flow to be parallel. </a:t>
            </a:r>
          </a:p>
          <a:p>
            <a:pPr marL="304800" indent="-304800" algn="just">
              <a:lnSpc>
                <a:spcPct val="80000"/>
              </a:lnSpc>
              <a:buFont typeface="Wingdings 2" pitchFamily="18" charset="2"/>
              <a:buAutoNum type="arabicPeriod"/>
            </a:pPr>
            <a:endParaRPr lang="en-US" sz="1800">
              <a:latin typeface="Calibri" pitchFamily="34" charset="0"/>
            </a:endParaRPr>
          </a:p>
          <a:p>
            <a:pPr marL="304800" indent="-304800" algn="just">
              <a:lnSpc>
                <a:spcPct val="80000"/>
              </a:lnSpc>
              <a:buFont typeface="Wingdings 2" pitchFamily="18" charset="2"/>
              <a:buAutoNum type="arabicPeriod"/>
            </a:pPr>
            <a:endParaRPr lang="en-US" sz="1800">
              <a:latin typeface="Calibri" pitchFamily="34" charset="0"/>
            </a:endParaRPr>
          </a:p>
          <a:p>
            <a:pPr marL="304800" indent="-304800" algn="just">
              <a:lnSpc>
                <a:spcPct val="80000"/>
              </a:lnSpc>
              <a:buFont typeface="Wingdings 2" pitchFamily="18" charset="2"/>
              <a:buAutoNum type="arabicPeriod"/>
            </a:pPr>
            <a:endParaRPr lang="en-US" sz="1800">
              <a:latin typeface="Calibri" pitchFamily="34" charset="0"/>
            </a:endParaRPr>
          </a:p>
          <a:p>
            <a:pPr marL="304800" indent="-304800" algn="just">
              <a:lnSpc>
                <a:spcPct val="80000"/>
              </a:lnSpc>
              <a:buFont typeface="Wingdings 2" pitchFamily="18" charset="2"/>
              <a:buNone/>
            </a:pPr>
            <a:r>
              <a:rPr lang="en-US" sz="1800">
                <a:latin typeface="Calibri" pitchFamily="34" charset="0"/>
              </a:rPr>
              <a:t>3. The flow being steady, the  flow variables are independent of time                </a:t>
            </a:r>
          </a:p>
          <a:p>
            <a:pPr marL="304800" indent="-304800" algn="just">
              <a:lnSpc>
                <a:spcPct val="80000"/>
              </a:lnSpc>
              <a:buFontTx/>
              <a:buNone/>
            </a:pPr>
            <a:r>
              <a:rPr lang="en-US" sz="3300">
                <a:latin typeface="Calibri" pitchFamily="34" charset="0"/>
              </a:rPr>
              <a:t>   </a:t>
            </a:r>
          </a:p>
          <a:p>
            <a:pPr marL="304800" indent="-304800" algn="ctr">
              <a:lnSpc>
                <a:spcPct val="80000"/>
              </a:lnSpc>
              <a:buFontTx/>
              <a:buNone/>
            </a:pPr>
            <a:r>
              <a:rPr lang="en-US" sz="1200"/>
              <a:t> </a:t>
            </a:r>
          </a:p>
        </p:txBody>
      </p:sp>
      <p:graphicFrame>
        <p:nvGraphicFramePr>
          <p:cNvPr id="28676" name="Object 4"/>
          <p:cNvGraphicFramePr>
            <a:graphicFrameLocks noChangeAspect="1"/>
          </p:cNvGraphicFramePr>
          <p:nvPr/>
        </p:nvGraphicFramePr>
        <p:xfrm>
          <a:off x="2209800" y="5791200"/>
          <a:ext cx="1143000" cy="744538"/>
        </p:xfrm>
        <a:graphic>
          <a:graphicData uri="http://schemas.openxmlformats.org/presentationml/2006/ole">
            <mc:AlternateContent xmlns:mc="http://schemas.openxmlformats.org/markup-compatibility/2006">
              <mc:Choice xmlns:v="urn:schemas-microsoft-com:vml" Requires="v">
                <p:oleObj spid="_x0000_s1068" name="Equation" r:id="rId3" imgW="418918" imgH="393529" progId="">
                  <p:embed/>
                </p:oleObj>
              </mc:Choice>
              <mc:Fallback>
                <p:oleObj name="Equation" r:id="rId3" imgW="418918" imgH="39352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791200"/>
                        <a:ext cx="11430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2209800" y="3276600"/>
          <a:ext cx="1143000" cy="688975"/>
        </p:xfrm>
        <a:graphic>
          <a:graphicData uri="http://schemas.openxmlformats.org/presentationml/2006/ole">
            <mc:AlternateContent xmlns:mc="http://schemas.openxmlformats.org/markup-compatibility/2006">
              <mc:Choice xmlns:v="urn:schemas-microsoft-com:vml" Requires="v">
                <p:oleObj spid="_x0000_s1069" name="Equation" r:id="rId5" imgW="431613" imgH="393529" progId="">
                  <p:embed/>
                </p:oleObj>
              </mc:Choice>
              <mc:Fallback>
                <p:oleObj name="Equation" r:id="rId5" imgW="431613" imgH="39352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276600"/>
                        <a:ext cx="11430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678" name="Picture 8"/>
          <p:cNvPicPr>
            <a:picLocks noChangeAspect="1" noChangeArrowheads="1"/>
          </p:cNvPicPr>
          <p:nvPr/>
        </p:nvPicPr>
        <p:blipFill>
          <a:blip r:embed="rId7">
            <a:grayscl/>
          </a:blip>
          <a:srcRect/>
          <a:stretch>
            <a:fillRect/>
          </a:stretch>
        </p:blipFill>
        <p:spPr bwMode="auto">
          <a:xfrm>
            <a:off x="5105400" y="990600"/>
            <a:ext cx="3657600" cy="3048000"/>
          </a:xfrm>
          <a:prstGeom prst="rect">
            <a:avLst/>
          </a:prstGeom>
          <a:solidFill>
            <a:schemeClr val="hlink"/>
          </a:solidFill>
          <a:ln w="9525">
            <a:noFill/>
            <a:miter lim="800000"/>
            <a:headEnd/>
            <a:tailEnd/>
          </a:ln>
        </p:spPr>
      </p:pic>
      <p:graphicFrame>
        <p:nvGraphicFramePr>
          <p:cNvPr id="28679" name="Object 13"/>
          <p:cNvGraphicFramePr>
            <a:graphicFrameLocks noChangeAspect="1"/>
          </p:cNvGraphicFramePr>
          <p:nvPr/>
        </p:nvGraphicFramePr>
        <p:xfrm>
          <a:off x="1600200" y="4495800"/>
          <a:ext cx="2362200" cy="431800"/>
        </p:xfrm>
        <a:graphic>
          <a:graphicData uri="http://schemas.openxmlformats.org/presentationml/2006/ole">
            <mc:AlternateContent xmlns:mc="http://schemas.openxmlformats.org/markup-compatibility/2006">
              <mc:Choice xmlns:v="urn:schemas-microsoft-com:vml" Requires="v">
                <p:oleObj spid="_x0000_s1070" name="Equation" r:id="rId8" imgW="1117115" imgH="203112" progId="">
                  <p:embed/>
                </p:oleObj>
              </mc:Choice>
              <mc:Fallback>
                <p:oleObj name="Equation" r:id="rId8" imgW="1117115" imgH="203112"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495800"/>
                        <a:ext cx="236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98789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74638"/>
            <a:ext cx="8229600" cy="1143000"/>
          </a:xfrm>
        </p:spPr>
        <p:txBody>
          <a:bodyPr/>
          <a:lstStyle/>
          <a:p>
            <a:r>
              <a:rPr lang="en-US"/>
              <a:t> </a:t>
            </a:r>
          </a:p>
        </p:txBody>
      </p:sp>
      <p:sp>
        <p:nvSpPr>
          <p:cNvPr id="29699" name="Rectangle 3"/>
          <p:cNvSpPr>
            <a:spLocks noGrp="1" noChangeArrowheads="1"/>
          </p:cNvSpPr>
          <p:nvPr>
            <p:ph type="body" sz="half" idx="4294967295"/>
          </p:nvPr>
        </p:nvSpPr>
        <p:spPr>
          <a:xfrm>
            <a:off x="0" y="228600"/>
            <a:ext cx="8001000" cy="6278563"/>
          </a:xfrm>
        </p:spPr>
        <p:txBody>
          <a:bodyPr/>
          <a:lstStyle/>
          <a:p>
            <a:pPr>
              <a:buFontTx/>
              <a:buNone/>
            </a:pPr>
            <a:r>
              <a:rPr lang="en-US" sz="2800" dirty="0"/>
              <a:t>The equation of continuity:</a:t>
            </a:r>
          </a:p>
          <a:p>
            <a:pPr>
              <a:buFontTx/>
              <a:buNone/>
            </a:pPr>
            <a:r>
              <a:rPr lang="en-US" sz="2800" dirty="0"/>
              <a:t>                                                            …….(1)</a:t>
            </a:r>
          </a:p>
          <a:p>
            <a:pPr>
              <a:buFontTx/>
              <a:buNone/>
            </a:pPr>
            <a:endParaRPr lang="en-US" sz="2800" dirty="0"/>
          </a:p>
          <a:p>
            <a:pPr>
              <a:buFontTx/>
              <a:buNone/>
            </a:pPr>
            <a:r>
              <a:rPr lang="en-US" sz="2800" dirty="0"/>
              <a:t>  reduces to</a:t>
            </a:r>
          </a:p>
          <a:p>
            <a:pPr>
              <a:buFontTx/>
              <a:buNone/>
            </a:pPr>
            <a:r>
              <a:rPr lang="en-US" sz="2800" dirty="0"/>
              <a:t>                                                      </a:t>
            </a:r>
          </a:p>
          <a:p>
            <a:pPr>
              <a:buFontTx/>
              <a:buNone/>
            </a:pPr>
            <a:endParaRPr lang="en-US" sz="2800" dirty="0"/>
          </a:p>
          <a:p>
            <a:pPr>
              <a:buFontTx/>
              <a:buNone/>
            </a:pPr>
            <a:endParaRPr lang="en-US" sz="2800" dirty="0"/>
          </a:p>
          <a:p>
            <a:pPr>
              <a:buFontTx/>
              <a:buNone/>
            </a:pPr>
            <a:r>
              <a:rPr lang="en-US" sz="2800" dirty="0" err="1"/>
              <a:t>Navier</a:t>
            </a:r>
            <a:r>
              <a:rPr lang="en-US" sz="2800" dirty="0"/>
              <a:t>-Stokes equation for x and y direction reduces to</a:t>
            </a:r>
          </a:p>
          <a:p>
            <a:pPr>
              <a:buFontTx/>
              <a:buNone/>
            </a:pPr>
            <a:endParaRPr lang="en-US" sz="2800" dirty="0"/>
          </a:p>
        </p:txBody>
      </p:sp>
      <p:graphicFrame>
        <p:nvGraphicFramePr>
          <p:cNvPr id="29700" name="Object 12"/>
          <p:cNvGraphicFramePr>
            <a:graphicFrameLocks noGrp="1" noChangeAspect="1"/>
          </p:cNvGraphicFramePr>
          <p:nvPr>
            <p:ph sz="quarter" idx="4294967295"/>
          </p:nvPr>
        </p:nvGraphicFramePr>
        <p:xfrm>
          <a:off x="0" y="990600"/>
          <a:ext cx="2971800" cy="819150"/>
        </p:xfrm>
        <a:graphic>
          <a:graphicData uri="http://schemas.openxmlformats.org/presentationml/2006/ole">
            <mc:AlternateContent xmlns:mc="http://schemas.openxmlformats.org/markup-compatibility/2006">
              <mc:Choice xmlns:v="urn:schemas-microsoft-com:vml" Requires="v">
                <p:oleObj spid="_x0000_s2120" name="Equation" r:id="rId3" imgW="1091726" imgH="418918" progId="">
                  <p:embed/>
                </p:oleObj>
              </mc:Choice>
              <mc:Fallback>
                <p:oleObj name="Equation" r:id="rId3" imgW="1091726" imgH="41891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29718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11"/>
          <p:cNvGraphicFramePr>
            <a:graphicFrameLocks noChangeAspect="1"/>
          </p:cNvGraphicFramePr>
          <p:nvPr/>
        </p:nvGraphicFramePr>
        <p:xfrm>
          <a:off x="1447800" y="2286000"/>
          <a:ext cx="1066800" cy="787400"/>
        </p:xfrm>
        <a:graphic>
          <a:graphicData uri="http://schemas.openxmlformats.org/presentationml/2006/ole">
            <mc:AlternateContent xmlns:mc="http://schemas.openxmlformats.org/markup-compatibility/2006">
              <mc:Choice xmlns:v="urn:schemas-microsoft-com:vml" Requires="v">
                <p:oleObj spid="_x0000_s2121" name="Equation" r:id="rId5" imgW="457002" imgH="393529" progId="">
                  <p:embed/>
                </p:oleObj>
              </mc:Choice>
              <mc:Fallback>
                <p:oleObj name="Equation" r:id="rId5" imgW="457002" imgH="39352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286000"/>
                        <a:ext cx="10668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ct 12"/>
          <p:cNvGraphicFramePr>
            <a:graphicFrameLocks noChangeAspect="1"/>
          </p:cNvGraphicFramePr>
          <p:nvPr/>
        </p:nvGraphicFramePr>
        <p:xfrm>
          <a:off x="4648200" y="2362200"/>
          <a:ext cx="2667000" cy="685800"/>
        </p:xfrm>
        <a:graphic>
          <a:graphicData uri="http://schemas.openxmlformats.org/presentationml/2006/ole">
            <mc:AlternateContent xmlns:mc="http://schemas.openxmlformats.org/markup-compatibility/2006">
              <mc:Choice xmlns:v="urn:schemas-microsoft-com:vml" Requires="v">
                <p:oleObj spid="_x0000_s2122" name="Equation" r:id="rId7" imgW="1422400" imgH="393700" progId="">
                  <p:embed/>
                </p:oleObj>
              </mc:Choice>
              <mc:Fallback>
                <p:oleObj name="Equation" r:id="rId7" imgW="1422400" imgH="3937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2362200"/>
                        <a:ext cx="2667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13"/>
          <p:cNvGraphicFramePr>
            <a:graphicFrameLocks noChangeAspect="1"/>
          </p:cNvGraphicFramePr>
          <p:nvPr/>
        </p:nvGraphicFramePr>
        <p:xfrm>
          <a:off x="838200" y="3352800"/>
          <a:ext cx="1676400" cy="482600"/>
        </p:xfrm>
        <a:graphic>
          <a:graphicData uri="http://schemas.openxmlformats.org/presentationml/2006/ole">
            <mc:AlternateContent xmlns:mc="http://schemas.openxmlformats.org/markup-compatibility/2006">
              <mc:Choice xmlns:v="urn:schemas-microsoft-com:vml" Requires="v">
                <p:oleObj spid="_x0000_s2123" name="Equation" r:id="rId9" imgW="888614" imgH="203112" progId="">
                  <p:embed/>
                </p:oleObj>
              </mc:Choice>
              <mc:Fallback>
                <p:oleObj name="Equation" r:id="rId9" imgW="888614" imgH="203112"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3352800"/>
                        <a:ext cx="1676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4" name="Object 15"/>
          <p:cNvGraphicFramePr>
            <a:graphicFrameLocks noChangeAspect="1"/>
          </p:cNvGraphicFramePr>
          <p:nvPr/>
        </p:nvGraphicFramePr>
        <p:xfrm>
          <a:off x="2438400" y="4648200"/>
          <a:ext cx="5105400" cy="1828800"/>
        </p:xfrm>
        <a:graphic>
          <a:graphicData uri="http://schemas.openxmlformats.org/presentationml/2006/ole">
            <mc:AlternateContent xmlns:mc="http://schemas.openxmlformats.org/markup-compatibility/2006">
              <mc:Choice xmlns:v="urn:schemas-microsoft-com:vml" Requires="v">
                <p:oleObj spid="_x0000_s2124" name="Equation" r:id="rId11" imgW="2311400" imgH="889000" progId="">
                  <p:embed/>
                </p:oleObj>
              </mc:Choice>
              <mc:Fallback>
                <p:oleObj name="Equation" r:id="rId11" imgW="2311400" imgH="889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4648200"/>
                        <a:ext cx="5105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71452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274638"/>
            <a:ext cx="8229600" cy="1143000"/>
          </a:xfrm>
        </p:spPr>
        <p:txBody>
          <a:bodyPr/>
          <a:lstStyle/>
          <a:p>
            <a:r>
              <a:rPr lang="en-US"/>
              <a:t> </a:t>
            </a:r>
          </a:p>
        </p:txBody>
      </p:sp>
      <p:sp>
        <p:nvSpPr>
          <p:cNvPr id="30723" name="Rectangle 3"/>
          <p:cNvSpPr>
            <a:spLocks noGrp="1" noChangeArrowheads="1"/>
          </p:cNvSpPr>
          <p:nvPr>
            <p:ph type="body" sz="half" idx="4294967295"/>
          </p:nvPr>
        </p:nvSpPr>
        <p:spPr>
          <a:xfrm>
            <a:off x="762000" y="304800"/>
            <a:ext cx="7772400" cy="5821363"/>
          </a:xfrm>
        </p:spPr>
        <p:txBody>
          <a:bodyPr/>
          <a:lstStyle/>
          <a:p>
            <a:pPr>
              <a:buFontTx/>
              <a:buNone/>
            </a:pPr>
            <a:r>
              <a:rPr lang="en-US" sz="2800" dirty="0"/>
              <a:t> </a:t>
            </a:r>
            <a:r>
              <a:rPr lang="en-US" sz="2400" dirty="0"/>
              <a:t>equation (3) shows that the pressure does not depend on y</a:t>
            </a:r>
          </a:p>
          <a:p>
            <a:pPr>
              <a:buFontTx/>
              <a:buNone/>
            </a:pPr>
            <a:endParaRPr lang="en-US" sz="2400" dirty="0"/>
          </a:p>
          <a:p>
            <a:pPr>
              <a:buFontTx/>
              <a:buNone/>
            </a:pPr>
            <a:r>
              <a:rPr lang="en-US" sz="2400" dirty="0"/>
              <a:t>                               </a:t>
            </a:r>
            <a:r>
              <a:rPr lang="en-US" sz="2400" dirty="0" smtClean="0"/>
              <a:t>     </a:t>
            </a:r>
            <a:r>
              <a:rPr lang="en-US" sz="2400" dirty="0" smtClean="0"/>
              <a:t>     only</a:t>
            </a:r>
            <a:endParaRPr lang="en-US" sz="2400" dirty="0"/>
          </a:p>
          <a:p>
            <a:pPr>
              <a:buFontTx/>
              <a:buNone/>
            </a:pPr>
            <a:r>
              <a:rPr lang="en-US" sz="2400" dirty="0"/>
              <a:t>So equation (2) reduces to</a:t>
            </a:r>
          </a:p>
          <a:p>
            <a:pPr>
              <a:buFontTx/>
              <a:buNone/>
            </a:pPr>
            <a:endParaRPr lang="en-US" sz="2400" dirty="0"/>
          </a:p>
          <a:p>
            <a:pPr>
              <a:buFontTx/>
              <a:buNone/>
            </a:pPr>
            <a:endParaRPr lang="en-US" sz="2400" dirty="0"/>
          </a:p>
          <a:p>
            <a:pPr>
              <a:buFontTx/>
              <a:buNone/>
            </a:pPr>
            <a:endParaRPr lang="en-US" sz="2400" dirty="0"/>
          </a:p>
          <a:p>
            <a:pPr>
              <a:buFontTx/>
              <a:buNone/>
            </a:pPr>
            <a:r>
              <a:rPr lang="en-US" sz="2400" dirty="0"/>
              <a:t>Differentiating both side of (4) w. r. to x</a:t>
            </a:r>
          </a:p>
          <a:p>
            <a:pPr>
              <a:buFontTx/>
              <a:buNone/>
            </a:pPr>
            <a:endParaRPr lang="en-US" sz="2400" dirty="0"/>
          </a:p>
          <a:p>
            <a:pPr>
              <a:buFontTx/>
              <a:buNone/>
            </a:pPr>
            <a:r>
              <a:rPr lang="en-US" sz="2400" dirty="0"/>
              <a:t>                                            or</a:t>
            </a:r>
          </a:p>
          <a:p>
            <a:pPr>
              <a:buFontTx/>
              <a:buNone/>
            </a:pPr>
            <a:r>
              <a:rPr lang="en-US" sz="2400" dirty="0"/>
              <a:t>So that</a:t>
            </a:r>
          </a:p>
          <a:p>
            <a:pPr>
              <a:buFontTx/>
              <a:buNone/>
            </a:pPr>
            <a:r>
              <a:rPr lang="en-US" sz="2400" dirty="0"/>
              <a:t>        </a:t>
            </a:r>
          </a:p>
        </p:txBody>
      </p:sp>
      <p:graphicFrame>
        <p:nvGraphicFramePr>
          <p:cNvPr id="30724" name="Object 8"/>
          <p:cNvGraphicFramePr>
            <a:graphicFrameLocks noGrp="1" noChangeAspect="1"/>
          </p:cNvGraphicFramePr>
          <p:nvPr>
            <p:ph sz="quarter" idx="4294967295"/>
            <p:extLst>
              <p:ext uri="{D42A27DB-BD31-4B8C-83A1-F6EECF244321}">
                <p14:modId xmlns:p14="http://schemas.microsoft.com/office/powerpoint/2010/main" val="1430154921"/>
              </p:ext>
            </p:extLst>
          </p:nvPr>
        </p:nvGraphicFramePr>
        <p:xfrm>
          <a:off x="685800" y="1143000"/>
          <a:ext cx="2673350" cy="541338"/>
        </p:xfrm>
        <a:graphic>
          <a:graphicData uri="http://schemas.openxmlformats.org/presentationml/2006/ole">
            <mc:AlternateContent xmlns:mc="http://schemas.openxmlformats.org/markup-compatibility/2006">
              <mc:Choice xmlns:v="urn:schemas-microsoft-com:vml" Requires="v">
                <p:oleObj spid="_x0000_s3149" name="Equation" r:id="rId3" imgW="1002865" imgH="203112" progId="">
                  <p:embed/>
                </p:oleObj>
              </mc:Choice>
              <mc:Fallback>
                <p:oleObj name="Equation" r:id="rId3" imgW="1002865" imgH="20311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3000"/>
                        <a:ext cx="267335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16"/>
          <p:cNvGraphicFramePr>
            <a:graphicFrameLocks noGrp="1" noChangeAspect="1"/>
          </p:cNvGraphicFramePr>
          <p:nvPr>
            <p:ph sz="quarter" idx="4294967295"/>
            <p:extLst>
              <p:ext uri="{D42A27DB-BD31-4B8C-83A1-F6EECF244321}">
                <p14:modId xmlns:p14="http://schemas.microsoft.com/office/powerpoint/2010/main" val="3863537909"/>
              </p:ext>
            </p:extLst>
          </p:nvPr>
        </p:nvGraphicFramePr>
        <p:xfrm>
          <a:off x="990600" y="3886200"/>
          <a:ext cx="2133600" cy="990600"/>
        </p:xfrm>
        <a:graphic>
          <a:graphicData uri="http://schemas.openxmlformats.org/presentationml/2006/ole">
            <mc:AlternateContent xmlns:mc="http://schemas.openxmlformats.org/markup-compatibility/2006">
              <mc:Choice xmlns:v="urn:schemas-microsoft-com:vml" Requires="v">
                <p:oleObj spid="_x0000_s3150" name="Equation" r:id="rId5" imgW="990170" imgH="482391" progId="">
                  <p:embed/>
                </p:oleObj>
              </mc:Choice>
              <mc:Fallback>
                <p:oleObj name="Equation" r:id="rId5" imgW="990170" imgH="48239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886200"/>
                        <a:ext cx="2133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14"/>
          <p:cNvGraphicFramePr>
            <a:graphicFrameLocks noChangeAspect="1"/>
          </p:cNvGraphicFramePr>
          <p:nvPr/>
        </p:nvGraphicFramePr>
        <p:xfrm>
          <a:off x="1447800" y="2286000"/>
          <a:ext cx="5410200" cy="1066800"/>
        </p:xfrm>
        <a:graphic>
          <a:graphicData uri="http://schemas.openxmlformats.org/presentationml/2006/ole">
            <mc:AlternateContent xmlns:mc="http://schemas.openxmlformats.org/markup-compatibility/2006">
              <mc:Choice xmlns:v="urn:schemas-microsoft-com:vml" Requires="v">
                <p:oleObj spid="_x0000_s3151" name="Equation" r:id="rId7" imgW="2273300" imgH="457200" progId="">
                  <p:embed/>
                </p:oleObj>
              </mc:Choice>
              <mc:Fallback>
                <p:oleObj name="Equation" r:id="rId7" imgW="2273300" imgH="4572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286000"/>
                        <a:ext cx="5410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18"/>
          <p:cNvGraphicFramePr>
            <a:graphicFrameLocks noChangeAspect="1"/>
          </p:cNvGraphicFramePr>
          <p:nvPr/>
        </p:nvGraphicFramePr>
        <p:xfrm>
          <a:off x="5410200" y="3962400"/>
          <a:ext cx="2057400" cy="914400"/>
        </p:xfrm>
        <a:graphic>
          <a:graphicData uri="http://schemas.openxmlformats.org/presentationml/2006/ole">
            <mc:AlternateContent xmlns:mc="http://schemas.openxmlformats.org/markup-compatibility/2006">
              <mc:Choice xmlns:v="urn:schemas-microsoft-com:vml" Requires="v">
                <p:oleObj spid="_x0000_s3152" name="Equation" r:id="rId9" imgW="799753" imgH="431613" progId="">
                  <p:embed/>
                </p:oleObj>
              </mc:Choice>
              <mc:Fallback>
                <p:oleObj name="Equation" r:id="rId9" imgW="799753" imgH="431613"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3962400"/>
                        <a:ext cx="2057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8" name="Object 19"/>
          <p:cNvGraphicFramePr>
            <a:graphicFrameLocks noChangeAspect="1"/>
          </p:cNvGraphicFramePr>
          <p:nvPr/>
        </p:nvGraphicFramePr>
        <p:xfrm>
          <a:off x="1752600" y="5410200"/>
          <a:ext cx="5105400" cy="914400"/>
        </p:xfrm>
        <a:graphic>
          <a:graphicData uri="http://schemas.openxmlformats.org/presentationml/2006/ole">
            <mc:AlternateContent xmlns:mc="http://schemas.openxmlformats.org/markup-compatibility/2006">
              <mc:Choice xmlns:v="urn:schemas-microsoft-com:vml" Requires="v">
                <p:oleObj spid="_x0000_s3153" name="Equation" r:id="rId11" imgW="2286000" imgH="393700" progId="">
                  <p:embed/>
                </p:oleObj>
              </mc:Choice>
              <mc:Fallback>
                <p:oleObj name="Equation" r:id="rId11" imgW="2286000" imgH="3937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5410200"/>
                        <a:ext cx="5105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28367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274638"/>
            <a:ext cx="8229600" cy="1143000"/>
          </a:xfrm>
        </p:spPr>
        <p:txBody>
          <a:bodyPr/>
          <a:lstStyle/>
          <a:p>
            <a:r>
              <a:rPr lang="en-US"/>
              <a:t> </a:t>
            </a:r>
          </a:p>
        </p:txBody>
      </p:sp>
      <p:sp>
        <p:nvSpPr>
          <p:cNvPr id="31747" name="Rectangle 7"/>
          <p:cNvSpPr>
            <a:spLocks noChangeArrowheads="1"/>
          </p:cNvSpPr>
          <p:nvPr/>
        </p:nvSpPr>
        <p:spPr bwMode="auto">
          <a:xfrm>
            <a:off x="1219200" y="685800"/>
            <a:ext cx="2895600" cy="366713"/>
          </a:xfrm>
          <a:prstGeom prst="rect">
            <a:avLst/>
          </a:prstGeom>
          <a:noFill/>
          <a:ln w="9525">
            <a:noFill/>
            <a:miter lim="800000"/>
            <a:headEnd/>
            <a:tailEnd/>
          </a:ln>
        </p:spPr>
        <p:txBody>
          <a:bodyPr>
            <a:spAutoFit/>
          </a:bodyPr>
          <a:lstStyle/>
          <a:p>
            <a:r>
              <a:rPr lang="en-US"/>
              <a:t>then (4) reduces to</a:t>
            </a:r>
          </a:p>
        </p:txBody>
      </p:sp>
      <p:graphicFrame>
        <p:nvGraphicFramePr>
          <p:cNvPr id="31748" name="Object 8"/>
          <p:cNvGraphicFramePr>
            <a:graphicFrameLocks noChangeAspect="1"/>
          </p:cNvGraphicFramePr>
          <p:nvPr/>
        </p:nvGraphicFramePr>
        <p:xfrm>
          <a:off x="1676400" y="1219200"/>
          <a:ext cx="4495800" cy="914400"/>
        </p:xfrm>
        <a:graphic>
          <a:graphicData uri="http://schemas.openxmlformats.org/presentationml/2006/ole">
            <mc:AlternateContent xmlns:mc="http://schemas.openxmlformats.org/markup-compatibility/2006">
              <mc:Choice xmlns:v="urn:schemas-microsoft-com:vml" Requires="v">
                <p:oleObj spid="_x0000_s4140" name="Equation" r:id="rId3" imgW="2273300" imgH="444500" progId="">
                  <p:embed/>
                </p:oleObj>
              </mc:Choice>
              <mc:Fallback>
                <p:oleObj name="Equation" r:id="rId3" imgW="2273300" imgH="4445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19200"/>
                        <a:ext cx="449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9" name="Text Box 10"/>
          <p:cNvSpPr txBox="1">
            <a:spLocks noChangeArrowheads="1"/>
          </p:cNvSpPr>
          <p:nvPr/>
        </p:nvSpPr>
        <p:spPr bwMode="auto">
          <a:xfrm>
            <a:off x="1143000" y="2209800"/>
            <a:ext cx="2133600" cy="396875"/>
          </a:xfrm>
          <a:prstGeom prst="rect">
            <a:avLst/>
          </a:prstGeom>
          <a:noFill/>
          <a:ln w="9525">
            <a:noFill/>
            <a:miter lim="800000"/>
            <a:headEnd/>
            <a:tailEnd/>
          </a:ln>
        </p:spPr>
        <p:txBody>
          <a:bodyPr>
            <a:spAutoFit/>
          </a:bodyPr>
          <a:lstStyle/>
          <a:p>
            <a:pPr>
              <a:spcBef>
                <a:spcPct val="50000"/>
              </a:spcBef>
            </a:pPr>
            <a:r>
              <a:rPr lang="en-US" sz="2000"/>
              <a:t>Integrating (6)</a:t>
            </a:r>
          </a:p>
        </p:txBody>
      </p:sp>
      <p:graphicFrame>
        <p:nvGraphicFramePr>
          <p:cNvPr id="31750" name="Object 11"/>
          <p:cNvGraphicFramePr>
            <a:graphicFrameLocks noChangeAspect="1"/>
          </p:cNvGraphicFramePr>
          <p:nvPr/>
        </p:nvGraphicFramePr>
        <p:xfrm>
          <a:off x="1524000" y="2895600"/>
          <a:ext cx="4800600" cy="914400"/>
        </p:xfrm>
        <a:graphic>
          <a:graphicData uri="http://schemas.openxmlformats.org/presentationml/2006/ole">
            <mc:AlternateContent xmlns:mc="http://schemas.openxmlformats.org/markup-compatibility/2006">
              <mc:Choice xmlns:v="urn:schemas-microsoft-com:vml" Requires="v">
                <p:oleObj spid="_x0000_s4141" name="Equation" r:id="rId5" imgW="2298700" imgH="419100" progId="">
                  <p:embed/>
                </p:oleObj>
              </mc:Choice>
              <mc:Fallback>
                <p:oleObj name="Equation" r:id="rId5" imgW="2298700" imgH="4191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895600"/>
                        <a:ext cx="480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1" name="Text Box 12"/>
          <p:cNvSpPr txBox="1">
            <a:spLocks noChangeArrowheads="1"/>
          </p:cNvSpPr>
          <p:nvPr/>
        </p:nvSpPr>
        <p:spPr bwMode="auto">
          <a:xfrm>
            <a:off x="1371600" y="3886200"/>
            <a:ext cx="2133600" cy="779463"/>
          </a:xfrm>
          <a:prstGeom prst="rect">
            <a:avLst/>
          </a:prstGeom>
          <a:noFill/>
          <a:ln w="9525">
            <a:noFill/>
            <a:miter lim="800000"/>
            <a:headEnd/>
            <a:tailEnd/>
          </a:ln>
        </p:spPr>
        <p:txBody>
          <a:bodyPr>
            <a:spAutoFit/>
          </a:bodyPr>
          <a:lstStyle/>
          <a:p>
            <a:pPr>
              <a:spcBef>
                <a:spcPct val="50000"/>
              </a:spcBef>
            </a:pPr>
            <a:r>
              <a:rPr lang="en-US"/>
              <a:t>Integrating (7)</a:t>
            </a:r>
          </a:p>
          <a:p>
            <a:pPr>
              <a:spcBef>
                <a:spcPct val="50000"/>
              </a:spcBef>
            </a:pPr>
            <a:endParaRPr lang="en-US"/>
          </a:p>
        </p:txBody>
      </p:sp>
      <p:graphicFrame>
        <p:nvGraphicFramePr>
          <p:cNvPr id="31752" name="Object 14"/>
          <p:cNvGraphicFramePr>
            <a:graphicFrameLocks noChangeAspect="1"/>
          </p:cNvGraphicFramePr>
          <p:nvPr/>
        </p:nvGraphicFramePr>
        <p:xfrm>
          <a:off x="1295400" y="4572000"/>
          <a:ext cx="5029200" cy="977900"/>
        </p:xfrm>
        <a:graphic>
          <a:graphicData uri="http://schemas.openxmlformats.org/presentationml/2006/ole">
            <mc:AlternateContent xmlns:mc="http://schemas.openxmlformats.org/markup-compatibility/2006">
              <mc:Choice xmlns:v="urn:schemas-microsoft-com:vml" Requires="v">
                <p:oleObj spid="_x0000_s4142" name="Equation" r:id="rId7" imgW="2286000" imgH="444500" progId="">
                  <p:embed/>
                </p:oleObj>
              </mc:Choice>
              <mc:Fallback>
                <p:oleObj name="Equation" r:id="rId7" imgW="2286000" imgH="4445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572000"/>
                        <a:ext cx="5029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3" name="Text Box 15"/>
          <p:cNvSpPr txBox="1">
            <a:spLocks noChangeArrowheads="1"/>
          </p:cNvSpPr>
          <p:nvPr/>
        </p:nvSpPr>
        <p:spPr bwMode="auto">
          <a:xfrm>
            <a:off x="1219200" y="5791200"/>
            <a:ext cx="6400800" cy="366713"/>
          </a:xfrm>
          <a:prstGeom prst="rect">
            <a:avLst/>
          </a:prstGeom>
          <a:noFill/>
          <a:ln w="9525">
            <a:noFill/>
            <a:miter lim="800000"/>
            <a:headEnd/>
            <a:tailEnd/>
          </a:ln>
        </p:spPr>
        <p:txBody>
          <a:bodyPr>
            <a:spAutoFit/>
          </a:bodyPr>
          <a:lstStyle/>
          <a:p>
            <a:pPr>
              <a:spcBef>
                <a:spcPct val="50000"/>
              </a:spcBef>
            </a:pPr>
            <a:r>
              <a:rPr lang="en-US"/>
              <a:t>Where A and B can be determined by the boundary condition</a:t>
            </a:r>
          </a:p>
        </p:txBody>
      </p:sp>
    </p:spTree>
    <p:extLst>
      <p:ext uri="{BB962C8B-B14F-4D97-AF65-F5344CB8AC3E}">
        <p14:creationId xmlns:p14="http://schemas.microsoft.com/office/powerpoint/2010/main" val="3716955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274638"/>
            <a:ext cx="8229600" cy="1143000"/>
          </a:xfrm>
        </p:spPr>
        <p:txBody>
          <a:bodyPr/>
          <a:lstStyle/>
          <a:p>
            <a:r>
              <a:rPr lang="en-US"/>
              <a:t> </a:t>
            </a:r>
          </a:p>
        </p:txBody>
      </p:sp>
      <p:sp>
        <p:nvSpPr>
          <p:cNvPr id="32771" name="Rectangle 3"/>
          <p:cNvSpPr>
            <a:spLocks noGrp="1" noChangeArrowheads="1"/>
          </p:cNvSpPr>
          <p:nvPr>
            <p:ph type="body" sz="half" idx="4294967295"/>
          </p:nvPr>
        </p:nvSpPr>
        <p:spPr>
          <a:xfrm>
            <a:off x="0" y="304800"/>
            <a:ext cx="7772400" cy="5821363"/>
          </a:xfrm>
        </p:spPr>
        <p:txBody>
          <a:bodyPr/>
          <a:lstStyle/>
          <a:p>
            <a:pPr>
              <a:buFontTx/>
              <a:buNone/>
            </a:pPr>
            <a:r>
              <a:rPr lang="en-US" sz="2800" dirty="0"/>
              <a:t>   </a:t>
            </a:r>
            <a:r>
              <a:rPr lang="en-US" sz="2000" dirty="0"/>
              <a:t>for the so called plane </a:t>
            </a:r>
            <a:r>
              <a:rPr lang="en-US" sz="2000" dirty="0" err="1"/>
              <a:t>Poiseuille</a:t>
            </a:r>
            <a:r>
              <a:rPr lang="en-US" sz="2000" dirty="0"/>
              <a:t> flow the plates are kept at rest and the fluid is kept in motion by a pressure gradient P. Let the two plates be situated at y = -h/2 and y = h/2. The axis of x is along the </a:t>
            </a:r>
            <a:r>
              <a:rPr lang="en-US" sz="2000" dirty="0" err="1"/>
              <a:t>centre</a:t>
            </a:r>
            <a:r>
              <a:rPr lang="en-US" sz="2000" dirty="0"/>
              <a:t> between two plates.</a:t>
            </a:r>
          </a:p>
          <a:p>
            <a:pPr>
              <a:buFontTx/>
              <a:buNone/>
            </a:pPr>
            <a:endParaRPr lang="en-US" sz="2000" dirty="0"/>
          </a:p>
          <a:p>
            <a:pPr>
              <a:buFontTx/>
              <a:buNone/>
            </a:pPr>
            <a:r>
              <a:rPr lang="en-US" sz="2000" dirty="0"/>
              <a:t>      Using the no-slip condition the boundary condition, for the problem are:</a:t>
            </a:r>
          </a:p>
          <a:p>
            <a:pPr>
              <a:buFontTx/>
              <a:buNone/>
            </a:pPr>
            <a:r>
              <a:rPr lang="en-US" sz="2800" dirty="0"/>
              <a:t>                              </a:t>
            </a:r>
            <a:r>
              <a:rPr lang="en-US" sz="2800" dirty="0" smtClean="0"/>
              <a:t>             </a:t>
            </a:r>
            <a:r>
              <a:rPr lang="en-US" sz="2800" dirty="0" smtClean="0"/>
              <a:t>  </a:t>
            </a:r>
            <a:r>
              <a:rPr lang="en-US" sz="2000" dirty="0" smtClean="0"/>
              <a:t>and                                         </a:t>
            </a:r>
            <a:r>
              <a:rPr lang="en-US" sz="2400" dirty="0"/>
              <a:t>…….(9)</a:t>
            </a:r>
          </a:p>
          <a:p>
            <a:pPr>
              <a:buFontTx/>
              <a:buNone/>
            </a:pPr>
            <a:endParaRPr lang="en-US" sz="2000" dirty="0"/>
          </a:p>
          <a:p>
            <a:pPr>
              <a:buFontTx/>
              <a:buNone/>
            </a:pPr>
            <a:r>
              <a:rPr lang="en-US" sz="2000" dirty="0" smtClean="0"/>
              <a:t>     Using </a:t>
            </a:r>
            <a:r>
              <a:rPr lang="en-US" sz="2000" dirty="0"/>
              <a:t>(9) in (8) we get</a:t>
            </a:r>
          </a:p>
          <a:p>
            <a:pPr>
              <a:buFontTx/>
              <a:buNone/>
            </a:pPr>
            <a:endParaRPr lang="en-US" sz="2000" dirty="0"/>
          </a:p>
          <a:p>
            <a:pPr>
              <a:buFontTx/>
              <a:buNone/>
            </a:pPr>
            <a:endParaRPr lang="en-US" sz="2000" dirty="0"/>
          </a:p>
          <a:p>
            <a:pPr>
              <a:buFontTx/>
              <a:buNone/>
            </a:pPr>
            <a:r>
              <a:rPr lang="en-US" sz="2000" dirty="0" smtClean="0"/>
              <a:t>    Finally, </a:t>
            </a:r>
            <a:r>
              <a:rPr lang="en-US" sz="2000" dirty="0"/>
              <a:t>we get</a:t>
            </a:r>
          </a:p>
        </p:txBody>
      </p:sp>
      <p:graphicFrame>
        <p:nvGraphicFramePr>
          <p:cNvPr id="32772" name="Object 6"/>
          <p:cNvGraphicFramePr>
            <a:graphicFrameLocks noGrp="1" noChangeAspect="1"/>
          </p:cNvGraphicFramePr>
          <p:nvPr>
            <p:ph sz="quarter" idx="4294967295"/>
            <p:extLst>
              <p:ext uri="{D42A27DB-BD31-4B8C-83A1-F6EECF244321}">
                <p14:modId xmlns:p14="http://schemas.microsoft.com/office/powerpoint/2010/main" val="4209238017"/>
              </p:ext>
            </p:extLst>
          </p:nvPr>
        </p:nvGraphicFramePr>
        <p:xfrm>
          <a:off x="1219200" y="2971800"/>
          <a:ext cx="914400" cy="342900"/>
        </p:xfrm>
        <a:graphic>
          <a:graphicData uri="http://schemas.openxmlformats.org/presentationml/2006/ole">
            <mc:AlternateContent xmlns:mc="http://schemas.openxmlformats.org/markup-compatibility/2006">
              <mc:Choice xmlns:v="urn:schemas-microsoft-com:vml" Requires="v">
                <p:oleObj spid="_x0000_s5218" name="Equation" r:id="rId3" imgW="355138" imgH="177569" progId="">
                  <p:embed/>
                </p:oleObj>
              </mc:Choice>
              <mc:Fallback>
                <p:oleObj name="Equation" r:id="rId3" imgW="355138" imgH="17756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971800"/>
                        <a:ext cx="914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8"/>
          <p:cNvGraphicFramePr>
            <a:graphicFrameLocks noGrp="1" noChangeAspect="1"/>
          </p:cNvGraphicFramePr>
          <p:nvPr>
            <p:ph sz="quarter" idx="4294967295"/>
            <p:extLst>
              <p:ext uri="{D42A27DB-BD31-4B8C-83A1-F6EECF244321}">
                <p14:modId xmlns:p14="http://schemas.microsoft.com/office/powerpoint/2010/main" val="2909270349"/>
              </p:ext>
            </p:extLst>
          </p:nvPr>
        </p:nvGraphicFramePr>
        <p:xfrm>
          <a:off x="4724400" y="2895600"/>
          <a:ext cx="685800" cy="342900"/>
        </p:xfrm>
        <a:graphic>
          <a:graphicData uri="http://schemas.openxmlformats.org/presentationml/2006/ole">
            <mc:AlternateContent xmlns:mc="http://schemas.openxmlformats.org/markup-compatibility/2006">
              <mc:Choice xmlns:v="urn:schemas-microsoft-com:vml" Requires="v">
                <p:oleObj spid="_x0000_s5219" name="Equation" r:id="rId5" imgW="355138" imgH="177569" progId="">
                  <p:embed/>
                </p:oleObj>
              </mc:Choice>
              <mc:Fallback>
                <p:oleObj name="Equation" r:id="rId5" imgW="355138" imgH="17756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956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10"/>
          <p:cNvGraphicFramePr>
            <a:graphicFrameLocks noChangeAspect="1"/>
          </p:cNvGraphicFramePr>
          <p:nvPr>
            <p:extLst>
              <p:ext uri="{D42A27DB-BD31-4B8C-83A1-F6EECF244321}">
                <p14:modId xmlns:p14="http://schemas.microsoft.com/office/powerpoint/2010/main" val="841489319"/>
              </p:ext>
            </p:extLst>
          </p:nvPr>
        </p:nvGraphicFramePr>
        <p:xfrm>
          <a:off x="2590800" y="2895600"/>
          <a:ext cx="1066800" cy="404813"/>
        </p:xfrm>
        <a:graphic>
          <a:graphicData uri="http://schemas.openxmlformats.org/presentationml/2006/ole">
            <mc:AlternateContent xmlns:mc="http://schemas.openxmlformats.org/markup-compatibility/2006">
              <mc:Choice xmlns:v="urn:schemas-microsoft-com:vml" Requires="v">
                <p:oleObj spid="_x0000_s5220" name="Equation" r:id="rId6" imgW="660113" imgH="203112" progId="">
                  <p:embed/>
                </p:oleObj>
              </mc:Choice>
              <mc:Fallback>
                <p:oleObj name="Equation" r:id="rId6" imgW="660113" imgH="20311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895600"/>
                        <a:ext cx="10668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5" name="Object 11"/>
          <p:cNvGraphicFramePr>
            <a:graphicFrameLocks noChangeAspect="1"/>
          </p:cNvGraphicFramePr>
          <p:nvPr/>
        </p:nvGraphicFramePr>
        <p:xfrm>
          <a:off x="5562600" y="2895600"/>
          <a:ext cx="1143000" cy="352425"/>
        </p:xfrm>
        <a:graphic>
          <a:graphicData uri="http://schemas.openxmlformats.org/presentationml/2006/ole">
            <mc:AlternateContent xmlns:mc="http://schemas.openxmlformats.org/markup-compatibility/2006">
              <mc:Choice xmlns:v="urn:schemas-microsoft-com:vml" Requires="v">
                <p:oleObj spid="_x0000_s5221" name="Equation" r:id="rId8" imgW="571252" imgH="203112" progId="">
                  <p:embed/>
                </p:oleObj>
              </mc:Choice>
              <mc:Fallback>
                <p:oleObj name="Equation" r:id="rId8" imgW="571252" imgH="203112"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2895600"/>
                        <a:ext cx="1143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6" name="Object 7"/>
          <p:cNvGraphicFramePr>
            <a:graphicFrameLocks noChangeAspect="1"/>
          </p:cNvGraphicFramePr>
          <p:nvPr/>
        </p:nvGraphicFramePr>
        <p:xfrm>
          <a:off x="2133600" y="3962400"/>
          <a:ext cx="2286000" cy="835025"/>
        </p:xfrm>
        <a:graphic>
          <a:graphicData uri="http://schemas.openxmlformats.org/presentationml/2006/ole">
            <mc:AlternateContent xmlns:mc="http://schemas.openxmlformats.org/markup-compatibility/2006">
              <mc:Choice xmlns:v="urn:schemas-microsoft-com:vml" Requires="v">
                <p:oleObj spid="_x0000_s5222" name="Equation" r:id="rId10" imgW="1054100" imgH="444500" progId="">
                  <p:embed/>
                </p:oleObj>
              </mc:Choice>
              <mc:Fallback>
                <p:oleObj name="Equation" r:id="rId10" imgW="1054100" imgH="4445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3962400"/>
                        <a:ext cx="2286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7" name="Object 9"/>
          <p:cNvGraphicFramePr>
            <a:graphicFrameLocks noChangeAspect="1"/>
          </p:cNvGraphicFramePr>
          <p:nvPr/>
        </p:nvGraphicFramePr>
        <p:xfrm>
          <a:off x="1905000" y="5257800"/>
          <a:ext cx="3733800" cy="1066800"/>
        </p:xfrm>
        <a:graphic>
          <a:graphicData uri="http://schemas.openxmlformats.org/presentationml/2006/ole">
            <mc:AlternateContent xmlns:mc="http://schemas.openxmlformats.org/markup-compatibility/2006">
              <mc:Choice xmlns:v="urn:schemas-microsoft-com:vml" Requires="v">
                <p:oleObj spid="_x0000_s5223" name="Equation" r:id="rId12" imgW="1409700" imgH="508000" progId="">
                  <p:embed/>
                </p:oleObj>
              </mc:Choice>
              <mc:Fallback>
                <p:oleObj name="Equation" r:id="rId12" imgW="1409700" imgH="5080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5257800"/>
                        <a:ext cx="373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59148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228600"/>
            <a:ext cx="7239000" cy="1143000"/>
          </a:xfrm>
        </p:spPr>
        <p:txBody>
          <a:bodyPr>
            <a:normAutofit fontScale="90000"/>
          </a:bodyPr>
          <a:lstStyle/>
          <a:p>
            <a:pPr algn="ctr" eaLnBrk="1" hangingPunct="1"/>
            <a:r>
              <a:rPr lang="en-US" altLang="en-US" sz="4000" dirty="0" smtClean="0"/>
              <a:t>SIR model for epidemics</a:t>
            </a:r>
            <a:br>
              <a:rPr lang="en-US" altLang="en-US" sz="4000" dirty="0" smtClean="0"/>
            </a:br>
            <a:r>
              <a:rPr lang="en-US" altLang="en-US" sz="4000" dirty="0" smtClean="0"/>
              <a:t>(compartmental model)</a:t>
            </a:r>
          </a:p>
        </p:txBody>
      </p:sp>
      <p:sp>
        <p:nvSpPr>
          <p:cNvPr id="137220" name="Text Box 4"/>
          <p:cNvSpPr txBox="1">
            <a:spLocks noChangeArrowheads="1"/>
          </p:cNvSpPr>
          <p:nvPr/>
        </p:nvSpPr>
        <p:spPr bwMode="auto">
          <a:xfrm>
            <a:off x="341313" y="5426075"/>
            <a:ext cx="45354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i="1" smtClean="0">
                <a:solidFill>
                  <a:srgbClr val="FFFFFF"/>
                </a:solidFill>
              </a:rPr>
              <a:t>S</a:t>
            </a:r>
            <a:r>
              <a:rPr lang="en-US" altLang="en-US" smtClean="0">
                <a:solidFill>
                  <a:srgbClr val="FFFFFF"/>
                </a:solidFill>
              </a:rPr>
              <a:t> </a:t>
            </a:r>
            <a:r>
              <a:rPr lang="en-US" altLang="en-US" smtClean="0">
                <a:solidFill>
                  <a:srgbClr val="FFFFFF"/>
                </a:solidFill>
                <a:sym typeface="Symbol" pitchFamily="18" charset="2"/>
              </a:rPr>
              <a:t></a:t>
            </a:r>
            <a:r>
              <a:rPr lang="en-US" altLang="en-US" smtClean="0">
                <a:solidFill>
                  <a:srgbClr val="FFFFFF"/>
                </a:solidFill>
              </a:rPr>
              <a:t> </a:t>
            </a:r>
            <a:r>
              <a:rPr lang="en-US" altLang="en-US" i="1" smtClean="0">
                <a:solidFill>
                  <a:srgbClr val="FFFFFF"/>
                </a:solidFill>
              </a:rPr>
              <a:t>I</a:t>
            </a:r>
            <a:r>
              <a:rPr lang="en-US" altLang="en-US" smtClean="0">
                <a:solidFill>
                  <a:srgbClr val="FFFFFF"/>
                </a:solidFill>
              </a:rPr>
              <a:t>	  with rate </a:t>
            </a:r>
            <a:r>
              <a:rPr lang="en-US" altLang="en-US" i="1" smtClean="0">
                <a:solidFill>
                  <a:srgbClr val="FFFFFF"/>
                </a:solidFill>
                <a:sym typeface="Symbol" pitchFamily="18" charset="2"/>
              </a:rPr>
              <a:t> </a:t>
            </a:r>
            <a:r>
              <a:rPr lang="en-US" altLang="en-US" smtClean="0">
                <a:solidFill>
                  <a:srgbClr val="FFFFFF"/>
                </a:solidFill>
                <a:sym typeface="Symbol" pitchFamily="18" charset="2"/>
              </a:rPr>
              <a:t> (infection rate)</a:t>
            </a:r>
            <a:endParaRPr lang="en-US" altLang="en-US" i="1" baseline="-25000" smtClean="0">
              <a:solidFill>
                <a:srgbClr val="FFFFFF"/>
              </a:solidFill>
              <a:sym typeface="Symbol" pitchFamily="18" charset="2"/>
            </a:endParaRPr>
          </a:p>
          <a:p>
            <a:pPr eaLnBrk="1" hangingPunct="1"/>
            <a:r>
              <a:rPr lang="en-US" altLang="en-US" i="1" smtClean="0">
                <a:solidFill>
                  <a:srgbClr val="FFFFFF"/>
                </a:solidFill>
              </a:rPr>
              <a:t>I</a:t>
            </a:r>
            <a:r>
              <a:rPr lang="en-US" altLang="en-US" smtClean="0">
                <a:solidFill>
                  <a:srgbClr val="FFFFFF"/>
                </a:solidFill>
                <a:sym typeface="Symbol" pitchFamily="18" charset="2"/>
              </a:rPr>
              <a:t></a:t>
            </a:r>
            <a:r>
              <a:rPr lang="en-US" altLang="en-US" smtClean="0">
                <a:solidFill>
                  <a:srgbClr val="FFFFFF"/>
                </a:solidFill>
              </a:rPr>
              <a:t> </a:t>
            </a:r>
            <a:r>
              <a:rPr lang="en-US" altLang="en-US" i="1" smtClean="0">
                <a:solidFill>
                  <a:srgbClr val="FFFFFF"/>
                </a:solidFill>
              </a:rPr>
              <a:t>R</a:t>
            </a:r>
            <a:r>
              <a:rPr lang="en-US" altLang="en-US" smtClean="0">
                <a:solidFill>
                  <a:srgbClr val="FFFFFF"/>
                </a:solidFill>
              </a:rPr>
              <a:t>	  with rate </a:t>
            </a:r>
            <a:r>
              <a:rPr lang="en-US" altLang="en-US" i="1" smtClean="0">
                <a:solidFill>
                  <a:srgbClr val="FFFFFF"/>
                </a:solidFill>
                <a:sym typeface="Symbol" pitchFamily="18" charset="2"/>
              </a:rPr>
              <a:t></a:t>
            </a:r>
            <a:r>
              <a:rPr lang="en-US" altLang="en-US" smtClean="0">
                <a:solidFill>
                  <a:srgbClr val="FFFFFF"/>
                </a:solidFill>
                <a:sym typeface="Symbol" pitchFamily="18" charset="2"/>
              </a:rPr>
              <a:t>  (</a:t>
            </a:r>
            <a:r>
              <a:rPr lang="en-US" altLang="en-US" smtClean="0">
                <a:solidFill>
                  <a:srgbClr val="FFFFFF"/>
                </a:solidFill>
              </a:rPr>
              <a:t>recovery rate)</a:t>
            </a:r>
            <a:endParaRPr lang="en-US" altLang="en-US" smtClean="0">
              <a:solidFill>
                <a:srgbClr val="FFFFFF"/>
              </a:solidFill>
              <a:sym typeface="Symbol" pitchFamily="18" charset="2"/>
            </a:endParaRPr>
          </a:p>
        </p:txBody>
      </p:sp>
      <p:graphicFrame>
        <p:nvGraphicFramePr>
          <p:cNvPr id="4100" name="Object 6"/>
          <p:cNvGraphicFramePr>
            <a:graphicFrameLocks noChangeAspect="1"/>
          </p:cNvGraphicFramePr>
          <p:nvPr/>
        </p:nvGraphicFramePr>
        <p:xfrm>
          <a:off x="1809750" y="3581400"/>
          <a:ext cx="1924050" cy="396875"/>
        </p:xfrm>
        <a:graphic>
          <a:graphicData uri="http://schemas.openxmlformats.org/presentationml/2006/ole">
            <mc:AlternateContent xmlns:mc="http://schemas.openxmlformats.org/markup-compatibility/2006">
              <mc:Choice xmlns:v="urn:schemas-microsoft-com:vml" Requires="v">
                <p:oleObj spid="_x0000_s15407" name="Equation" r:id="rId3" imgW="838080" imgH="152310" progId="Equation.3">
                  <p:embed/>
                </p:oleObj>
              </mc:Choice>
              <mc:Fallback>
                <p:oleObj name="Equation" r:id="rId3" imgW="838080" imgH="15231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3581400"/>
                        <a:ext cx="1924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 name="Text Box 7"/>
          <p:cNvSpPr txBox="1">
            <a:spLocks noChangeArrowheads="1"/>
          </p:cNvSpPr>
          <p:nvPr/>
        </p:nvSpPr>
        <p:spPr bwMode="auto">
          <a:xfrm>
            <a:off x="561975" y="1435100"/>
            <a:ext cx="65500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i="1" dirty="0" smtClean="0">
                <a:solidFill>
                  <a:srgbClr val="FFFFFF"/>
                </a:solidFill>
              </a:rPr>
              <a:t>N</a:t>
            </a:r>
            <a:r>
              <a:rPr lang="en-US" altLang="en-US" dirty="0" smtClean="0">
                <a:solidFill>
                  <a:srgbClr val="FFFFFF"/>
                </a:solidFill>
              </a:rPr>
              <a:t>: number of individuals in the population</a:t>
            </a:r>
            <a:endParaRPr lang="en-US" altLang="en-US" i="1" dirty="0" smtClean="0">
              <a:solidFill>
                <a:srgbClr val="FFFFFF"/>
              </a:solidFill>
            </a:endParaRPr>
          </a:p>
          <a:p>
            <a:pPr eaLnBrk="1" hangingPunct="1"/>
            <a:endParaRPr lang="en-US" altLang="en-US" i="1" dirty="0" smtClean="0">
              <a:solidFill>
                <a:srgbClr val="FFFFFF"/>
              </a:solidFill>
            </a:endParaRPr>
          </a:p>
          <a:p>
            <a:pPr eaLnBrk="1" hangingPunct="1"/>
            <a:r>
              <a:rPr lang="en-US" altLang="en-US" i="1" dirty="0" smtClean="0">
                <a:solidFill>
                  <a:srgbClr val="FFFFFF"/>
                </a:solidFill>
              </a:rPr>
              <a:t>S</a:t>
            </a:r>
            <a:r>
              <a:rPr lang="en-US" altLang="en-US" dirty="0" smtClean="0">
                <a:solidFill>
                  <a:srgbClr val="FFFFFF"/>
                </a:solidFill>
              </a:rPr>
              <a:t>: number of </a:t>
            </a:r>
            <a:r>
              <a:rPr lang="en-US" altLang="en-US" i="1" dirty="0" smtClean="0">
                <a:solidFill>
                  <a:srgbClr val="FF0000"/>
                </a:solidFill>
              </a:rPr>
              <a:t>Susceptible</a:t>
            </a:r>
            <a:r>
              <a:rPr lang="en-US" altLang="en-US" dirty="0" smtClean="0">
                <a:solidFill>
                  <a:srgbClr val="FFFFFF"/>
                </a:solidFill>
              </a:rPr>
              <a:t> individuals</a:t>
            </a:r>
            <a:endParaRPr lang="en-US" altLang="en-US" i="1" baseline="-25000" dirty="0" smtClean="0">
              <a:solidFill>
                <a:srgbClr val="FFFFFF"/>
              </a:solidFill>
              <a:sym typeface="Symbol" pitchFamily="18" charset="2"/>
            </a:endParaRPr>
          </a:p>
          <a:p>
            <a:pPr eaLnBrk="1" hangingPunct="1"/>
            <a:r>
              <a:rPr lang="en-US" altLang="en-US" i="1" dirty="0" smtClean="0">
                <a:solidFill>
                  <a:srgbClr val="FFFFFF"/>
                </a:solidFill>
              </a:rPr>
              <a:t>I</a:t>
            </a:r>
            <a:r>
              <a:rPr lang="en-US" altLang="en-US" dirty="0" smtClean="0">
                <a:solidFill>
                  <a:srgbClr val="FFFFFF"/>
                </a:solidFill>
              </a:rPr>
              <a:t>: number of </a:t>
            </a:r>
            <a:r>
              <a:rPr lang="en-US" altLang="en-US" i="1" dirty="0" smtClean="0">
                <a:solidFill>
                  <a:srgbClr val="FF0000"/>
                </a:solidFill>
              </a:rPr>
              <a:t>Infective</a:t>
            </a:r>
            <a:r>
              <a:rPr lang="en-US" altLang="en-US" dirty="0" smtClean="0">
                <a:solidFill>
                  <a:srgbClr val="FFFFFF"/>
                </a:solidFill>
              </a:rPr>
              <a:t> individuals</a:t>
            </a:r>
          </a:p>
          <a:p>
            <a:pPr eaLnBrk="1" hangingPunct="1"/>
            <a:r>
              <a:rPr lang="en-US" altLang="en-US" i="1" dirty="0" smtClean="0">
                <a:solidFill>
                  <a:srgbClr val="FFFFFF"/>
                </a:solidFill>
              </a:rPr>
              <a:t>R</a:t>
            </a:r>
            <a:r>
              <a:rPr lang="en-US" altLang="en-US" dirty="0" smtClean="0">
                <a:solidFill>
                  <a:srgbClr val="FFFFFF"/>
                </a:solidFill>
              </a:rPr>
              <a:t>: number of </a:t>
            </a:r>
            <a:r>
              <a:rPr lang="en-US" altLang="en-US" i="1" dirty="0" smtClean="0">
                <a:solidFill>
                  <a:srgbClr val="FF0000"/>
                </a:solidFill>
              </a:rPr>
              <a:t>Removed</a:t>
            </a:r>
            <a:r>
              <a:rPr lang="en-US" altLang="en-US" dirty="0" smtClean="0">
                <a:solidFill>
                  <a:srgbClr val="FF0000"/>
                </a:solidFill>
              </a:rPr>
              <a:t> (recovered/dead)</a:t>
            </a:r>
            <a:r>
              <a:rPr lang="en-US" altLang="en-US" dirty="0" smtClean="0">
                <a:solidFill>
                  <a:srgbClr val="FFFFFF"/>
                </a:solidFill>
              </a:rPr>
              <a:t> individuals</a:t>
            </a:r>
          </a:p>
        </p:txBody>
      </p:sp>
      <p:graphicFrame>
        <p:nvGraphicFramePr>
          <p:cNvPr id="137232" name="Object 16"/>
          <p:cNvGraphicFramePr>
            <a:graphicFrameLocks noChangeAspect="1"/>
          </p:cNvGraphicFramePr>
          <p:nvPr>
            <p:extLst>
              <p:ext uri="{D42A27DB-BD31-4B8C-83A1-F6EECF244321}">
                <p14:modId xmlns:p14="http://schemas.microsoft.com/office/powerpoint/2010/main" val="3774540574"/>
              </p:ext>
            </p:extLst>
          </p:nvPr>
        </p:nvGraphicFramePr>
        <p:xfrm>
          <a:off x="5983288" y="3883025"/>
          <a:ext cx="2308225" cy="955675"/>
        </p:xfrm>
        <a:graphic>
          <a:graphicData uri="http://schemas.openxmlformats.org/presentationml/2006/ole">
            <mc:AlternateContent xmlns:mc="http://schemas.openxmlformats.org/markup-compatibility/2006">
              <mc:Choice xmlns:v="urn:schemas-microsoft-com:vml" Requires="v">
                <p:oleObj spid="_x0000_s15408" name="Equation" r:id="rId5" imgW="1002960" imgH="393480" progId="Equation.3">
                  <p:embed/>
                </p:oleObj>
              </mc:Choice>
              <mc:Fallback>
                <p:oleObj name="Equation" r:id="rId5" imgW="1002960" imgH="393480" progId="Equation.3">
                  <p:embed/>
                  <p:pic>
                    <p:nvPicPr>
                      <p:cNvPr id="0" name=""/>
                      <p:cNvPicPr>
                        <a:picLocks noChangeAspect="1" noChangeArrowheads="1"/>
                      </p:cNvPicPr>
                      <p:nvPr/>
                    </p:nvPicPr>
                    <p:blipFill>
                      <a:blip r:embed="rId6"/>
                      <a:srcRect/>
                      <a:stretch>
                        <a:fillRect/>
                      </a:stretch>
                    </p:blipFill>
                    <p:spPr bwMode="auto">
                      <a:xfrm>
                        <a:off x="5983288" y="3883025"/>
                        <a:ext cx="2308225" cy="9556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3" name="Rectangle 17"/>
          <p:cNvSpPr>
            <a:spLocks noChangeArrowheads="1"/>
          </p:cNvSpPr>
          <p:nvPr/>
        </p:nvSpPr>
        <p:spPr bwMode="auto">
          <a:xfrm>
            <a:off x="381000" y="4572000"/>
            <a:ext cx="914400" cy="609600"/>
          </a:xfrm>
          <a:prstGeom prst="rect">
            <a:avLst/>
          </a:prstGeom>
          <a:solidFill>
            <a:srgbClr val="00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US" altLang="en-US" smtClean="0">
              <a:solidFill>
                <a:srgbClr val="FFFFFF"/>
              </a:solidFill>
            </a:endParaRPr>
          </a:p>
        </p:txBody>
      </p:sp>
      <p:graphicFrame>
        <p:nvGraphicFramePr>
          <p:cNvPr id="4104" name="Object 23"/>
          <p:cNvGraphicFramePr>
            <a:graphicFrameLocks noChangeAspect="1"/>
          </p:cNvGraphicFramePr>
          <p:nvPr/>
        </p:nvGraphicFramePr>
        <p:xfrm>
          <a:off x="609600" y="4648200"/>
          <a:ext cx="330200" cy="417513"/>
        </p:xfrm>
        <a:graphic>
          <a:graphicData uri="http://schemas.openxmlformats.org/presentationml/2006/ole">
            <mc:AlternateContent xmlns:mc="http://schemas.openxmlformats.org/markup-compatibility/2006">
              <mc:Choice xmlns:v="urn:schemas-microsoft-com:vml" Requires="v">
                <p:oleObj spid="_x0000_s15409" name="Equation" r:id="rId7" imgW="114210" imgH="152310" progId="Equation.3">
                  <p:embed/>
                </p:oleObj>
              </mc:Choice>
              <mc:Fallback>
                <p:oleObj name="Equation" r:id="rId7" imgW="114210" imgH="15231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648200"/>
                        <a:ext cx="330200"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7245" name="Group 29"/>
          <p:cNvGrpSpPr>
            <a:grpSpLocks/>
          </p:cNvGrpSpPr>
          <p:nvPr/>
        </p:nvGrpSpPr>
        <p:grpSpPr bwMode="auto">
          <a:xfrm>
            <a:off x="1371600" y="4551363"/>
            <a:ext cx="1905000" cy="630237"/>
            <a:chOff x="864" y="2867"/>
            <a:chExt cx="1200" cy="397"/>
          </a:xfrm>
        </p:grpSpPr>
        <p:sp>
          <p:nvSpPr>
            <p:cNvPr id="4113" name="Rectangle 18"/>
            <p:cNvSpPr>
              <a:spLocks noChangeArrowheads="1"/>
            </p:cNvSpPr>
            <p:nvPr/>
          </p:nvSpPr>
          <p:spPr bwMode="auto">
            <a:xfrm>
              <a:off x="1488" y="2880"/>
              <a:ext cx="576" cy="384"/>
            </a:xfrm>
            <a:prstGeom prst="rect">
              <a:avLst/>
            </a:prstGeom>
            <a:solidFill>
              <a:srgbClr val="FF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US" altLang="en-US" smtClean="0">
                <a:solidFill>
                  <a:srgbClr val="FFFFFF"/>
                </a:solidFill>
              </a:endParaRPr>
            </a:p>
          </p:txBody>
        </p:sp>
        <p:graphicFrame>
          <p:nvGraphicFramePr>
            <p:cNvPr id="4114" name="Object 21"/>
            <p:cNvGraphicFramePr>
              <a:graphicFrameLocks noChangeAspect="1"/>
            </p:cNvGraphicFramePr>
            <p:nvPr/>
          </p:nvGraphicFramePr>
          <p:xfrm>
            <a:off x="864" y="2867"/>
            <a:ext cx="624" cy="301"/>
          </p:xfrm>
          <a:graphic>
            <a:graphicData uri="http://schemas.openxmlformats.org/presentationml/2006/ole">
              <mc:AlternateContent xmlns:mc="http://schemas.openxmlformats.org/markup-compatibility/2006">
                <mc:Choice xmlns:v="urn:schemas-microsoft-com:vml" Requires="v">
                  <p:oleObj spid="_x0000_s15410" name="Equation" r:id="rId9" imgW="390420" imgH="171450" progId="Equation.3">
                    <p:embed/>
                  </p:oleObj>
                </mc:Choice>
                <mc:Fallback>
                  <p:oleObj name="Equation" r:id="rId9" imgW="390420" imgH="17145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 y="2867"/>
                          <a:ext cx="624"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5" name="Object 24"/>
            <p:cNvGraphicFramePr>
              <a:graphicFrameLocks noChangeAspect="1"/>
            </p:cNvGraphicFramePr>
            <p:nvPr/>
          </p:nvGraphicFramePr>
          <p:xfrm>
            <a:off x="1680" y="2937"/>
            <a:ext cx="189" cy="244"/>
          </p:xfrm>
          <a:graphic>
            <a:graphicData uri="http://schemas.openxmlformats.org/presentationml/2006/ole">
              <mc:AlternateContent xmlns:mc="http://schemas.openxmlformats.org/markup-compatibility/2006">
                <mc:Choice xmlns:v="urn:schemas-microsoft-com:vml" Requires="v">
                  <p:oleObj spid="_x0000_s15411" name="Equation" r:id="rId11" imgW="95310" imgH="133440" progId="Equation.3">
                    <p:embed/>
                  </p:oleObj>
                </mc:Choice>
                <mc:Fallback>
                  <p:oleObj name="Equation" r:id="rId11" imgW="95310" imgH="1334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0" y="2937"/>
                          <a:ext cx="189"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37246" name="Group 30"/>
          <p:cNvGrpSpPr>
            <a:grpSpLocks/>
          </p:cNvGrpSpPr>
          <p:nvPr/>
        </p:nvGrpSpPr>
        <p:grpSpPr bwMode="auto">
          <a:xfrm>
            <a:off x="3352800" y="4572000"/>
            <a:ext cx="1905000" cy="609600"/>
            <a:chOff x="2112" y="2880"/>
            <a:chExt cx="1200" cy="384"/>
          </a:xfrm>
        </p:grpSpPr>
        <p:sp>
          <p:nvSpPr>
            <p:cNvPr id="4110" name="Rectangle 19"/>
            <p:cNvSpPr>
              <a:spLocks noChangeArrowheads="1"/>
            </p:cNvSpPr>
            <p:nvPr/>
          </p:nvSpPr>
          <p:spPr bwMode="auto">
            <a:xfrm>
              <a:off x="2736" y="2880"/>
              <a:ext cx="576" cy="384"/>
            </a:xfrm>
            <a:prstGeom prst="rect">
              <a:avLst/>
            </a:prstGeom>
            <a:solidFill>
              <a:srgbClr val="0000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US" altLang="en-US" smtClean="0">
                <a:solidFill>
                  <a:srgbClr val="FFFFFF"/>
                </a:solidFill>
              </a:endParaRPr>
            </a:p>
          </p:txBody>
        </p:sp>
        <p:graphicFrame>
          <p:nvGraphicFramePr>
            <p:cNvPr id="4111" name="Object 22"/>
            <p:cNvGraphicFramePr>
              <a:graphicFrameLocks noChangeAspect="1"/>
            </p:cNvGraphicFramePr>
            <p:nvPr/>
          </p:nvGraphicFramePr>
          <p:xfrm>
            <a:off x="2112" y="2880"/>
            <a:ext cx="624" cy="301"/>
          </p:xfrm>
          <a:graphic>
            <a:graphicData uri="http://schemas.openxmlformats.org/presentationml/2006/ole">
              <mc:AlternateContent xmlns:mc="http://schemas.openxmlformats.org/markup-compatibility/2006">
                <mc:Choice xmlns:v="urn:schemas-microsoft-com:vml" Requires="v">
                  <p:oleObj spid="_x0000_s15412" name="Equation" r:id="rId13" imgW="390420" imgH="171450" progId="Equation.3">
                    <p:embed/>
                  </p:oleObj>
                </mc:Choice>
                <mc:Fallback>
                  <p:oleObj name="Equation" r:id="rId13" imgW="390420" imgH="17145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2" y="2880"/>
                          <a:ext cx="624"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2" name="Object 25"/>
            <p:cNvGraphicFramePr>
              <a:graphicFrameLocks noChangeAspect="1"/>
            </p:cNvGraphicFramePr>
            <p:nvPr/>
          </p:nvGraphicFramePr>
          <p:xfrm>
            <a:off x="2903" y="2928"/>
            <a:ext cx="227" cy="244"/>
          </p:xfrm>
          <a:graphic>
            <a:graphicData uri="http://schemas.openxmlformats.org/presentationml/2006/ole">
              <mc:AlternateContent xmlns:mc="http://schemas.openxmlformats.org/markup-compatibility/2006">
                <mc:Choice xmlns:v="urn:schemas-microsoft-com:vml" Requires="v">
                  <p:oleObj spid="_x0000_s15413" name="Equation" r:id="rId15" imgW="123930" imgH="133440" progId="Equation.3">
                    <p:embed/>
                  </p:oleObj>
                </mc:Choice>
                <mc:Fallback>
                  <p:oleObj name="Equation" r:id="rId15" imgW="123930" imgH="1334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03" y="2928"/>
                          <a:ext cx="227"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107" name="Text Box 26"/>
          <p:cNvSpPr txBox="1">
            <a:spLocks noChangeArrowheads="1"/>
          </p:cNvSpPr>
          <p:nvPr/>
        </p:nvSpPr>
        <p:spPr bwMode="auto">
          <a:xfrm>
            <a:off x="5930900" y="3519488"/>
            <a:ext cx="2222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z="1800" smtClean="0">
                <a:solidFill>
                  <a:srgbClr val="FFFFFF"/>
                </a:solidFill>
              </a:rPr>
              <a:t>homogeneous mixing:</a:t>
            </a:r>
          </a:p>
        </p:txBody>
      </p:sp>
      <p:graphicFrame>
        <p:nvGraphicFramePr>
          <p:cNvPr id="137243" name="Object 27"/>
          <p:cNvGraphicFramePr>
            <a:graphicFrameLocks noChangeAspect="1"/>
          </p:cNvGraphicFramePr>
          <p:nvPr>
            <p:extLst>
              <p:ext uri="{D42A27DB-BD31-4B8C-83A1-F6EECF244321}">
                <p14:modId xmlns:p14="http://schemas.microsoft.com/office/powerpoint/2010/main" val="479850574"/>
              </p:ext>
            </p:extLst>
          </p:nvPr>
        </p:nvGraphicFramePr>
        <p:xfrm>
          <a:off x="5902325" y="4854575"/>
          <a:ext cx="2747963" cy="957263"/>
        </p:xfrm>
        <a:graphic>
          <a:graphicData uri="http://schemas.openxmlformats.org/presentationml/2006/ole">
            <mc:AlternateContent xmlns:mc="http://schemas.openxmlformats.org/markup-compatibility/2006">
              <mc:Choice xmlns:v="urn:schemas-microsoft-com:vml" Requires="v">
                <p:oleObj spid="_x0000_s15414" name="Equation" r:id="rId17" imgW="1206360" imgH="393480" progId="Equation.3">
                  <p:embed/>
                </p:oleObj>
              </mc:Choice>
              <mc:Fallback>
                <p:oleObj name="Equation" r:id="rId17" imgW="1206360" imgH="393480" progId="Equation.3">
                  <p:embed/>
                  <p:pic>
                    <p:nvPicPr>
                      <p:cNvPr id="0" name=""/>
                      <p:cNvPicPr>
                        <a:picLocks noChangeAspect="1" noChangeArrowheads="1"/>
                      </p:cNvPicPr>
                      <p:nvPr/>
                    </p:nvPicPr>
                    <p:blipFill>
                      <a:blip r:embed="rId18"/>
                      <a:srcRect/>
                      <a:stretch>
                        <a:fillRect/>
                      </a:stretch>
                    </p:blipFill>
                    <p:spPr bwMode="auto">
                      <a:xfrm>
                        <a:off x="5902325" y="4854575"/>
                        <a:ext cx="2747963" cy="9572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7244" name="Object 28"/>
          <p:cNvGraphicFramePr>
            <a:graphicFrameLocks noChangeAspect="1"/>
          </p:cNvGraphicFramePr>
          <p:nvPr>
            <p:extLst>
              <p:ext uri="{D42A27DB-BD31-4B8C-83A1-F6EECF244321}">
                <p14:modId xmlns:p14="http://schemas.microsoft.com/office/powerpoint/2010/main" val="2101495046"/>
              </p:ext>
            </p:extLst>
          </p:nvPr>
        </p:nvGraphicFramePr>
        <p:xfrm>
          <a:off x="5930900" y="5837237"/>
          <a:ext cx="1728788" cy="955675"/>
        </p:xfrm>
        <a:graphic>
          <a:graphicData uri="http://schemas.openxmlformats.org/presentationml/2006/ole">
            <mc:AlternateContent xmlns:mc="http://schemas.openxmlformats.org/markup-compatibility/2006">
              <mc:Choice xmlns:v="urn:schemas-microsoft-com:vml" Requires="v">
                <p:oleObj spid="_x0000_s15415" name="Equation" r:id="rId19" imgW="749160" imgH="393480" progId="Equation.3">
                  <p:embed/>
                </p:oleObj>
              </mc:Choice>
              <mc:Fallback>
                <p:oleObj name="Equation" r:id="rId19" imgW="749160" imgH="393480" progId="Equation.3">
                  <p:embed/>
                  <p:pic>
                    <p:nvPicPr>
                      <p:cNvPr id="0" name=""/>
                      <p:cNvPicPr>
                        <a:picLocks noChangeAspect="1" noChangeArrowheads="1"/>
                      </p:cNvPicPr>
                      <p:nvPr/>
                    </p:nvPicPr>
                    <p:blipFill>
                      <a:blip r:embed="rId20"/>
                      <a:srcRect/>
                      <a:stretch>
                        <a:fillRect/>
                      </a:stretch>
                    </p:blipFill>
                    <p:spPr bwMode="auto">
                      <a:xfrm>
                        <a:off x="5930900" y="5837237"/>
                        <a:ext cx="1728788" cy="9556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0759462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72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72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7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420806" y="304800"/>
            <a:ext cx="7851775" cy="1143000"/>
          </a:xfrm>
        </p:spPr>
        <p:txBody>
          <a:bodyPr>
            <a:normAutofit/>
          </a:bodyPr>
          <a:lstStyle/>
          <a:p>
            <a:r>
              <a:rPr lang="en-US" sz="3600" u="sng" dirty="0">
                <a:solidFill>
                  <a:schemeClr val="tx1"/>
                </a:solidFill>
                <a:latin typeface="Calibri" pitchFamily="34" charset="0"/>
              </a:rPr>
              <a:t>MATHEMATICAL MODELING</a:t>
            </a:r>
          </a:p>
        </p:txBody>
      </p:sp>
      <p:sp>
        <p:nvSpPr>
          <p:cNvPr id="4099" name="Subtitle 2"/>
          <p:cNvSpPr>
            <a:spLocks noGrp="1"/>
          </p:cNvSpPr>
          <p:nvPr>
            <p:ph type="subTitle" idx="4294967295"/>
          </p:nvPr>
        </p:nvSpPr>
        <p:spPr>
          <a:xfrm>
            <a:off x="433316" y="1492155"/>
            <a:ext cx="7854950" cy="4114800"/>
          </a:xfrm>
        </p:spPr>
        <p:txBody>
          <a:bodyPr/>
          <a:lstStyle/>
          <a:p>
            <a:pPr marL="0" indent="0" algn="just">
              <a:buFontTx/>
              <a:buNone/>
            </a:pPr>
            <a:r>
              <a:rPr lang="en-US" sz="2400" b="1" dirty="0">
                <a:latin typeface="Calibri" pitchFamily="34" charset="0"/>
              </a:rPr>
              <a:t>Mathematical  modeling  consists  of  </a:t>
            </a:r>
            <a:r>
              <a:rPr lang="en-US" sz="2400" b="1" dirty="0">
                <a:solidFill>
                  <a:srgbClr val="FF0000"/>
                </a:solidFill>
                <a:latin typeface="Calibri" pitchFamily="34" charset="0"/>
              </a:rPr>
              <a:t>translating  real  world  problems</a:t>
            </a:r>
            <a:r>
              <a:rPr lang="en-US" sz="2400" b="1" dirty="0">
                <a:latin typeface="Calibri" pitchFamily="34" charset="0"/>
              </a:rPr>
              <a:t> into  mathematical  problem,  solving  the  mathematical  problems and </a:t>
            </a:r>
            <a:r>
              <a:rPr lang="en-US" sz="2400" b="1" dirty="0" smtClean="0">
                <a:latin typeface="Calibri" pitchFamily="34" charset="0"/>
              </a:rPr>
              <a:t>interpreting  </a:t>
            </a:r>
            <a:r>
              <a:rPr lang="en-US" sz="2400" b="1" dirty="0">
                <a:latin typeface="Calibri" pitchFamily="34" charset="0"/>
              </a:rPr>
              <a:t>these  solutions  in  the  language  of  the  Real world  problem.</a:t>
            </a:r>
          </a:p>
          <a:p>
            <a:pPr marL="0" indent="0">
              <a:buFontTx/>
              <a:buNone/>
            </a:pPr>
            <a:endParaRPr lang="en-US" dirty="0"/>
          </a:p>
          <a:p>
            <a:pPr marL="0" indent="0">
              <a:buFontTx/>
              <a:buNone/>
            </a:pPr>
            <a:endParaRPr lang="en-US" dirty="0"/>
          </a:p>
        </p:txBody>
      </p:sp>
      <p:sp>
        <p:nvSpPr>
          <p:cNvPr id="4100" name="Rectangle 4"/>
          <p:cNvSpPr>
            <a:spLocks noChangeArrowheads="1"/>
          </p:cNvSpPr>
          <p:nvPr/>
        </p:nvSpPr>
        <p:spPr bwMode="auto">
          <a:xfrm>
            <a:off x="457200" y="3733800"/>
            <a:ext cx="1600200" cy="990600"/>
          </a:xfrm>
          <a:prstGeom prst="rect">
            <a:avLst/>
          </a:prstGeom>
          <a:solidFill>
            <a:schemeClr val="hlink"/>
          </a:solidFill>
          <a:ln w="25400" algn="ctr">
            <a:solidFill>
              <a:schemeClr val="tx1"/>
            </a:solidFill>
            <a:miter lim="800000"/>
            <a:headEnd/>
            <a:tailEnd/>
          </a:ln>
        </p:spPr>
        <p:txBody>
          <a:bodyPr anchor="ctr"/>
          <a:lstStyle/>
          <a:p>
            <a:pPr algn="ctr"/>
            <a:r>
              <a:rPr lang="en-US" sz="2000"/>
              <a:t>Real Problem</a:t>
            </a:r>
          </a:p>
        </p:txBody>
      </p:sp>
      <p:sp>
        <p:nvSpPr>
          <p:cNvPr id="4101" name="Rectangle 8"/>
          <p:cNvSpPr>
            <a:spLocks noChangeArrowheads="1"/>
          </p:cNvSpPr>
          <p:nvPr/>
        </p:nvSpPr>
        <p:spPr bwMode="auto">
          <a:xfrm>
            <a:off x="3352800" y="3733800"/>
            <a:ext cx="1752600" cy="914400"/>
          </a:xfrm>
          <a:prstGeom prst="rect">
            <a:avLst/>
          </a:prstGeom>
          <a:solidFill>
            <a:schemeClr val="hlink"/>
          </a:solidFill>
          <a:ln w="25400" algn="ctr">
            <a:solidFill>
              <a:schemeClr val="tx1"/>
            </a:solidFill>
            <a:miter lim="800000"/>
            <a:headEnd/>
            <a:tailEnd/>
          </a:ln>
        </p:spPr>
        <p:txBody>
          <a:bodyPr anchor="ctr"/>
          <a:lstStyle/>
          <a:p>
            <a:pPr algn="ctr"/>
            <a:r>
              <a:rPr lang="en-US" sz="2000"/>
              <a:t>Mathematical</a:t>
            </a:r>
            <a:r>
              <a:rPr lang="en-US"/>
              <a:t> </a:t>
            </a:r>
            <a:r>
              <a:rPr lang="en-US" sz="2000"/>
              <a:t>Problem</a:t>
            </a:r>
          </a:p>
        </p:txBody>
      </p:sp>
      <p:sp>
        <p:nvSpPr>
          <p:cNvPr id="4102" name="Rectangle 9"/>
          <p:cNvSpPr>
            <a:spLocks noChangeArrowheads="1"/>
          </p:cNvSpPr>
          <p:nvPr/>
        </p:nvSpPr>
        <p:spPr bwMode="auto">
          <a:xfrm>
            <a:off x="6705600" y="3733800"/>
            <a:ext cx="1752600" cy="914400"/>
          </a:xfrm>
          <a:prstGeom prst="rect">
            <a:avLst/>
          </a:prstGeom>
          <a:solidFill>
            <a:schemeClr val="hlink"/>
          </a:solidFill>
          <a:ln w="25400" algn="ctr">
            <a:solidFill>
              <a:schemeClr val="tx1"/>
            </a:solidFill>
            <a:miter lim="800000"/>
            <a:headEnd/>
            <a:tailEnd/>
          </a:ln>
        </p:spPr>
        <p:txBody>
          <a:bodyPr anchor="ctr"/>
          <a:lstStyle/>
          <a:p>
            <a:pPr algn="ctr"/>
            <a:r>
              <a:rPr lang="en-US" sz="2000"/>
              <a:t>Mathematical</a:t>
            </a:r>
            <a:r>
              <a:rPr lang="en-US"/>
              <a:t> </a:t>
            </a:r>
            <a:r>
              <a:rPr lang="en-US" sz="2000"/>
              <a:t>Solution</a:t>
            </a:r>
          </a:p>
        </p:txBody>
      </p:sp>
      <p:cxnSp>
        <p:nvCxnSpPr>
          <p:cNvPr id="4103" name="Straight Connector 22"/>
          <p:cNvCxnSpPr>
            <a:cxnSpLocks noChangeShapeType="1"/>
          </p:cNvCxnSpPr>
          <p:nvPr/>
        </p:nvCxnSpPr>
        <p:spPr bwMode="auto">
          <a:xfrm flipV="1">
            <a:off x="2057400" y="4191000"/>
            <a:ext cx="1295400" cy="0"/>
          </a:xfrm>
          <a:prstGeom prst="line">
            <a:avLst/>
          </a:prstGeom>
          <a:noFill/>
          <a:ln w="25400" algn="ctr">
            <a:solidFill>
              <a:schemeClr val="tx1"/>
            </a:solidFill>
            <a:round/>
            <a:headEnd/>
            <a:tailEnd/>
          </a:ln>
          <a:effectLst>
            <a:outerShdw dist="20000" dir="5400000" rotWithShape="0">
              <a:srgbClr val="000000">
                <a:alpha val="37999"/>
              </a:srgbClr>
            </a:outerShdw>
          </a:effectLst>
        </p:spPr>
      </p:cxnSp>
      <p:cxnSp>
        <p:nvCxnSpPr>
          <p:cNvPr id="4104" name="Straight Connector 25"/>
          <p:cNvCxnSpPr>
            <a:cxnSpLocks noChangeShapeType="1"/>
            <a:stCxn id="4101" idx="3"/>
            <a:endCxn id="4102" idx="1"/>
          </p:cNvCxnSpPr>
          <p:nvPr/>
        </p:nvCxnSpPr>
        <p:spPr bwMode="auto">
          <a:xfrm>
            <a:off x="5105400" y="4191000"/>
            <a:ext cx="1600200" cy="1588"/>
          </a:xfrm>
          <a:prstGeom prst="line">
            <a:avLst/>
          </a:prstGeom>
          <a:noFill/>
          <a:ln w="25400" algn="ctr">
            <a:solidFill>
              <a:schemeClr val="tx1"/>
            </a:solidFill>
            <a:round/>
            <a:headEnd/>
            <a:tailEnd/>
          </a:ln>
          <a:effectLst>
            <a:outerShdw dist="20000" dir="5400000" rotWithShape="0">
              <a:srgbClr val="000000">
                <a:alpha val="37999"/>
              </a:srgbClr>
            </a:outerShdw>
          </a:effectLst>
        </p:spPr>
      </p:cxnSp>
      <p:cxnSp>
        <p:nvCxnSpPr>
          <p:cNvPr id="4105" name="Straight Connector 30"/>
          <p:cNvCxnSpPr>
            <a:cxnSpLocks noChangeShapeType="1"/>
          </p:cNvCxnSpPr>
          <p:nvPr/>
        </p:nvCxnSpPr>
        <p:spPr bwMode="auto">
          <a:xfrm flipV="1">
            <a:off x="1295400" y="5791200"/>
            <a:ext cx="6324600" cy="0"/>
          </a:xfrm>
          <a:prstGeom prst="line">
            <a:avLst/>
          </a:prstGeom>
          <a:noFill/>
          <a:ln w="25400" algn="ctr">
            <a:solidFill>
              <a:schemeClr val="tx1"/>
            </a:solidFill>
            <a:round/>
            <a:headEnd/>
            <a:tailEnd/>
          </a:ln>
          <a:effectLst>
            <a:outerShdw dist="20000" dir="5400000" rotWithShape="0">
              <a:srgbClr val="000000">
                <a:alpha val="37999"/>
              </a:srgbClr>
            </a:outerShdw>
          </a:effectLst>
        </p:spPr>
      </p:cxnSp>
      <p:cxnSp>
        <p:nvCxnSpPr>
          <p:cNvPr id="4106" name="Straight Connector 33"/>
          <p:cNvCxnSpPr>
            <a:cxnSpLocks noChangeShapeType="1"/>
          </p:cNvCxnSpPr>
          <p:nvPr/>
        </p:nvCxnSpPr>
        <p:spPr bwMode="auto">
          <a:xfrm rot="16200000" flipV="1">
            <a:off x="7029450" y="5200650"/>
            <a:ext cx="1143000" cy="38100"/>
          </a:xfrm>
          <a:prstGeom prst="line">
            <a:avLst/>
          </a:prstGeom>
          <a:noFill/>
          <a:ln w="25400" algn="ctr">
            <a:solidFill>
              <a:schemeClr val="tx1"/>
            </a:solidFill>
            <a:round/>
            <a:headEnd/>
            <a:tailEnd/>
          </a:ln>
          <a:effectLst>
            <a:outerShdw dist="20000" dir="5400000" rotWithShape="0">
              <a:srgbClr val="000000">
                <a:alpha val="37999"/>
              </a:srgbClr>
            </a:outerShdw>
          </a:effectLst>
        </p:spPr>
      </p:cxnSp>
      <p:sp>
        <p:nvSpPr>
          <p:cNvPr id="38" name="Left Arrow 37"/>
          <p:cNvSpPr>
            <a:spLocks noChangeArrowheads="1"/>
          </p:cNvSpPr>
          <p:nvPr/>
        </p:nvSpPr>
        <p:spPr bwMode="auto">
          <a:xfrm>
            <a:off x="3657600" y="5638800"/>
            <a:ext cx="609600" cy="228600"/>
          </a:xfrm>
          <a:prstGeom prst="leftArrow">
            <a:avLst>
              <a:gd name="adj1" fmla="val 50000"/>
              <a:gd name="adj2" fmla="val 50000"/>
            </a:avLst>
          </a:prstGeom>
          <a:solidFill>
            <a:schemeClr val="accent1"/>
          </a:solidFill>
          <a:ln w="25400" algn="ctr">
            <a:solidFill>
              <a:schemeClr val="tx1"/>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4108" name="Line 15"/>
          <p:cNvSpPr>
            <a:spLocks noChangeShapeType="1"/>
          </p:cNvSpPr>
          <p:nvPr/>
        </p:nvSpPr>
        <p:spPr bwMode="auto">
          <a:xfrm flipV="1">
            <a:off x="1295400" y="4724400"/>
            <a:ext cx="0" cy="1066800"/>
          </a:xfrm>
          <a:prstGeom prst="line">
            <a:avLst/>
          </a:prstGeom>
          <a:noFill/>
          <a:ln w="28575">
            <a:solidFill>
              <a:schemeClr val="tx1"/>
            </a:solidFill>
            <a:round/>
            <a:headEnd/>
            <a:tailEnd/>
          </a:ln>
          <a:effectLst/>
        </p:spPr>
        <p:txBody>
          <a:bodyPr/>
          <a:lstStyle/>
          <a:p>
            <a:endParaRPr lang="en-US"/>
          </a:p>
        </p:txBody>
      </p:sp>
      <p:sp>
        <p:nvSpPr>
          <p:cNvPr id="4109" name="Text Box 17"/>
          <p:cNvSpPr txBox="1">
            <a:spLocks noChangeArrowheads="1"/>
          </p:cNvSpPr>
          <p:nvPr/>
        </p:nvSpPr>
        <p:spPr bwMode="auto">
          <a:xfrm>
            <a:off x="3276600" y="5867400"/>
            <a:ext cx="1905000" cy="779463"/>
          </a:xfrm>
          <a:prstGeom prst="rect">
            <a:avLst/>
          </a:prstGeom>
          <a:noFill/>
          <a:ln w="9525">
            <a:noFill/>
            <a:miter lim="800000"/>
            <a:headEnd/>
            <a:tailEnd/>
          </a:ln>
          <a:effectLst/>
        </p:spPr>
        <p:txBody>
          <a:bodyPr>
            <a:spAutoFit/>
          </a:bodyPr>
          <a:lstStyle/>
          <a:p>
            <a:r>
              <a:rPr lang="en-US" b="1"/>
              <a:t>Interpretation</a:t>
            </a:r>
          </a:p>
          <a:p>
            <a:pPr>
              <a:spcBef>
                <a:spcPct val="50000"/>
              </a:spcBef>
            </a:pPr>
            <a:endParaRPr lang="en-US"/>
          </a:p>
        </p:txBody>
      </p:sp>
    </p:spTree>
    <p:extLst>
      <p:ext uri="{BB962C8B-B14F-4D97-AF65-F5344CB8AC3E}">
        <p14:creationId xmlns:p14="http://schemas.microsoft.com/office/powerpoint/2010/main" val="324451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19200" y="228600"/>
            <a:ext cx="7239000" cy="838200"/>
          </a:xfrm>
        </p:spPr>
        <p:txBody>
          <a:bodyPr/>
          <a:lstStyle/>
          <a:p>
            <a:pPr algn="ctr" eaLnBrk="1" hangingPunct="1"/>
            <a:r>
              <a:rPr lang="en-US" altLang="en-US" smtClean="0"/>
              <a:t>SIR model for epidemics</a:t>
            </a:r>
          </a:p>
        </p:txBody>
      </p:sp>
      <p:graphicFrame>
        <p:nvGraphicFramePr>
          <p:cNvPr id="5123" name="Object 3"/>
          <p:cNvGraphicFramePr>
            <a:graphicFrameLocks noChangeAspect="1"/>
          </p:cNvGraphicFramePr>
          <p:nvPr/>
        </p:nvGraphicFramePr>
        <p:xfrm>
          <a:off x="396875" y="2457450"/>
          <a:ext cx="2236788" cy="2724150"/>
        </p:xfrm>
        <a:graphic>
          <a:graphicData uri="http://schemas.openxmlformats.org/presentationml/2006/ole">
            <mc:AlternateContent xmlns:mc="http://schemas.openxmlformats.org/markup-compatibility/2006">
              <mc:Choice xmlns:v="urn:schemas-microsoft-com:vml" Requires="v">
                <p:oleObj spid="_x0000_s16426" name="Equation" r:id="rId3" imgW="971460" imgH="1190715" progId="Equation.3">
                  <p:embed/>
                </p:oleObj>
              </mc:Choice>
              <mc:Fallback>
                <p:oleObj name="Equation" r:id="rId3" imgW="971460" imgH="119071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2457450"/>
                        <a:ext cx="2236788" cy="27241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6"/>
          <p:cNvGraphicFramePr>
            <a:graphicFrameLocks noChangeAspect="1"/>
          </p:cNvGraphicFramePr>
          <p:nvPr/>
        </p:nvGraphicFramePr>
        <p:xfrm>
          <a:off x="7053263" y="1524000"/>
          <a:ext cx="1557337" cy="396875"/>
        </p:xfrm>
        <a:graphic>
          <a:graphicData uri="http://schemas.openxmlformats.org/presentationml/2006/ole">
            <mc:AlternateContent xmlns:mc="http://schemas.openxmlformats.org/markup-compatibility/2006">
              <mc:Choice xmlns:v="urn:schemas-microsoft-com:vml" Requires="v">
                <p:oleObj spid="_x0000_s16427" name="Equation" r:id="rId5" imgW="666630" imgH="152310" progId="Equation.3">
                  <p:embed/>
                </p:oleObj>
              </mc:Choice>
              <mc:Fallback>
                <p:oleObj name="Equation" r:id="rId5" imgW="666630" imgH="15231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3263" y="1524000"/>
                        <a:ext cx="1557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5" name="Text Box 7"/>
          <p:cNvSpPr txBox="1">
            <a:spLocks noChangeArrowheads="1"/>
          </p:cNvSpPr>
          <p:nvPr/>
        </p:nvSpPr>
        <p:spPr bwMode="auto">
          <a:xfrm>
            <a:off x="152400" y="1143000"/>
            <a:ext cx="71453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i="1" smtClean="0">
                <a:solidFill>
                  <a:srgbClr val="FFFFFF"/>
                </a:solidFill>
              </a:rPr>
              <a:t>s=S/N</a:t>
            </a:r>
            <a:r>
              <a:rPr lang="en-US" altLang="en-US" smtClean="0">
                <a:solidFill>
                  <a:srgbClr val="FFFFFF"/>
                </a:solidFill>
              </a:rPr>
              <a:t>: </a:t>
            </a:r>
            <a:r>
              <a:rPr lang="en-US" altLang="en-US" i="1" smtClean="0">
                <a:solidFill>
                  <a:srgbClr val="FFFFFF"/>
                </a:solidFill>
              </a:rPr>
              <a:t>density</a:t>
            </a:r>
            <a:r>
              <a:rPr lang="en-US" altLang="en-US" smtClean="0">
                <a:solidFill>
                  <a:srgbClr val="FFFFFF"/>
                </a:solidFill>
              </a:rPr>
              <a:t> of </a:t>
            </a:r>
            <a:r>
              <a:rPr lang="en-US" altLang="en-US" smtClean="0">
                <a:solidFill>
                  <a:srgbClr val="FF0000"/>
                </a:solidFill>
              </a:rPr>
              <a:t>Susceptible</a:t>
            </a:r>
            <a:r>
              <a:rPr lang="en-US" altLang="en-US" smtClean="0">
                <a:solidFill>
                  <a:srgbClr val="FFFFFF"/>
                </a:solidFill>
              </a:rPr>
              <a:t> individuals</a:t>
            </a:r>
            <a:endParaRPr lang="en-US" altLang="en-US" i="1" baseline="-25000" smtClean="0">
              <a:solidFill>
                <a:srgbClr val="FFFFFF"/>
              </a:solidFill>
              <a:sym typeface="Symbol" pitchFamily="18" charset="2"/>
            </a:endParaRPr>
          </a:p>
          <a:p>
            <a:pPr eaLnBrk="1" hangingPunct="1"/>
            <a:r>
              <a:rPr lang="en-US" altLang="en-US" i="1" smtClean="0">
                <a:solidFill>
                  <a:srgbClr val="FFFFFF"/>
                </a:solidFill>
              </a:rPr>
              <a:t>i=I/N</a:t>
            </a:r>
            <a:r>
              <a:rPr lang="en-US" altLang="en-US" smtClean="0">
                <a:solidFill>
                  <a:srgbClr val="FFFFFF"/>
                </a:solidFill>
              </a:rPr>
              <a:t>: </a:t>
            </a:r>
            <a:r>
              <a:rPr lang="en-US" altLang="en-US" i="1" smtClean="0">
                <a:solidFill>
                  <a:srgbClr val="FFFFFF"/>
                </a:solidFill>
              </a:rPr>
              <a:t>density</a:t>
            </a:r>
            <a:r>
              <a:rPr lang="en-US" altLang="en-US" smtClean="0">
                <a:solidFill>
                  <a:srgbClr val="FFFFFF"/>
                </a:solidFill>
              </a:rPr>
              <a:t> of </a:t>
            </a:r>
            <a:r>
              <a:rPr lang="en-US" altLang="en-US" smtClean="0">
                <a:solidFill>
                  <a:srgbClr val="FF0000"/>
                </a:solidFill>
              </a:rPr>
              <a:t>Infective</a:t>
            </a:r>
            <a:r>
              <a:rPr lang="en-US" altLang="en-US" smtClean="0">
                <a:solidFill>
                  <a:srgbClr val="FFFFFF"/>
                </a:solidFill>
              </a:rPr>
              <a:t> individuals</a:t>
            </a:r>
          </a:p>
          <a:p>
            <a:pPr eaLnBrk="1" hangingPunct="1"/>
            <a:r>
              <a:rPr lang="en-US" altLang="en-US" i="1" smtClean="0">
                <a:solidFill>
                  <a:srgbClr val="FFFFFF"/>
                </a:solidFill>
              </a:rPr>
              <a:t>r=R/N</a:t>
            </a:r>
            <a:r>
              <a:rPr lang="en-US" altLang="en-US" smtClean="0">
                <a:solidFill>
                  <a:srgbClr val="FFFFFF"/>
                </a:solidFill>
              </a:rPr>
              <a:t>: </a:t>
            </a:r>
            <a:r>
              <a:rPr lang="en-US" altLang="en-US" i="1" smtClean="0">
                <a:solidFill>
                  <a:srgbClr val="FFFFFF"/>
                </a:solidFill>
              </a:rPr>
              <a:t>density</a:t>
            </a:r>
            <a:r>
              <a:rPr lang="en-US" altLang="en-US" smtClean="0">
                <a:solidFill>
                  <a:srgbClr val="FFFFFF"/>
                </a:solidFill>
              </a:rPr>
              <a:t> of </a:t>
            </a:r>
            <a:r>
              <a:rPr lang="en-US" altLang="en-US" smtClean="0">
                <a:solidFill>
                  <a:srgbClr val="FF0000"/>
                </a:solidFill>
              </a:rPr>
              <a:t>Removed (recovered/dead)</a:t>
            </a:r>
            <a:r>
              <a:rPr lang="en-US" altLang="en-US" smtClean="0">
                <a:solidFill>
                  <a:srgbClr val="FFFFFF"/>
                </a:solidFill>
              </a:rPr>
              <a:t> individuals</a:t>
            </a:r>
          </a:p>
        </p:txBody>
      </p:sp>
      <p:graphicFrame>
        <p:nvGraphicFramePr>
          <p:cNvPr id="5136" name="Object 8"/>
          <p:cNvGraphicFramePr>
            <a:graphicFrameLocks noChangeAspect="1"/>
          </p:cNvGraphicFramePr>
          <p:nvPr/>
        </p:nvGraphicFramePr>
        <p:xfrm>
          <a:off x="7232650" y="4578350"/>
          <a:ext cx="1530350" cy="936625"/>
        </p:xfrm>
        <a:graphic>
          <a:graphicData uri="http://schemas.openxmlformats.org/presentationml/2006/ole">
            <mc:AlternateContent xmlns:mc="http://schemas.openxmlformats.org/markup-compatibility/2006">
              <mc:Choice xmlns:v="urn:schemas-microsoft-com:vml" Requires="v">
                <p:oleObj spid="_x0000_s16428" name="Equation" r:id="rId7" imgW="657180" imgH="390615" progId="Equation.3">
                  <p:embed/>
                </p:oleObj>
              </mc:Choice>
              <mc:Fallback>
                <p:oleObj name="Equation" r:id="rId7" imgW="657180" imgH="39061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2650" y="4578350"/>
                        <a:ext cx="1530350" cy="9366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5120" name="Group 16"/>
          <p:cNvGrpSpPr>
            <a:grpSpLocks/>
          </p:cNvGrpSpPr>
          <p:nvPr/>
        </p:nvGrpSpPr>
        <p:grpSpPr bwMode="auto">
          <a:xfrm>
            <a:off x="2971800" y="3387725"/>
            <a:ext cx="5791200" cy="879475"/>
            <a:chOff x="1872" y="2134"/>
            <a:chExt cx="3648" cy="554"/>
          </a:xfrm>
        </p:grpSpPr>
        <p:graphicFrame>
          <p:nvGraphicFramePr>
            <p:cNvPr id="2" name="Object 5"/>
            <p:cNvGraphicFramePr>
              <a:graphicFrameLocks noChangeAspect="1"/>
            </p:cNvGraphicFramePr>
            <p:nvPr/>
          </p:nvGraphicFramePr>
          <p:xfrm>
            <a:off x="2662" y="2134"/>
            <a:ext cx="1820" cy="554"/>
          </p:xfrm>
          <a:graphic>
            <a:graphicData uri="http://schemas.openxmlformats.org/presentationml/2006/ole">
              <mc:AlternateContent xmlns:mc="http://schemas.openxmlformats.org/markup-compatibility/2006">
                <mc:Choice xmlns:v="urn:schemas-microsoft-com:vml" Requires="v">
                  <p:oleObj spid="_x0000_s16429" name="Equation" r:id="rId9" imgW="1266840" imgH="362040" progId="Equation.3">
                    <p:embed/>
                  </p:oleObj>
                </mc:Choice>
                <mc:Fallback>
                  <p:oleObj name="Equation" r:id="rId9" imgW="1266840" imgH="362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2" y="2134"/>
                          <a:ext cx="1820" cy="554"/>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7" name="Object 10"/>
            <p:cNvGraphicFramePr>
              <a:graphicFrameLocks noChangeAspect="1"/>
            </p:cNvGraphicFramePr>
            <p:nvPr/>
          </p:nvGraphicFramePr>
          <p:xfrm>
            <a:off x="4682" y="2304"/>
            <a:ext cx="838" cy="286"/>
          </p:xfrm>
          <a:graphic>
            <a:graphicData uri="http://schemas.openxmlformats.org/presentationml/2006/ole">
              <mc:AlternateContent xmlns:mc="http://schemas.openxmlformats.org/markup-compatibility/2006">
                <mc:Choice xmlns:v="urn:schemas-microsoft-com:vml" Requires="v">
                  <p:oleObj spid="_x0000_s16430" name="Equation" r:id="rId11" imgW="571590" imgH="171450" progId="Equation.3">
                    <p:embed/>
                  </p:oleObj>
                </mc:Choice>
                <mc:Fallback>
                  <p:oleObj name="Equation" r:id="rId11" imgW="571590" imgH="17145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2" y="2304"/>
                          <a:ext cx="838"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8" name="AutoShape 12"/>
            <p:cNvSpPr>
              <a:spLocks noChangeArrowheads="1"/>
            </p:cNvSpPr>
            <p:nvPr/>
          </p:nvSpPr>
          <p:spPr bwMode="auto">
            <a:xfrm>
              <a:off x="1872" y="2286"/>
              <a:ext cx="615" cy="306"/>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US" altLang="en-US" smtClean="0">
                <a:solidFill>
                  <a:srgbClr val="FFFFFF"/>
                </a:solidFill>
              </a:endParaRPr>
            </a:p>
          </p:txBody>
        </p:sp>
      </p:grpSp>
      <p:graphicFrame>
        <p:nvGraphicFramePr>
          <p:cNvPr id="5128" name="Object 13"/>
          <p:cNvGraphicFramePr>
            <a:graphicFrameLocks noChangeAspect="1"/>
          </p:cNvGraphicFramePr>
          <p:nvPr/>
        </p:nvGraphicFramePr>
        <p:xfrm>
          <a:off x="6324600" y="2236788"/>
          <a:ext cx="2635250" cy="963612"/>
        </p:xfrm>
        <a:graphic>
          <a:graphicData uri="http://schemas.openxmlformats.org/presentationml/2006/ole">
            <mc:AlternateContent xmlns:mc="http://schemas.openxmlformats.org/markup-compatibility/2006">
              <mc:Choice xmlns:v="urn:schemas-microsoft-com:vml" Requires="v">
                <p:oleObj spid="_x0000_s16431" name="Equation" r:id="rId13" imgW="1152630" imgH="400050" progId="Equation.3">
                  <p:embed/>
                </p:oleObj>
              </mc:Choice>
              <mc:Fallback>
                <p:oleObj name="Equation" r:id="rId13" imgW="1152630" imgH="40005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2236788"/>
                        <a:ext cx="263525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5122" name="Group 18"/>
          <p:cNvGrpSpPr>
            <a:grpSpLocks/>
          </p:cNvGrpSpPr>
          <p:nvPr/>
        </p:nvGrpSpPr>
        <p:grpSpPr bwMode="auto">
          <a:xfrm>
            <a:off x="304800" y="5578475"/>
            <a:ext cx="8915400" cy="1203325"/>
            <a:chOff x="192" y="3514"/>
            <a:chExt cx="5616" cy="758"/>
          </a:xfrm>
        </p:grpSpPr>
        <p:sp>
          <p:nvSpPr>
            <p:cNvPr id="5133" name="Text Box 4"/>
            <p:cNvSpPr txBox="1">
              <a:spLocks noChangeArrowheads="1"/>
            </p:cNvSpPr>
            <p:nvPr/>
          </p:nvSpPr>
          <p:spPr bwMode="auto">
            <a:xfrm>
              <a:off x="192" y="3514"/>
              <a:ext cx="203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i="1" smtClean="0">
                  <a:solidFill>
                    <a:srgbClr val="FFFFFF"/>
                  </a:solidFill>
                </a:rPr>
                <a:t>s</a:t>
              </a:r>
              <a:r>
                <a:rPr lang="en-US" altLang="en-US" smtClean="0">
                  <a:solidFill>
                    <a:srgbClr val="FFFFFF"/>
                  </a:solidFill>
                </a:rPr>
                <a:t> </a:t>
              </a:r>
              <a:r>
                <a:rPr lang="en-US" altLang="en-US" smtClean="0">
                  <a:solidFill>
                    <a:srgbClr val="FFFFFF"/>
                  </a:solidFill>
                  <a:sym typeface="Symbol" pitchFamily="18" charset="2"/>
                </a:rPr>
                <a:t></a:t>
              </a:r>
              <a:r>
                <a:rPr lang="en-US" altLang="en-US" smtClean="0">
                  <a:solidFill>
                    <a:srgbClr val="FFFFFF"/>
                  </a:solidFill>
                </a:rPr>
                <a:t> </a:t>
              </a:r>
              <a:r>
                <a:rPr lang="en-US" altLang="en-US" i="1" smtClean="0">
                  <a:solidFill>
                    <a:srgbClr val="FFFFFF"/>
                  </a:solidFill>
                </a:rPr>
                <a:t>i</a:t>
              </a:r>
              <a:r>
                <a:rPr lang="en-US" altLang="en-US" smtClean="0">
                  <a:solidFill>
                    <a:srgbClr val="FFFFFF"/>
                  </a:solidFill>
                </a:rPr>
                <a:t>	</a:t>
              </a:r>
              <a:r>
                <a:rPr lang="en-US" altLang="en-US" i="1" smtClean="0">
                  <a:solidFill>
                    <a:srgbClr val="FFFFFF"/>
                  </a:solidFill>
                  <a:sym typeface="Symbol" pitchFamily="18" charset="2"/>
                </a:rPr>
                <a:t> </a:t>
              </a:r>
              <a:r>
                <a:rPr lang="en-US" altLang="en-US" smtClean="0">
                  <a:solidFill>
                    <a:srgbClr val="FFFFFF"/>
                  </a:solidFill>
                  <a:sym typeface="Symbol" pitchFamily="18" charset="2"/>
                </a:rPr>
                <a:t> (infection rate)</a:t>
              </a:r>
              <a:endParaRPr lang="en-US" altLang="en-US" i="1" baseline="-25000" smtClean="0">
                <a:solidFill>
                  <a:srgbClr val="FFFFFF"/>
                </a:solidFill>
                <a:sym typeface="Symbol" pitchFamily="18" charset="2"/>
              </a:endParaRPr>
            </a:p>
            <a:p>
              <a:pPr eaLnBrk="1" hangingPunct="1"/>
              <a:r>
                <a:rPr lang="en-US" altLang="en-US" i="1" smtClean="0">
                  <a:solidFill>
                    <a:srgbClr val="FFFFFF"/>
                  </a:solidFill>
                </a:rPr>
                <a:t>i</a:t>
              </a:r>
              <a:r>
                <a:rPr lang="en-US" altLang="en-US" smtClean="0">
                  <a:solidFill>
                    <a:srgbClr val="FFFFFF"/>
                  </a:solidFill>
                </a:rPr>
                <a:t> </a:t>
              </a:r>
              <a:r>
                <a:rPr lang="en-US" altLang="en-US" smtClean="0">
                  <a:solidFill>
                    <a:srgbClr val="FFFFFF"/>
                  </a:solidFill>
                  <a:sym typeface="Symbol" pitchFamily="18" charset="2"/>
                </a:rPr>
                <a:t></a:t>
              </a:r>
              <a:r>
                <a:rPr lang="en-US" altLang="en-US" smtClean="0">
                  <a:solidFill>
                    <a:srgbClr val="FFFFFF"/>
                  </a:solidFill>
                </a:rPr>
                <a:t> </a:t>
              </a:r>
              <a:r>
                <a:rPr lang="en-US" altLang="en-US" i="1" smtClean="0">
                  <a:solidFill>
                    <a:srgbClr val="FFFFFF"/>
                  </a:solidFill>
                </a:rPr>
                <a:t>r</a:t>
              </a:r>
              <a:r>
                <a:rPr lang="en-US" altLang="en-US" smtClean="0">
                  <a:solidFill>
                    <a:srgbClr val="FFFFFF"/>
                  </a:solidFill>
                </a:rPr>
                <a:t>	</a:t>
              </a:r>
              <a:r>
                <a:rPr lang="en-US" altLang="en-US" i="1" smtClean="0">
                  <a:solidFill>
                    <a:srgbClr val="FFFFFF"/>
                  </a:solidFill>
                  <a:sym typeface="Symbol" pitchFamily="18" charset="2"/>
                </a:rPr>
                <a:t></a:t>
              </a:r>
              <a:r>
                <a:rPr lang="en-US" altLang="en-US" smtClean="0">
                  <a:solidFill>
                    <a:srgbClr val="FFFFFF"/>
                  </a:solidFill>
                  <a:sym typeface="Symbol" pitchFamily="18" charset="2"/>
                </a:rPr>
                <a:t>  (</a:t>
              </a:r>
              <a:r>
                <a:rPr lang="en-US" altLang="en-US" smtClean="0">
                  <a:solidFill>
                    <a:srgbClr val="FFFFFF"/>
                  </a:solidFill>
                </a:rPr>
                <a:t>recovery rate)</a:t>
              </a:r>
              <a:endParaRPr lang="en-US" altLang="en-US" smtClean="0">
                <a:solidFill>
                  <a:srgbClr val="FFFFFF"/>
                </a:solidFill>
                <a:sym typeface="Symbol" pitchFamily="18" charset="2"/>
              </a:endParaRPr>
            </a:p>
          </p:txBody>
        </p:sp>
        <p:sp>
          <p:nvSpPr>
            <p:cNvPr id="5134" name="Text Box 11"/>
            <p:cNvSpPr txBox="1">
              <a:spLocks noChangeArrowheads="1"/>
            </p:cNvSpPr>
            <p:nvPr/>
          </p:nvSpPr>
          <p:spPr bwMode="auto">
            <a:xfrm>
              <a:off x="2784" y="3552"/>
              <a:ext cx="30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i="1" smtClean="0">
                  <a:solidFill>
                    <a:srgbClr val="FFFFFF"/>
                  </a:solidFill>
                </a:rPr>
                <a:t>R</a:t>
              </a:r>
              <a:r>
                <a:rPr lang="en-US" altLang="en-US" baseline="-25000" smtClean="0">
                  <a:solidFill>
                    <a:srgbClr val="FFFFFF"/>
                  </a:solidFill>
                </a:rPr>
                <a:t>o</a:t>
              </a:r>
              <a:r>
                <a:rPr lang="en-US" altLang="en-US" smtClean="0">
                  <a:solidFill>
                    <a:srgbClr val="FFFFFF"/>
                  </a:solidFill>
                </a:rPr>
                <a:t>: </a:t>
              </a:r>
              <a:r>
                <a:rPr lang="en-US" altLang="en-US" b="1" i="1" smtClean="0">
                  <a:solidFill>
                    <a:srgbClr val="FFFFFF"/>
                  </a:solidFill>
                </a:rPr>
                <a:t>basic reproduction number</a:t>
              </a:r>
            </a:p>
            <a:p>
              <a:pPr eaLnBrk="1" hangingPunct="1"/>
              <a:r>
                <a:rPr lang="en-US" altLang="en-US" sz="2000" smtClean="0">
                  <a:solidFill>
                    <a:srgbClr val="FFFFFF"/>
                  </a:solidFill>
                </a:rPr>
                <a:t>(the # of individuals a sick person will infect)</a:t>
              </a:r>
              <a:endParaRPr lang="en-US" altLang="en-US" sz="2000" smtClean="0">
                <a:solidFill>
                  <a:srgbClr val="FFFFFF"/>
                </a:solidFill>
                <a:sym typeface="Symbol" pitchFamily="18" charset="2"/>
              </a:endParaRPr>
            </a:p>
          </p:txBody>
        </p:sp>
        <p:graphicFrame>
          <p:nvGraphicFramePr>
            <p:cNvPr id="5135" name="Object 15"/>
            <p:cNvGraphicFramePr>
              <a:graphicFrameLocks noChangeAspect="1"/>
            </p:cNvGraphicFramePr>
            <p:nvPr/>
          </p:nvGraphicFramePr>
          <p:xfrm>
            <a:off x="2979" y="3951"/>
            <a:ext cx="2445" cy="321"/>
          </p:xfrm>
          <a:graphic>
            <a:graphicData uri="http://schemas.openxmlformats.org/presentationml/2006/ole">
              <mc:AlternateContent xmlns:mc="http://schemas.openxmlformats.org/markup-compatibility/2006">
                <mc:Choice xmlns:v="urn:schemas-microsoft-com:vml" Requires="v">
                  <p:oleObj spid="_x0000_s16432" name="Equation" r:id="rId15" imgW="1714500" imgH="200025" progId="Equation.3">
                    <p:embed/>
                  </p:oleObj>
                </mc:Choice>
                <mc:Fallback>
                  <p:oleObj name="Equation" r:id="rId15" imgW="1714500" imgH="20002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9" y="3951"/>
                          <a:ext cx="2445" cy="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2"/>
          <p:cNvGrpSpPr>
            <a:grpSpLocks/>
          </p:cNvGrpSpPr>
          <p:nvPr/>
        </p:nvGrpSpPr>
        <p:grpSpPr bwMode="auto">
          <a:xfrm>
            <a:off x="4217988" y="4497388"/>
            <a:ext cx="2792412" cy="852487"/>
            <a:chOff x="4218781" y="4496594"/>
            <a:chExt cx="2791619" cy="852488"/>
          </a:xfrm>
        </p:grpSpPr>
        <p:sp>
          <p:nvSpPr>
            <p:cNvPr id="5131" name="AutoShape 9"/>
            <p:cNvSpPr>
              <a:spLocks noChangeArrowheads="1"/>
            </p:cNvSpPr>
            <p:nvPr/>
          </p:nvSpPr>
          <p:spPr bwMode="auto">
            <a:xfrm rot="5400000">
              <a:off x="4159250" y="4556125"/>
              <a:ext cx="852488" cy="733425"/>
            </a:xfrm>
            <a:custGeom>
              <a:avLst/>
              <a:gdLst>
                <a:gd name="T0" fmla="*/ 598123 w 21600"/>
                <a:gd name="T1" fmla="*/ 0 h 21600"/>
                <a:gd name="T2" fmla="*/ 358242 w 21600"/>
                <a:gd name="T3" fmla="*/ 177550 h 21600"/>
                <a:gd name="T4" fmla="*/ 0 w 21600"/>
                <a:gd name="T5" fmla="*/ 443892 h 21600"/>
                <a:gd name="T6" fmla="*/ 358242 w 21600"/>
                <a:gd name="T7" fmla="*/ 532650 h 21600"/>
                <a:gd name="T8" fmla="*/ 716524 w 21600"/>
                <a:gd name="T9" fmla="*/ 370108 h 21600"/>
                <a:gd name="T10" fmla="*/ 836464 w 21600"/>
                <a:gd name="T11" fmla="*/ 17755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03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smtClean="0">
                <a:solidFill>
                  <a:srgbClr val="FFFFFF"/>
                </a:solidFill>
                <a:latin typeface="Times New Roman" pitchFamily="18" charset="0"/>
              </a:endParaRPr>
            </a:p>
          </p:txBody>
        </p:sp>
        <p:graphicFrame>
          <p:nvGraphicFramePr>
            <p:cNvPr id="5132" name="Object 1"/>
            <p:cNvGraphicFramePr>
              <a:graphicFrameLocks noChangeAspect="1"/>
            </p:cNvGraphicFramePr>
            <p:nvPr/>
          </p:nvGraphicFramePr>
          <p:xfrm>
            <a:off x="5029200" y="4802188"/>
            <a:ext cx="1981200" cy="476250"/>
          </p:xfrm>
          <a:graphic>
            <a:graphicData uri="http://schemas.openxmlformats.org/presentationml/2006/ole">
              <mc:AlternateContent xmlns:mc="http://schemas.openxmlformats.org/markup-compatibility/2006">
                <mc:Choice xmlns:v="urn:schemas-microsoft-com:vml" Requires="v">
                  <p:oleObj spid="_x0000_s16433" name="Equation" r:id="rId17" imgW="857250" imgH="190590" progId="Equation.3">
                    <p:embed/>
                  </p:oleObj>
                </mc:Choice>
                <mc:Fallback>
                  <p:oleObj name="Equation" r:id="rId17" imgW="857250" imgH="19059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9200" y="4802188"/>
                          <a:ext cx="1981200" cy="4762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16335979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1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152400"/>
            <a:ext cx="7239000" cy="914400"/>
          </a:xfrm>
        </p:spPr>
        <p:txBody>
          <a:bodyPr/>
          <a:lstStyle/>
          <a:p>
            <a:pPr algn="ctr" eaLnBrk="1" hangingPunct="1"/>
            <a:r>
              <a:rPr lang="en-US" altLang="en-US" smtClean="0"/>
              <a:t>SIR model for epidemics</a:t>
            </a:r>
          </a:p>
        </p:txBody>
      </p:sp>
      <p:sp>
        <p:nvSpPr>
          <p:cNvPr id="6147" name="Text Box 4"/>
          <p:cNvSpPr txBox="1">
            <a:spLocks noChangeArrowheads="1"/>
          </p:cNvSpPr>
          <p:nvPr/>
        </p:nvSpPr>
        <p:spPr bwMode="auto">
          <a:xfrm>
            <a:off x="304800" y="5578475"/>
            <a:ext cx="3227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i="1" smtClean="0">
                <a:solidFill>
                  <a:srgbClr val="FFFFFF"/>
                </a:solidFill>
              </a:rPr>
              <a:t>s</a:t>
            </a:r>
            <a:r>
              <a:rPr lang="en-US" altLang="en-US" smtClean="0">
                <a:solidFill>
                  <a:srgbClr val="FFFFFF"/>
                </a:solidFill>
              </a:rPr>
              <a:t> </a:t>
            </a:r>
            <a:r>
              <a:rPr lang="en-US" altLang="en-US" smtClean="0">
                <a:solidFill>
                  <a:srgbClr val="FFFFFF"/>
                </a:solidFill>
                <a:sym typeface="Symbol" pitchFamily="18" charset="2"/>
              </a:rPr>
              <a:t></a:t>
            </a:r>
            <a:r>
              <a:rPr lang="en-US" altLang="en-US" smtClean="0">
                <a:solidFill>
                  <a:srgbClr val="FFFFFF"/>
                </a:solidFill>
              </a:rPr>
              <a:t> </a:t>
            </a:r>
            <a:r>
              <a:rPr lang="en-US" altLang="en-US" i="1" smtClean="0">
                <a:solidFill>
                  <a:srgbClr val="FFFFFF"/>
                </a:solidFill>
              </a:rPr>
              <a:t>i</a:t>
            </a:r>
            <a:r>
              <a:rPr lang="en-US" altLang="en-US" smtClean="0">
                <a:solidFill>
                  <a:srgbClr val="FFFFFF"/>
                </a:solidFill>
              </a:rPr>
              <a:t>	</a:t>
            </a:r>
            <a:r>
              <a:rPr lang="en-US" altLang="en-US" i="1" smtClean="0">
                <a:solidFill>
                  <a:srgbClr val="FFFFFF"/>
                </a:solidFill>
                <a:sym typeface="Symbol" pitchFamily="18" charset="2"/>
              </a:rPr>
              <a:t></a:t>
            </a:r>
            <a:r>
              <a:rPr lang="en-US" altLang="en-US" i="1" baseline="-25000" smtClean="0">
                <a:solidFill>
                  <a:srgbClr val="FFFFFF"/>
                </a:solidFill>
                <a:sym typeface="Symbol" pitchFamily="18" charset="2"/>
              </a:rPr>
              <a:t> </a:t>
            </a:r>
            <a:r>
              <a:rPr lang="en-US" altLang="en-US" smtClean="0">
                <a:solidFill>
                  <a:srgbClr val="FFFFFF"/>
                </a:solidFill>
                <a:sym typeface="Symbol" pitchFamily="18" charset="2"/>
              </a:rPr>
              <a:t> (infection rate)</a:t>
            </a:r>
            <a:endParaRPr lang="en-US" altLang="en-US" i="1" baseline="-25000" smtClean="0">
              <a:solidFill>
                <a:srgbClr val="FFFFFF"/>
              </a:solidFill>
              <a:sym typeface="Symbol" pitchFamily="18" charset="2"/>
            </a:endParaRPr>
          </a:p>
          <a:p>
            <a:pPr eaLnBrk="1" hangingPunct="1"/>
            <a:r>
              <a:rPr lang="en-US" altLang="en-US" i="1" smtClean="0">
                <a:solidFill>
                  <a:srgbClr val="FFFFFF"/>
                </a:solidFill>
              </a:rPr>
              <a:t>i</a:t>
            </a:r>
            <a:r>
              <a:rPr lang="en-US" altLang="en-US" smtClean="0">
                <a:solidFill>
                  <a:srgbClr val="FFFFFF"/>
                </a:solidFill>
              </a:rPr>
              <a:t> </a:t>
            </a:r>
            <a:r>
              <a:rPr lang="en-US" altLang="en-US" smtClean="0">
                <a:solidFill>
                  <a:srgbClr val="FFFFFF"/>
                </a:solidFill>
                <a:sym typeface="Symbol" pitchFamily="18" charset="2"/>
              </a:rPr>
              <a:t></a:t>
            </a:r>
            <a:r>
              <a:rPr lang="en-US" altLang="en-US" smtClean="0">
                <a:solidFill>
                  <a:srgbClr val="FFFFFF"/>
                </a:solidFill>
              </a:rPr>
              <a:t> </a:t>
            </a:r>
            <a:r>
              <a:rPr lang="en-US" altLang="en-US" i="1" smtClean="0">
                <a:solidFill>
                  <a:srgbClr val="FFFFFF"/>
                </a:solidFill>
              </a:rPr>
              <a:t>r</a:t>
            </a:r>
            <a:r>
              <a:rPr lang="en-US" altLang="en-US" smtClean="0">
                <a:solidFill>
                  <a:srgbClr val="FFFFFF"/>
                </a:solidFill>
              </a:rPr>
              <a:t>	</a:t>
            </a:r>
            <a:r>
              <a:rPr lang="en-US" altLang="en-US" i="1" smtClean="0">
                <a:solidFill>
                  <a:srgbClr val="FFFFFF"/>
                </a:solidFill>
                <a:sym typeface="Symbol" pitchFamily="18" charset="2"/>
              </a:rPr>
              <a:t></a:t>
            </a:r>
            <a:r>
              <a:rPr lang="en-US" altLang="en-US" smtClean="0">
                <a:solidFill>
                  <a:srgbClr val="FFFFFF"/>
                </a:solidFill>
                <a:sym typeface="Symbol" pitchFamily="18" charset="2"/>
              </a:rPr>
              <a:t>  (</a:t>
            </a:r>
            <a:r>
              <a:rPr lang="en-US" altLang="en-US" smtClean="0">
                <a:solidFill>
                  <a:srgbClr val="FFFFFF"/>
                </a:solidFill>
              </a:rPr>
              <a:t>recovery rate)</a:t>
            </a:r>
            <a:endParaRPr lang="en-US" altLang="en-US" smtClean="0">
              <a:solidFill>
                <a:srgbClr val="FFFFFF"/>
              </a:solidFill>
              <a:sym typeface="Symbol" pitchFamily="18" charset="2"/>
            </a:endParaRPr>
          </a:p>
        </p:txBody>
      </p:sp>
      <p:sp>
        <p:nvSpPr>
          <p:cNvPr id="6148" name="Text Box 7"/>
          <p:cNvSpPr txBox="1">
            <a:spLocks noChangeArrowheads="1"/>
          </p:cNvSpPr>
          <p:nvPr/>
        </p:nvSpPr>
        <p:spPr bwMode="auto">
          <a:xfrm>
            <a:off x="304800" y="1143000"/>
            <a:ext cx="1816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i="1" smtClean="0">
                <a:solidFill>
                  <a:srgbClr val="FFFFFF"/>
                </a:solidFill>
              </a:rPr>
              <a:t>s</a:t>
            </a:r>
            <a:r>
              <a:rPr lang="en-US" altLang="en-US" smtClean="0">
                <a:solidFill>
                  <a:srgbClr val="FFFFFF"/>
                </a:solidFill>
              </a:rPr>
              <a:t>: susceptible</a:t>
            </a:r>
            <a:endParaRPr lang="en-US" altLang="en-US" i="1" baseline="-25000" smtClean="0">
              <a:solidFill>
                <a:srgbClr val="FFFFFF"/>
              </a:solidFill>
              <a:sym typeface="Symbol" pitchFamily="18" charset="2"/>
            </a:endParaRPr>
          </a:p>
          <a:p>
            <a:pPr eaLnBrk="1" hangingPunct="1"/>
            <a:r>
              <a:rPr lang="en-US" altLang="en-US" i="1" smtClean="0">
                <a:solidFill>
                  <a:srgbClr val="FFFFFF"/>
                </a:solidFill>
              </a:rPr>
              <a:t>i</a:t>
            </a:r>
            <a:r>
              <a:rPr lang="en-US" altLang="en-US" smtClean="0">
                <a:solidFill>
                  <a:srgbClr val="FFFFFF"/>
                </a:solidFill>
              </a:rPr>
              <a:t>:  infected</a:t>
            </a:r>
          </a:p>
          <a:p>
            <a:pPr eaLnBrk="1" hangingPunct="1"/>
            <a:r>
              <a:rPr lang="en-US" altLang="en-US" i="1" smtClean="0">
                <a:solidFill>
                  <a:srgbClr val="FFFFFF"/>
                </a:solidFill>
              </a:rPr>
              <a:t>r</a:t>
            </a:r>
            <a:r>
              <a:rPr lang="en-US" altLang="en-US" smtClean="0">
                <a:solidFill>
                  <a:srgbClr val="FFFFFF"/>
                </a:solidFill>
              </a:rPr>
              <a:t>:  recovered</a:t>
            </a:r>
            <a:endParaRPr lang="en-US" altLang="en-US" smtClean="0">
              <a:solidFill>
                <a:srgbClr val="FFFFFF"/>
              </a:solidFill>
              <a:sym typeface="Symbol" pitchFamily="18" charset="2"/>
            </a:endParaRPr>
          </a:p>
        </p:txBody>
      </p:sp>
      <p:graphicFrame>
        <p:nvGraphicFramePr>
          <p:cNvPr id="6149" name="Object 14"/>
          <p:cNvGraphicFramePr>
            <a:graphicFrameLocks noChangeAspect="1"/>
          </p:cNvGraphicFramePr>
          <p:nvPr>
            <p:extLst>
              <p:ext uri="{D42A27DB-BD31-4B8C-83A1-F6EECF244321}">
                <p14:modId xmlns:p14="http://schemas.microsoft.com/office/powerpoint/2010/main" val="829281727"/>
              </p:ext>
            </p:extLst>
          </p:nvPr>
        </p:nvGraphicFramePr>
        <p:xfrm>
          <a:off x="317500" y="2425700"/>
          <a:ext cx="2309813" cy="2789238"/>
        </p:xfrm>
        <a:graphic>
          <a:graphicData uri="http://schemas.openxmlformats.org/presentationml/2006/ole">
            <mc:AlternateContent xmlns:mc="http://schemas.openxmlformats.org/markup-compatibility/2006">
              <mc:Choice xmlns:v="urn:schemas-microsoft-com:vml" Requires="v">
                <p:oleObj spid="_x0000_s17420" name="Equation" r:id="rId3" imgW="1002960" imgH="1218960" progId="Equation.3">
                  <p:embed/>
                </p:oleObj>
              </mc:Choice>
              <mc:Fallback>
                <p:oleObj name="Equation" r:id="rId3" imgW="1002960" imgH="1218960" progId="Equation.3">
                  <p:embed/>
                  <p:pic>
                    <p:nvPicPr>
                      <p:cNvPr id="0" name=""/>
                      <p:cNvPicPr>
                        <a:picLocks noChangeAspect="1" noChangeArrowheads="1"/>
                      </p:cNvPicPr>
                      <p:nvPr/>
                    </p:nvPicPr>
                    <p:blipFill>
                      <a:blip r:embed="rId4"/>
                      <a:srcRect/>
                      <a:stretch>
                        <a:fillRect/>
                      </a:stretch>
                    </p:blipFill>
                    <p:spPr bwMode="auto">
                      <a:xfrm>
                        <a:off x="317500" y="2425700"/>
                        <a:ext cx="2309813" cy="278923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15"/>
          <p:cNvGraphicFramePr>
            <a:graphicFrameLocks noChangeAspect="1"/>
          </p:cNvGraphicFramePr>
          <p:nvPr/>
        </p:nvGraphicFramePr>
        <p:xfrm>
          <a:off x="7207250" y="5824538"/>
          <a:ext cx="1784350" cy="452437"/>
        </p:xfrm>
        <a:graphic>
          <a:graphicData uri="http://schemas.openxmlformats.org/presentationml/2006/ole">
            <mc:AlternateContent xmlns:mc="http://schemas.openxmlformats.org/markup-compatibility/2006">
              <mc:Choice xmlns:v="urn:schemas-microsoft-com:vml" Requires="v">
                <p:oleObj spid="_x0000_s17421" name="Equation" r:id="rId5" imgW="771660" imgH="171450" progId="Equation.3">
                  <p:embed/>
                </p:oleObj>
              </mc:Choice>
              <mc:Fallback>
                <p:oleObj name="Equation" r:id="rId5" imgW="771660" imgH="17145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250" y="5824538"/>
                        <a:ext cx="1784350"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51" name="Picture 16" descr="SIR_mu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244600"/>
            <a:ext cx="4972050" cy="4470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53598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19400" y="152400"/>
            <a:ext cx="6019800" cy="1066800"/>
          </a:xfrm>
        </p:spPr>
        <p:txBody>
          <a:bodyPr>
            <a:normAutofit fontScale="90000"/>
          </a:bodyPr>
          <a:lstStyle/>
          <a:p>
            <a:pPr algn="ctr" eaLnBrk="1" hangingPunct="1"/>
            <a:r>
              <a:rPr lang="en-US" altLang="en-US" sz="4000" smtClean="0"/>
              <a:t>SIR model for epidemics:</a:t>
            </a:r>
            <a:br>
              <a:rPr lang="en-US" altLang="en-US" sz="4000" smtClean="0"/>
            </a:br>
            <a:r>
              <a:rPr lang="en-US" altLang="en-US" sz="4000" smtClean="0"/>
              <a:t>numerical integration</a:t>
            </a:r>
          </a:p>
        </p:txBody>
      </p:sp>
      <p:pic>
        <p:nvPicPr>
          <p:cNvPr id="7171" name="Picture 8" descr="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2362200" cy="21431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2" name="Picture 9" descr="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62200"/>
            <a:ext cx="2362200" cy="2170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3" name="Picture 10" descr="R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648200"/>
            <a:ext cx="2362200" cy="2170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7174" name="Object 11"/>
          <p:cNvGraphicFramePr>
            <a:graphicFrameLocks noChangeAspect="1"/>
          </p:cNvGraphicFramePr>
          <p:nvPr/>
        </p:nvGraphicFramePr>
        <p:xfrm>
          <a:off x="1457325" y="609600"/>
          <a:ext cx="1133475" cy="425450"/>
        </p:xfrm>
        <a:graphic>
          <a:graphicData uri="http://schemas.openxmlformats.org/presentationml/2006/ole">
            <mc:AlternateContent xmlns:mc="http://schemas.openxmlformats.org/markup-compatibility/2006">
              <mc:Choice xmlns:v="urn:schemas-microsoft-com:vml" Requires="v">
                <p:oleObj spid="_x0000_s18469" name="Equation" r:id="rId6" imgW="581040" imgH="200025" progId="Equation.3">
                  <p:embed/>
                </p:oleObj>
              </mc:Choice>
              <mc:Fallback>
                <p:oleObj name="Equation" r:id="rId6" imgW="581040" imgH="20002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7325" y="609600"/>
                        <a:ext cx="113347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12"/>
          <p:cNvGraphicFramePr>
            <a:graphicFrameLocks noChangeAspect="1"/>
          </p:cNvGraphicFramePr>
          <p:nvPr/>
        </p:nvGraphicFramePr>
        <p:xfrm>
          <a:off x="1358900" y="2946400"/>
          <a:ext cx="1155700" cy="425450"/>
        </p:xfrm>
        <a:graphic>
          <a:graphicData uri="http://schemas.openxmlformats.org/presentationml/2006/ole">
            <mc:AlternateContent xmlns:mc="http://schemas.openxmlformats.org/markup-compatibility/2006">
              <mc:Choice xmlns:v="urn:schemas-microsoft-com:vml" Requires="v">
                <p:oleObj spid="_x0000_s18470" name="Equation" r:id="rId8" imgW="590490" imgH="200025" progId="Equation.3">
                  <p:embed/>
                </p:oleObj>
              </mc:Choice>
              <mc:Fallback>
                <p:oleObj name="Equation" r:id="rId8" imgW="590490" imgH="20002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8900" y="2946400"/>
                        <a:ext cx="11557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13"/>
          <p:cNvGraphicFramePr>
            <a:graphicFrameLocks noChangeAspect="1"/>
          </p:cNvGraphicFramePr>
          <p:nvPr/>
        </p:nvGraphicFramePr>
        <p:xfrm>
          <a:off x="1295400" y="5184775"/>
          <a:ext cx="1236663" cy="454025"/>
        </p:xfrm>
        <a:graphic>
          <a:graphicData uri="http://schemas.openxmlformats.org/presentationml/2006/ole">
            <mc:AlternateContent xmlns:mc="http://schemas.openxmlformats.org/markup-compatibility/2006">
              <mc:Choice xmlns:v="urn:schemas-microsoft-com:vml" Requires="v">
                <p:oleObj spid="_x0000_s18471" name="Equation" r:id="rId10" imgW="590490" imgH="200025" progId="Equation.3">
                  <p:embed/>
                </p:oleObj>
              </mc:Choice>
              <mc:Fallback>
                <p:oleObj name="Equation" r:id="rId10" imgW="590490" imgH="20002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5184775"/>
                        <a:ext cx="12366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14"/>
          <p:cNvGraphicFramePr>
            <a:graphicFrameLocks noChangeAspect="1"/>
          </p:cNvGraphicFramePr>
          <p:nvPr/>
        </p:nvGraphicFramePr>
        <p:xfrm>
          <a:off x="4978400" y="3429000"/>
          <a:ext cx="2184400" cy="928688"/>
        </p:xfrm>
        <a:graphic>
          <a:graphicData uri="http://schemas.openxmlformats.org/presentationml/2006/ole">
            <mc:AlternateContent xmlns:mc="http://schemas.openxmlformats.org/markup-compatibility/2006">
              <mc:Choice xmlns:v="urn:schemas-microsoft-com:vml" Requires="v">
                <p:oleObj spid="_x0000_s18472" name="Equation" r:id="rId12" imgW="990630" imgH="400050" progId="Equation.3">
                  <p:embed/>
                </p:oleObj>
              </mc:Choice>
              <mc:Fallback>
                <p:oleObj name="Equation" r:id="rId12" imgW="990630" imgH="40005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78400" y="3429000"/>
                        <a:ext cx="2184400"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 name="Object 15"/>
          <p:cNvGraphicFramePr>
            <a:graphicFrameLocks noChangeAspect="1"/>
          </p:cNvGraphicFramePr>
          <p:nvPr/>
        </p:nvGraphicFramePr>
        <p:xfrm>
          <a:off x="4926013" y="1371600"/>
          <a:ext cx="2236787" cy="1816100"/>
        </p:xfrm>
        <a:graphic>
          <a:graphicData uri="http://schemas.openxmlformats.org/presentationml/2006/ole">
            <mc:AlternateContent xmlns:mc="http://schemas.openxmlformats.org/markup-compatibility/2006">
              <mc:Choice xmlns:v="urn:schemas-microsoft-com:vml" Requires="v">
                <p:oleObj spid="_x0000_s18473" name="Equation" r:id="rId14" imgW="971460" imgH="780960" progId="Equation.3">
                  <p:embed/>
                </p:oleObj>
              </mc:Choice>
              <mc:Fallback>
                <p:oleObj name="Equation" r:id="rId14" imgW="971460" imgH="7809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26013" y="1371600"/>
                        <a:ext cx="2236787" cy="18161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9" name="Object 16"/>
          <p:cNvGraphicFramePr>
            <a:graphicFrameLocks noChangeAspect="1"/>
          </p:cNvGraphicFramePr>
          <p:nvPr/>
        </p:nvGraphicFramePr>
        <p:xfrm>
          <a:off x="5383213" y="5262563"/>
          <a:ext cx="2236787" cy="452437"/>
        </p:xfrm>
        <a:graphic>
          <a:graphicData uri="http://schemas.openxmlformats.org/presentationml/2006/ole">
            <mc:AlternateContent xmlns:mc="http://schemas.openxmlformats.org/markup-compatibility/2006">
              <mc:Choice xmlns:v="urn:schemas-microsoft-com:vml" Requires="v">
                <p:oleObj spid="_x0000_s18474" name="Equation" r:id="rId16" imgW="971460" imgH="171450" progId="Equation.3">
                  <p:embed/>
                </p:oleObj>
              </mc:Choice>
              <mc:Fallback>
                <p:oleObj name="Equation" r:id="rId16" imgW="971460" imgH="17145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83213" y="5262563"/>
                        <a:ext cx="2236787" cy="4524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0" name="Object 17"/>
          <p:cNvGraphicFramePr>
            <a:graphicFrameLocks noChangeAspect="1"/>
          </p:cNvGraphicFramePr>
          <p:nvPr/>
        </p:nvGraphicFramePr>
        <p:xfrm>
          <a:off x="2819400" y="2819400"/>
          <a:ext cx="1530350" cy="936625"/>
        </p:xfrm>
        <a:graphic>
          <a:graphicData uri="http://schemas.openxmlformats.org/presentationml/2006/ole">
            <mc:AlternateContent xmlns:mc="http://schemas.openxmlformats.org/markup-compatibility/2006">
              <mc:Choice xmlns:v="urn:schemas-microsoft-com:vml" Requires="v">
                <p:oleObj spid="_x0000_s18475" name="Equation" r:id="rId18" imgW="657180" imgH="390615" progId="Equation.3">
                  <p:embed/>
                </p:oleObj>
              </mc:Choice>
              <mc:Fallback>
                <p:oleObj name="Equation" r:id="rId18" imgW="657180" imgH="390615"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19400" y="2819400"/>
                        <a:ext cx="1530350" cy="9366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1" name="Text Box 18"/>
          <p:cNvSpPr txBox="1">
            <a:spLocks noChangeArrowheads="1"/>
          </p:cNvSpPr>
          <p:nvPr/>
        </p:nvSpPr>
        <p:spPr bwMode="auto">
          <a:xfrm>
            <a:off x="4495800" y="4800600"/>
            <a:ext cx="3067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mtClean="0">
                <a:solidFill>
                  <a:srgbClr val="FFFFFF"/>
                </a:solidFill>
              </a:rPr>
              <a:t>condition for outbreak: </a:t>
            </a:r>
          </a:p>
        </p:txBody>
      </p:sp>
    </p:spTree>
    <p:extLst>
      <p:ext uri="{BB962C8B-B14F-4D97-AF65-F5344CB8AC3E}">
        <p14:creationId xmlns:p14="http://schemas.microsoft.com/office/powerpoint/2010/main" val="69872639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194" name="Object 10"/>
          <p:cNvGraphicFramePr>
            <a:graphicFrameLocks noChangeAspect="1"/>
          </p:cNvGraphicFramePr>
          <p:nvPr/>
        </p:nvGraphicFramePr>
        <p:xfrm>
          <a:off x="228600" y="457200"/>
          <a:ext cx="2236788" cy="1816100"/>
        </p:xfrm>
        <a:graphic>
          <a:graphicData uri="http://schemas.openxmlformats.org/presentationml/2006/ole">
            <mc:AlternateContent xmlns:mc="http://schemas.openxmlformats.org/markup-compatibility/2006">
              <mc:Choice xmlns:v="urn:schemas-microsoft-com:vml" Requires="v">
                <p:oleObj spid="_x0000_s19493" name="Equation" r:id="rId3" imgW="971460" imgH="780960" progId="Equation.3">
                  <p:embed/>
                </p:oleObj>
              </mc:Choice>
              <mc:Fallback>
                <p:oleObj name="Equation" r:id="rId3" imgW="971460" imgH="780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
                        <a:ext cx="2236788" cy="18161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11"/>
          <p:cNvGraphicFramePr>
            <a:graphicFrameLocks noChangeAspect="1"/>
          </p:cNvGraphicFramePr>
          <p:nvPr/>
        </p:nvGraphicFramePr>
        <p:xfrm>
          <a:off x="263525" y="2743200"/>
          <a:ext cx="1870075" cy="454025"/>
        </p:xfrm>
        <a:graphic>
          <a:graphicData uri="http://schemas.openxmlformats.org/presentationml/2006/ole">
            <mc:AlternateContent xmlns:mc="http://schemas.openxmlformats.org/markup-compatibility/2006">
              <mc:Choice xmlns:v="urn:schemas-microsoft-com:vml" Requires="v">
                <p:oleObj spid="_x0000_s19494" name="Equation" r:id="rId5" imgW="809730" imgH="171450" progId="Equation.3">
                  <p:embed/>
                </p:oleObj>
              </mc:Choice>
              <mc:Fallback>
                <p:oleObj name="Equation" r:id="rId5" imgW="809730" imgH="17145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743200"/>
                        <a:ext cx="1870075" cy="4540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6" name="Text Box 13"/>
          <p:cNvSpPr txBox="1">
            <a:spLocks noChangeArrowheads="1"/>
          </p:cNvSpPr>
          <p:nvPr/>
        </p:nvSpPr>
        <p:spPr bwMode="auto">
          <a:xfrm>
            <a:off x="2209800" y="2743200"/>
            <a:ext cx="283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mtClean="0">
                <a:solidFill>
                  <a:srgbClr val="FFFFFF"/>
                </a:solidFill>
              </a:rPr>
              <a:t>epidemic is spreading</a:t>
            </a:r>
          </a:p>
        </p:txBody>
      </p:sp>
      <p:sp>
        <p:nvSpPr>
          <p:cNvPr id="8197" name="Rectangle 16"/>
          <p:cNvSpPr>
            <a:spLocks noGrp="1" noChangeArrowheads="1"/>
          </p:cNvSpPr>
          <p:nvPr>
            <p:ph type="title"/>
          </p:nvPr>
        </p:nvSpPr>
        <p:spPr>
          <a:xfrm>
            <a:off x="2819400" y="228600"/>
            <a:ext cx="6019800" cy="1066800"/>
          </a:xfrm>
          <a:noFill/>
        </p:spPr>
        <p:txBody>
          <a:bodyPr>
            <a:normAutofit fontScale="90000"/>
          </a:bodyPr>
          <a:lstStyle/>
          <a:p>
            <a:pPr algn="ctr" eaLnBrk="1" hangingPunct="1"/>
            <a:r>
              <a:rPr lang="en-US" altLang="en-US" sz="4000" smtClean="0"/>
              <a:t>How do you control epidemics?</a:t>
            </a:r>
          </a:p>
        </p:txBody>
      </p:sp>
      <p:pic>
        <p:nvPicPr>
          <p:cNvPr id="8198" name="Picture 17" descr="SIR_mu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746250"/>
            <a:ext cx="3733800" cy="3359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8199" name="Object 18"/>
          <p:cNvGraphicFramePr>
            <a:graphicFrameLocks noChangeAspect="1"/>
          </p:cNvGraphicFramePr>
          <p:nvPr/>
        </p:nvGraphicFramePr>
        <p:xfrm>
          <a:off x="6416675" y="1905000"/>
          <a:ext cx="593725" cy="454025"/>
        </p:xfrm>
        <a:graphic>
          <a:graphicData uri="http://schemas.openxmlformats.org/presentationml/2006/ole">
            <mc:AlternateContent xmlns:mc="http://schemas.openxmlformats.org/markup-compatibility/2006">
              <mc:Choice xmlns:v="urn:schemas-microsoft-com:vml" Requires="v">
                <p:oleObj spid="_x0000_s19495" name="Equation" r:id="rId8" imgW="238140" imgH="171450" progId="Equation.3">
                  <p:embed/>
                </p:oleObj>
              </mc:Choice>
              <mc:Fallback>
                <p:oleObj name="Equation" r:id="rId8" imgW="238140" imgH="17145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6675" y="1905000"/>
                        <a:ext cx="593725" cy="454025"/>
                      </a:xfrm>
                      <a:prstGeom prst="rect">
                        <a:avLst/>
                      </a:prstGeom>
                      <a:solidFill>
                        <a:schemeClr val="tx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0" name="Object 19"/>
          <p:cNvGraphicFramePr>
            <a:graphicFrameLocks noChangeAspect="1"/>
          </p:cNvGraphicFramePr>
          <p:nvPr/>
        </p:nvGraphicFramePr>
        <p:xfrm>
          <a:off x="5819775" y="3962400"/>
          <a:ext cx="536575" cy="454025"/>
        </p:xfrm>
        <a:graphic>
          <a:graphicData uri="http://schemas.openxmlformats.org/presentationml/2006/ole">
            <mc:AlternateContent xmlns:mc="http://schemas.openxmlformats.org/markup-compatibility/2006">
              <mc:Choice xmlns:v="urn:schemas-microsoft-com:vml" Requires="v">
                <p:oleObj spid="_x0000_s19496" name="Equation" r:id="rId10" imgW="209520" imgH="171450" progId="Equation.3">
                  <p:embed/>
                </p:oleObj>
              </mc:Choice>
              <mc:Fallback>
                <p:oleObj name="Equation" r:id="rId10" imgW="209520" imgH="17145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19775" y="3962400"/>
                        <a:ext cx="536575" cy="454025"/>
                      </a:xfrm>
                      <a:prstGeom prst="rect">
                        <a:avLst/>
                      </a:prstGeom>
                      <a:solidFill>
                        <a:schemeClr val="tx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1" name="Object 23"/>
          <p:cNvGraphicFramePr>
            <a:graphicFrameLocks noChangeAspect="1"/>
          </p:cNvGraphicFramePr>
          <p:nvPr/>
        </p:nvGraphicFramePr>
        <p:xfrm>
          <a:off x="7467600" y="3790950"/>
          <a:ext cx="1066800" cy="534988"/>
        </p:xfrm>
        <a:graphic>
          <a:graphicData uri="http://schemas.openxmlformats.org/presentationml/2006/ole">
            <mc:AlternateContent xmlns:mc="http://schemas.openxmlformats.org/markup-compatibility/2006">
              <mc:Choice xmlns:v="urn:schemas-microsoft-com:vml" Requires="v">
                <p:oleObj spid="_x0000_s19497" name="Equation" r:id="rId12" imgW="838080" imgH="400050" progId="Equation.3">
                  <p:embed/>
                </p:oleObj>
              </mc:Choice>
              <mc:Fallback>
                <p:oleObj name="Equation" r:id="rId12" imgW="838080" imgH="40005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0" y="3790950"/>
                        <a:ext cx="10668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2" name="Object 24"/>
          <p:cNvGraphicFramePr>
            <a:graphicFrameLocks noChangeAspect="1"/>
          </p:cNvGraphicFramePr>
          <p:nvPr/>
        </p:nvGraphicFramePr>
        <p:xfrm>
          <a:off x="228600" y="5870575"/>
          <a:ext cx="1871663" cy="454025"/>
        </p:xfrm>
        <a:graphic>
          <a:graphicData uri="http://schemas.openxmlformats.org/presentationml/2006/ole">
            <mc:AlternateContent xmlns:mc="http://schemas.openxmlformats.org/markup-compatibility/2006">
              <mc:Choice xmlns:v="urn:schemas-microsoft-com:vml" Requires="v">
                <p:oleObj spid="_x0000_s19498" name="Equation" r:id="rId14" imgW="809730" imgH="171450" progId="Equation.3">
                  <p:embed/>
                </p:oleObj>
              </mc:Choice>
              <mc:Fallback>
                <p:oleObj name="Equation" r:id="rId14" imgW="809730" imgH="17145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5870575"/>
                        <a:ext cx="1871663" cy="4540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3" name="Object 25"/>
          <p:cNvGraphicFramePr>
            <a:graphicFrameLocks noChangeAspect="1"/>
          </p:cNvGraphicFramePr>
          <p:nvPr/>
        </p:nvGraphicFramePr>
        <p:xfrm>
          <a:off x="228600" y="4572000"/>
          <a:ext cx="1360488" cy="454025"/>
        </p:xfrm>
        <a:graphic>
          <a:graphicData uri="http://schemas.openxmlformats.org/presentationml/2006/ole">
            <mc:AlternateContent xmlns:mc="http://schemas.openxmlformats.org/markup-compatibility/2006">
              <mc:Choice xmlns:v="urn:schemas-microsoft-com:vml" Requires="v">
                <p:oleObj spid="_x0000_s19499" name="Equation" r:id="rId16" imgW="581040" imgH="171450" progId="Equation.3">
                  <p:embed/>
                </p:oleObj>
              </mc:Choice>
              <mc:Fallback>
                <p:oleObj name="Equation" r:id="rId16" imgW="581040" imgH="17145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 y="4572000"/>
                        <a:ext cx="1360488" cy="4540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4" name="Text Box 26"/>
          <p:cNvSpPr txBox="1">
            <a:spLocks noChangeArrowheads="1"/>
          </p:cNvSpPr>
          <p:nvPr/>
        </p:nvSpPr>
        <p:spPr bwMode="auto">
          <a:xfrm>
            <a:off x="152400" y="4114800"/>
            <a:ext cx="919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mtClean="0">
                <a:solidFill>
                  <a:srgbClr val="FFFFFF"/>
                </a:solidFill>
              </a:rPr>
              <a:t>make </a:t>
            </a:r>
          </a:p>
        </p:txBody>
      </p:sp>
      <p:sp>
        <p:nvSpPr>
          <p:cNvPr id="8205" name="Text Box 27"/>
          <p:cNvSpPr txBox="1">
            <a:spLocks noChangeArrowheads="1"/>
          </p:cNvSpPr>
          <p:nvPr/>
        </p:nvSpPr>
        <p:spPr bwMode="auto">
          <a:xfrm>
            <a:off x="152400" y="5029200"/>
            <a:ext cx="1562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mtClean="0">
                <a:solidFill>
                  <a:srgbClr val="FFFFFF"/>
                </a:solidFill>
              </a:rPr>
              <a:t>smaller, or </a:t>
            </a:r>
          </a:p>
        </p:txBody>
      </p:sp>
    </p:spTree>
    <p:extLst>
      <p:ext uri="{BB962C8B-B14F-4D97-AF65-F5344CB8AC3E}">
        <p14:creationId xmlns:p14="http://schemas.microsoft.com/office/powerpoint/2010/main" val="229970178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228600" y="457200"/>
          <a:ext cx="2236788" cy="1816100"/>
        </p:xfrm>
        <a:graphic>
          <a:graphicData uri="http://schemas.openxmlformats.org/presentationml/2006/ole">
            <mc:AlternateContent xmlns:mc="http://schemas.openxmlformats.org/markup-compatibility/2006">
              <mc:Choice xmlns:v="urn:schemas-microsoft-com:vml" Requires="v">
                <p:oleObj spid="_x0000_s20512" name="Equation" r:id="rId3" imgW="971460" imgH="780960" progId="Equation.3">
                  <p:embed/>
                </p:oleObj>
              </mc:Choice>
              <mc:Fallback>
                <p:oleObj name="Equation" r:id="rId3" imgW="971460" imgH="780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
                        <a:ext cx="2236788" cy="18161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263525" y="2743200"/>
          <a:ext cx="1870075" cy="454025"/>
        </p:xfrm>
        <a:graphic>
          <a:graphicData uri="http://schemas.openxmlformats.org/presentationml/2006/ole">
            <mc:AlternateContent xmlns:mc="http://schemas.openxmlformats.org/markup-compatibility/2006">
              <mc:Choice xmlns:v="urn:schemas-microsoft-com:vml" Requires="v">
                <p:oleObj spid="_x0000_s20513" name="Equation" r:id="rId5" imgW="809730" imgH="171450" progId="Equation.3">
                  <p:embed/>
                </p:oleObj>
              </mc:Choice>
              <mc:Fallback>
                <p:oleObj name="Equation" r:id="rId5" imgW="809730" imgH="17145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743200"/>
                        <a:ext cx="1870075" cy="4540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5"/>
          <p:cNvGraphicFramePr>
            <a:graphicFrameLocks noChangeAspect="1"/>
          </p:cNvGraphicFramePr>
          <p:nvPr/>
        </p:nvGraphicFramePr>
        <p:xfrm>
          <a:off x="228600" y="5870575"/>
          <a:ext cx="1871663" cy="454025"/>
        </p:xfrm>
        <a:graphic>
          <a:graphicData uri="http://schemas.openxmlformats.org/presentationml/2006/ole">
            <mc:AlternateContent xmlns:mc="http://schemas.openxmlformats.org/markup-compatibility/2006">
              <mc:Choice xmlns:v="urn:schemas-microsoft-com:vml" Requires="v">
                <p:oleObj spid="_x0000_s20514" name="Equation" r:id="rId7" imgW="809730" imgH="171450" progId="Equation.3">
                  <p:embed/>
                </p:oleObj>
              </mc:Choice>
              <mc:Fallback>
                <p:oleObj name="Equation" r:id="rId7" imgW="809730" imgH="17145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870575"/>
                        <a:ext cx="1871663" cy="4540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062" name="Text Box 6"/>
          <p:cNvSpPr txBox="1">
            <a:spLocks noChangeArrowheads="1"/>
          </p:cNvSpPr>
          <p:nvPr/>
        </p:nvSpPr>
        <p:spPr bwMode="auto">
          <a:xfrm>
            <a:off x="2514600" y="4724400"/>
            <a:ext cx="6629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mtClean="0">
                <a:solidFill>
                  <a:srgbClr val="FFFFFF"/>
                </a:solidFill>
              </a:rPr>
              <a:t>Epidemic controls:</a:t>
            </a:r>
          </a:p>
          <a:p>
            <a:pPr eaLnBrk="1" hangingPunct="1">
              <a:buFont typeface="Wingdings" pitchFamily="2" charset="2"/>
              <a:buChar char="§"/>
            </a:pPr>
            <a:r>
              <a:rPr lang="en-US" altLang="en-US" smtClean="0">
                <a:solidFill>
                  <a:srgbClr val="FFFFFF"/>
                </a:solidFill>
              </a:rPr>
              <a:t> Reduce </a:t>
            </a:r>
            <a:r>
              <a:rPr lang="en-US" altLang="en-US" i="1" smtClean="0">
                <a:solidFill>
                  <a:srgbClr val="FFFFFF"/>
                </a:solidFill>
              </a:rPr>
              <a:t>s</a:t>
            </a:r>
            <a:r>
              <a:rPr lang="en-US" altLang="en-US" smtClean="0">
                <a:solidFill>
                  <a:srgbClr val="FFFFFF"/>
                </a:solidFill>
              </a:rPr>
              <a:t>(</a:t>
            </a:r>
            <a:r>
              <a:rPr lang="en-US" altLang="en-US" i="1" smtClean="0">
                <a:solidFill>
                  <a:srgbClr val="FFFFFF"/>
                </a:solidFill>
              </a:rPr>
              <a:t>t</a:t>
            </a:r>
            <a:r>
              <a:rPr lang="en-US" altLang="en-US" smtClean="0">
                <a:solidFill>
                  <a:srgbClr val="FFFFFF"/>
                </a:solidFill>
              </a:rPr>
              <a:t>): vaccination</a:t>
            </a:r>
          </a:p>
          <a:p>
            <a:pPr eaLnBrk="1" hangingPunct="1">
              <a:buFont typeface="Wingdings" pitchFamily="2" charset="2"/>
              <a:buChar char="§"/>
            </a:pPr>
            <a:r>
              <a:rPr lang="en-US" altLang="en-US" smtClean="0">
                <a:solidFill>
                  <a:srgbClr val="FFFFFF"/>
                </a:solidFill>
              </a:rPr>
              <a:t> Reduce </a:t>
            </a:r>
            <a:r>
              <a:rPr lang="en-US" altLang="en-US" i="1" smtClean="0">
                <a:solidFill>
                  <a:srgbClr val="FFFFFF"/>
                </a:solidFill>
                <a:sym typeface="Symbol" pitchFamily="18" charset="2"/>
              </a:rPr>
              <a:t></a:t>
            </a:r>
            <a:r>
              <a:rPr lang="en-US" altLang="en-US" smtClean="0">
                <a:solidFill>
                  <a:srgbClr val="FFFFFF"/>
                </a:solidFill>
                <a:sym typeface="Symbol" pitchFamily="18" charset="2"/>
              </a:rPr>
              <a:t>: wash hands, isolate sick persons,   </a:t>
            </a:r>
          </a:p>
          <a:p>
            <a:pPr eaLnBrk="1" hangingPunct="1">
              <a:buFont typeface="Wingdings" pitchFamily="2" charset="2"/>
              <a:buNone/>
            </a:pPr>
            <a:r>
              <a:rPr lang="en-US" altLang="en-US" smtClean="0">
                <a:solidFill>
                  <a:srgbClr val="FFFFFF"/>
                </a:solidFill>
                <a:sym typeface="Symbol" pitchFamily="18" charset="2"/>
              </a:rPr>
              <a:t>                    shut down public events, close schools</a:t>
            </a:r>
          </a:p>
          <a:p>
            <a:pPr eaLnBrk="1" hangingPunct="1">
              <a:buFont typeface="Wingdings" pitchFamily="2" charset="2"/>
              <a:buChar char="§"/>
            </a:pPr>
            <a:r>
              <a:rPr lang="en-US" altLang="en-US" smtClean="0">
                <a:solidFill>
                  <a:srgbClr val="FFFFFF"/>
                </a:solidFill>
                <a:sym typeface="Symbol" pitchFamily="18" charset="2"/>
              </a:rPr>
              <a:t> Increase </a:t>
            </a:r>
            <a:r>
              <a:rPr lang="en-US" altLang="en-US" i="1" smtClean="0">
                <a:solidFill>
                  <a:srgbClr val="FFFFFF"/>
                </a:solidFill>
                <a:sym typeface="Symbol" pitchFamily="18" charset="2"/>
              </a:rPr>
              <a:t></a:t>
            </a:r>
            <a:r>
              <a:rPr lang="en-US" altLang="en-US" smtClean="0">
                <a:solidFill>
                  <a:srgbClr val="FFFFFF"/>
                </a:solidFill>
                <a:sym typeface="Symbol" pitchFamily="18" charset="2"/>
              </a:rPr>
              <a:t>: better/faster acting medicine, antivirals </a:t>
            </a:r>
          </a:p>
        </p:txBody>
      </p:sp>
      <p:sp>
        <p:nvSpPr>
          <p:cNvPr id="9222" name="Rectangle 7"/>
          <p:cNvSpPr>
            <a:spLocks noGrp="1" noChangeArrowheads="1"/>
          </p:cNvSpPr>
          <p:nvPr>
            <p:ph type="title"/>
          </p:nvPr>
        </p:nvSpPr>
        <p:spPr>
          <a:xfrm>
            <a:off x="2819400" y="228600"/>
            <a:ext cx="6019800" cy="1066800"/>
          </a:xfrm>
          <a:noFill/>
        </p:spPr>
        <p:txBody>
          <a:bodyPr>
            <a:normAutofit fontScale="90000"/>
          </a:bodyPr>
          <a:lstStyle/>
          <a:p>
            <a:pPr algn="ctr" eaLnBrk="1" hangingPunct="1"/>
            <a:r>
              <a:rPr lang="en-US" altLang="en-US" sz="4000" smtClean="0"/>
              <a:t>How do you control epidemics?</a:t>
            </a:r>
          </a:p>
        </p:txBody>
      </p:sp>
      <p:graphicFrame>
        <p:nvGraphicFramePr>
          <p:cNvPr id="9223" name="Object 11"/>
          <p:cNvGraphicFramePr>
            <a:graphicFrameLocks noChangeAspect="1"/>
          </p:cNvGraphicFramePr>
          <p:nvPr/>
        </p:nvGraphicFramePr>
        <p:xfrm>
          <a:off x="228600" y="4572000"/>
          <a:ext cx="1360488" cy="454025"/>
        </p:xfrm>
        <a:graphic>
          <a:graphicData uri="http://schemas.openxmlformats.org/presentationml/2006/ole">
            <mc:AlternateContent xmlns:mc="http://schemas.openxmlformats.org/markup-compatibility/2006">
              <mc:Choice xmlns:v="urn:schemas-microsoft-com:vml" Requires="v">
                <p:oleObj spid="_x0000_s20515" name="Equation" r:id="rId9" imgW="581040" imgH="171450" progId="Equation.3">
                  <p:embed/>
                </p:oleObj>
              </mc:Choice>
              <mc:Fallback>
                <p:oleObj name="Equation" r:id="rId9" imgW="581040" imgH="17145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4572000"/>
                        <a:ext cx="1360488" cy="4540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4" name="Text Box 12"/>
          <p:cNvSpPr txBox="1">
            <a:spLocks noChangeArrowheads="1"/>
          </p:cNvSpPr>
          <p:nvPr/>
        </p:nvSpPr>
        <p:spPr bwMode="auto">
          <a:xfrm>
            <a:off x="152400" y="4114800"/>
            <a:ext cx="919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mtClean="0">
                <a:solidFill>
                  <a:srgbClr val="FFFFFF"/>
                </a:solidFill>
              </a:rPr>
              <a:t>make </a:t>
            </a:r>
          </a:p>
        </p:txBody>
      </p:sp>
      <p:sp>
        <p:nvSpPr>
          <p:cNvPr id="9225" name="Text Box 13"/>
          <p:cNvSpPr txBox="1">
            <a:spLocks noChangeArrowheads="1"/>
          </p:cNvSpPr>
          <p:nvPr/>
        </p:nvSpPr>
        <p:spPr bwMode="auto">
          <a:xfrm>
            <a:off x="152400" y="5029200"/>
            <a:ext cx="1562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mtClean="0">
                <a:solidFill>
                  <a:srgbClr val="FFFFFF"/>
                </a:solidFill>
              </a:rPr>
              <a:t>smaller, or </a:t>
            </a:r>
          </a:p>
        </p:txBody>
      </p:sp>
      <p:pic>
        <p:nvPicPr>
          <p:cNvPr id="9226" name="Picture 14" descr="SIR_mu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1749425"/>
            <a:ext cx="3733800" cy="3355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9227" name="Object 15"/>
          <p:cNvGraphicFramePr>
            <a:graphicFrameLocks noChangeAspect="1"/>
          </p:cNvGraphicFramePr>
          <p:nvPr/>
        </p:nvGraphicFramePr>
        <p:xfrm>
          <a:off x="6553200" y="4038600"/>
          <a:ext cx="536575" cy="454025"/>
        </p:xfrm>
        <a:graphic>
          <a:graphicData uri="http://schemas.openxmlformats.org/presentationml/2006/ole">
            <mc:AlternateContent xmlns:mc="http://schemas.openxmlformats.org/markup-compatibility/2006">
              <mc:Choice xmlns:v="urn:schemas-microsoft-com:vml" Requires="v">
                <p:oleObj spid="_x0000_s20516" name="Equation" r:id="rId12" imgW="209520" imgH="171450" progId="Equation.3">
                  <p:embed/>
                </p:oleObj>
              </mc:Choice>
              <mc:Fallback>
                <p:oleObj name="Equation" r:id="rId12" imgW="209520" imgH="17145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4038600"/>
                        <a:ext cx="536575" cy="454025"/>
                      </a:xfrm>
                      <a:prstGeom prst="rect">
                        <a:avLst/>
                      </a:prstGeom>
                      <a:solidFill>
                        <a:schemeClr val="tx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8" name="Object 16"/>
          <p:cNvGraphicFramePr>
            <a:graphicFrameLocks noChangeAspect="1"/>
          </p:cNvGraphicFramePr>
          <p:nvPr/>
        </p:nvGraphicFramePr>
        <p:xfrm>
          <a:off x="5646738" y="2286000"/>
          <a:ext cx="830262" cy="381000"/>
        </p:xfrm>
        <a:graphic>
          <a:graphicData uri="http://schemas.openxmlformats.org/presentationml/2006/ole">
            <mc:AlternateContent xmlns:mc="http://schemas.openxmlformats.org/markup-compatibility/2006">
              <mc:Choice xmlns:v="urn:schemas-microsoft-com:vml" Requires="v">
                <p:oleObj spid="_x0000_s20517" name="Equation" r:id="rId14" imgW="419040" imgH="171450" progId="Equation.3">
                  <p:embed/>
                </p:oleObj>
              </mc:Choice>
              <mc:Fallback>
                <p:oleObj name="Equation" r:id="rId14" imgW="419040" imgH="17145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6738" y="2286000"/>
                        <a:ext cx="830262" cy="381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9" name="Text Box 17"/>
          <p:cNvSpPr txBox="1">
            <a:spLocks noChangeArrowheads="1"/>
          </p:cNvSpPr>
          <p:nvPr/>
        </p:nvSpPr>
        <p:spPr bwMode="auto">
          <a:xfrm>
            <a:off x="5257800" y="2619375"/>
            <a:ext cx="3657600" cy="27622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z="1200" smtClean="0">
                <a:solidFill>
                  <a:srgbClr val="000000"/>
                </a:solidFill>
              </a:rPr>
              <a:t>fraction of people got the disease by time </a:t>
            </a:r>
            <a:r>
              <a:rPr lang="en-US" altLang="en-US" sz="1200" i="1" smtClean="0">
                <a:solidFill>
                  <a:srgbClr val="000000"/>
                </a:solidFill>
              </a:rPr>
              <a:t>t</a:t>
            </a:r>
            <a:r>
              <a:rPr lang="en-US" altLang="en-US" sz="1200" smtClean="0">
                <a:solidFill>
                  <a:srgbClr val="000000"/>
                </a:solidFill>
              </a:rPr>
              <a:t> (cumulative)</a:t>
            </a:r>
          </a:p>
        </p:txBody>
      </p:sp>
      <p:sp>
        <p:nvSpPr>
          <p:cNvPr id="9230" name="Text Box 18"/>
          <p:cNvSpPr txBox="1">
            <a:spLocks noChangeArrowheads="1"/>
          </p:cNvSpPr>
          <p:nvPr/>
        </p:nvSpPr>
        <p:spPr bwMode="auto">
          <a:xfrm>
            <a:off x="2209800" y="2743200"/>
            <a:ext cx="283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mtClean="0">
                <a:solidFill>
                  <a:srgbClr val="FFFFFF"/>
                </a:solidFill>
              </a:rPr>
              <a:t>epidemic is spreading</a:t>
            </a:r>
          </a:p>
        </p:txBody>
      </p:sp>
      <p:sp>
        <p:nvSpPr>
          <p:cNvPr id="9231" name="Text Box 19"/>
          <p:cNvSpPr txBox="1">
            <a:spLocks noChangeArrowheads="1"/>
          </p:cNvSpPr>
          <p:nvPr/>
        </p:nvSpPr>
        <p:spPr bwMode="auto">
          <a:xfrm>
            <a:off x="6365875" y="4267200"/>
            <a:ext cx="2625725"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z="1200" smtClean="0">
                <a:solidFill>
                  <a:srgbClr val="000000"/>
                </a:solidFill>
              </a:rPr>
              <a:t>fraction of people sick at a given time </a:t>
            </a:r>
            <a:r>
              <a:rPr lang="en-US" altLang="en-US" sz="1200" i="1" smtClean="0">
                <a:solidFill>
                  <a:srgbClr val="000000"/>
                </a:solidFill>
              </a:rPr>
              <a:t>t</a:t>
            </a:r>
            <a:r>
              <a:rPr lang="en-US" altLang="en-US" sz="1400" i="1" smtClean="0">
                <a:solidFill>
                  <a:srgbClr val="000000"/>
                </a:solidFill>
              </a:rPr>
              <a:t> </a:t>
            </a:r>
          </a:p>
        </p:txBody>
      </p:sp>
    </p:spTree>
    <p:extLst>
      <p:ext uri="{BB962C8B-B14F-4D97-AF65-F5344CB8AC3E}">
        <p14:creationId xmlns:p14="http://schemas.microsoft.com/office/powerpoint/2010/main" val="234506720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306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30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306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30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430213" y="838200"/>
          <a:ext cx="2236787" cy="1816100"/>
        </p:xfrm>
        <a:graphic>
          <a:graphicData uri="http://schemas.openxmlformats.org/presentationml/2006/ole">
            <mc:AlternateContent xmlns:mc="http://schemas.openxmlformats.org/markup-compatibility/2006">
              <mc:Choice xmlns:v="urn:schemas-microsoft-com:vml" Requires="v">
                <p:oleObj spid="_x0000_s21536" name="Equation" r:id="rId3" imgW="971460" imgH="780960" progId="Equation.3">
                  <p:embed/>
                </p:oleObj>
              </mc:Choice>
              <mc:Fallback>
                <p:oleObj name="Equation" r:id="rId3" imgW="971460" imgH="780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838200"/>
                        <a:ext cx="2236787" cy="18161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609600" y="3736975"/>
          <a:ext cx="1530350" cy="454025"/>
        </p:xfrm>
        <a:graphic>
          <a:graphicData uri="http://schemas.openxmlformats.org/presentationml/2006/ole">
            <mc:AlternateContent xmlns:mc="http://schemas.openxmlformats.org/markup-compatibility/2006">
              <mc:Choice xmlns:v="urn:schemas-microsoft-com:vml" Requires="v">
                <p:oleObj spid="_x0000_s21537" name="Equation" r:id="rId5" imgW="657180" imgH="171450" progId="Equation.3">
                  <p:embed/>
                </p:oleObj>
              </mc:Choice>
              <mc:Fallback>
                <p:oleObj name="Equation" r:id="rId5" imgW="657180" imgH="17145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736975"/>
                        <a:ext cx="1530350" cy="4540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15"/>
          <p:cNvSpPr>
            <a:spLocks noGrp="1" noChangeArrowheads="1"/>
          </p:cNvSpPr>
          <p:nvPr>
            <p:ph type="title"/>
          </p:nvPr>
        </p:nvSpPr>
        <p:spPr>
          <a:xfrm>
            <a:off x="2971800" y="152400"/>
            <a:ext cx="3886200" cy="609600"/>
          </a:xfrm>
        </p:spPr>
        <p:txBody>
          <a:bodyPr>
            <a:normAutofit fontScale="90000"/>
          </a:bodyPr>
          <a:lstStyle/>
          <a:p>
            <a:pPr eaLnBrk="1" hangingPunct="1"/>
            <a:r>
              <a:rPr lang="en-US" altLang="en-US" sz="4000" smtClean="0"/>
              <a:t>Mass Vaccination</a:t>
            </a:r>
          </a:p>
        </p:txBody>
      </p:sp>
      <p:graphicFrame>
        <p:nvGraphicFramePr>
          <p:cNvPr id="10245" name="Object 16"/>
          <p:cNvGraphicFramePr>
            <a:graphicFrameLocks noChangeAspect="1"/>
          </p:cNvGraphicFramePr>
          <p:nvPr/>
        </p:nvGraphicFramePr>
        <p:xfrm>
          <a:off x="3511550" y="1752600"/>
          <a:ext cx="2889250" cy="879475"/>
        </p:xfrm>
        <a:graphic>
          <a:graphicData uri="http://schemas.openxmlformats.org/presentationml/2006/ole">
            <mc:AlternateContent xmlns:mc="http://schemas.openxmlformats.org/markup-compatibility/2006">
              <mc:Choice xmlns:v="urn:schemas-microsoft-com:vml" Requires="v">
                <p:oleObj spid="_x0000_s21538" name="Equation" r:id="rId7" imgW="1266840" imgH="362040" progId="Equation.3">
                  <p:embed/>
                </p:oleObj>
              </mc:Choice>
              <mc:Fallback>
                <p:oleObj name="Equation" r:id="rId7" imgW="1266840" imgH="362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1550" y="1752600"/>
                        <a:ext cx="2889250" cy="8794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6" name="Text Box 17"/>
          <p:cNvSpPr txBox="1">
            <a:spLocks noChangeArrowheads="1"/>
          </p:cNvSpPr>
          <p:nvPr/>
        </p:nvSpPr>
        <p:spPr bwMode="auto">
          <a:xfrm>
            <a:off x="207963" y="2819400"/>
            <a:ext cx="8467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z="2000" smtClean="0">
                <a:solidFill>
                  <a:srgbClr val="FFFFFF"/>
                </a:solidFill>
              </a:rPr>
              <a:t>i.e., at any time (preferably before the outbreak), if we can sufficiently reduce </a:t>
            </a:r>
          </a:p>
          <a:p>
            <a:pPr eaLnBrk="1" hangingPunct="1"/>
            <a:r>
              <a:rPr lang="en-US" altLang="en-US" sz="2000" smtClean="0">
                <a:solidFill>
                  <a:srgbClr val="FFFFFF"/>
                </a:solidFill>
              </a:rPr>
              <a:t>the density of susceptible individuals (by vaccinating),  the epidemics will die out</a:t>
            </a:r>
          </a:p>
        </p:txBody>
      </p:sp>
      <p:graphicFrame>
        <p:nvGraphicFramePr>
          <p:cNvPr id="10247" name="Object 19"/>
          <p:cNvGraphicFramePr>
            <a:graphicFrameLocks noChangeAspect="1"/>
          </p:cNvGraphicFramePr>
          <p:nvPr/>
        </p:nvGraphicFramePr>
        <p:xfrm>
          <a:off x="4254500" y="3657600"/>
          <a:ext cx="2832100" cy="511175"/>
        </p:xfrm>
        <a:graphic>
          <a:graphicData uri="http://schemas.openxmlformats.org/presentationml/2006/ole">
            <mc:AlternateContent xmlns:mc="http://schemas.openxmlformats.org/markup-compatibility/2006">
              <mc:Choice xmlns:v="urn:schemas-microsoft-com:vml" Requires="v">
                <p:oleObj spid="_x0000_s21539" name="Equation" r:id="rId9" imgW="1238220" imgH="200025" progId="Equation.3">
                  <p:embed/>
                </p:oleObj>
              </mc:Choice>
              <mc:Fallback>
                <p:oleObj name="Equation" r:id="rId9" imgW="1238220" imgH="20002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4500" y="3657600"/>
                        <a:ext cx="2832100" cy="5111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8" name="AutoShape 20"/>
          <p:cNvSpPr>
            <a:spLocks noChangeArrowheads="1"/>
          </p:cNvSpPr>
          <p:nvPr/>
        </p:nvSpPr>
        <p:spPr bwMode="auto">
          <a:xfrm>
            <a:off x="2667000" y="3657600"/>
            <a:ext cx="976313" cy="485775"/>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US" altLang="en-US" smtClean="0">
              <a:solidFill>
                <a:srgbClr val="FFFFFF"/>
              </a:solidFill>
            </a:endParaRPr>
          </a:p>
        </p:txBody>
      </p:sp>
      <p:sp>
        <p:nvSpPr>
          <p:cNvPr id="10249" name="Text Box 21"/>
          <p:cNvSpPr txBox="1">
            <a:spLocks noChangeArrowheads="1"/>
          </p:cNvSpPr>
          <p:nvPr/>
        </p:nvSpPr>
        <p:spPr bwMode="auto">
          <a:xfrm>
            <a:off x="304800" y="4281488"/>
            <a:ext cx="8458200"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z="2000" smtClean="0">
                <a:solidFill>
                  <a:srgbClr val="FFFFFF"/>
                </a:solidFill>
              </a:rPr>
              <a:t>for example, </a:t>
            </a:r>
          </a:p>
          <a:p>
            <a:pPr eaLnBrk="1" hangingPunct="1"/>
            <a:r>
              <a:rPr lang="en-US" altLang="en-US" sz="2000" smtClean="0">
                <a:solidFill>
                  <a:srgbClr val="FFFFFF"/>
                </a:solidFill>
              </a:rPr>
              <a:t>for </a:t>
            </a:r>
            <a:r>
              <a:rPr lang="en-US" altLang="en-US" sz="2000" i="1" smtClean="0">
                <a:solidFill>
                  <a:srgbClr val="FFFFFF"/>
                </a:solidFill>
              </a:rPr>
              <a:t>R</a:t>
            </a:r>
            <a:r>
              <a:rPr lang="en-US" altLang="en-US" sz="2000" baseline="-25000" smtClean="0">
                <a:solidFill>
                  <a:srgbClr val="FFFFFF"/>
                </a:solidFill>
              </a:rPr>
              <a:t>o </a:t>
            </a:r>
            <a:r>
              <a:rPr lang="en-US" altLang="en-US" sz="2000" smtClean="0">
                <a:solidFill>
                  <a:srgbClr val="FFFFFF"/>
                </a:solidFill>
              </a:rPr>
              <a:t>= 1.5  </a:t>
            </a:r>
            <a:r>
              <a:rPr lang="en-US" altLang="en-US" sz="2000" smtClean="0">
                <a:solidFill>
                  <a:srgbClr val="FFFFFF"/>
                </a:solidFill>
                <a:sym typeface="Symbol" pitchFamily="18" charset="2"/>
              </a:rPr>
              <a:t>  </a:t>
            </a:r>
            <a:r>
              <a:rPr lang="en-US" altLang="en-US" sz="2000" i="1" smtClean="0">
                <a:solidFill>
                  <a:srgbClr val="FFFFFF"/>
                </a:solidFill>
                <a:sym typeface="Symbol" pitchFamily="18" charset="2"/>
              </a:rPr>
              <a:t>s</a:t>
            </a:r>
            <a:r>
              <a:rPr lang="en-US" altLang="en-US" sz="2000" baseline="-25000" smtClean="0">
                <a:solidFill>
                  <a:srgbClr val="FFFFFF"/>
                </a:solidFill>
                <a:sym typeface="Symbol" pitchFamily="18" charset="2"/>
              </a:rPr>
              <a:t>c </a:t>
            </a:r>
            <a:r>
              <a:rPr lang="en-US" altLang="en-US" sz="2000" smtClean="0">
                <a:solidFill>
                  <a:srgbClr val="FFFFFF"/>
                </a:solidFill>
                <a:sym typeface="Symbol" pitchFamily="18" charset="2"/>
              </a:rPr>
              <a:t>= 0.66, </a:t>
            </a:r>
            <a:r>
              <a:rPr lang="en-US" altLang="en-US" sz="1600" smtClean="0">
                <a:solidFill>
                  <a:srgbClr val="FFFFFF"/>
                </a:solidFill>
                <a:sym typeface="Symbol" pitchFamily="18" charset="2"/>
              </a:rPr>
              <a:t>i.e., roughly 33% percent of the population should be vaccinated</a:t>
            </a:r>
            <a:r>
              <a:rPr lang="en-US" altLang="en-US" sz="1800" smtClean="0">
                <a:solidFill>
                  <a:srgbClr val="FFFFFF"/>
                </a:solidFill>
              </a:rPr>
              <a:t> </a:t>
            </a:r>
          </a:p>
          <a:p>
            <a:pPr eaLnBrk="1" hangingPunct="1"/>
            <a:endParaRPr lang="en-US" altLang="en-US" sz="1800" smtClean="0">
              <a:solidFill>
                <a:srgbClr val="FFFFFF"/>
              </a:solidFill>
            </a:endParaRPr>
          </a:p>
          <a:p>
            <a:pPr eaLnBrk="1" hangingPunct="1"/>
            <a:r>
              <a:rPr lang="en-US" altLang="en-US" sz="2000" smtClean="0">
                <a:solidFill>
                  <a:srgbClr val="FFFFFF"/>
                </a:solidFill>
              </a:rPr>
              <a:t>for </a:t>
            </a:r>
            <a:r>
              <a:rPr lang="en-US" altLang="en-US" sz="2000" i="1" smtClean="0">
                <a:solidFill>
                  <a:srgbClr val="FFFFFF"/>
                </a:solidFill>
              </a:rPr>
              <a:t>R</a:t>
            </a:r>
            <a:r>
              <a:rPr lang="en-US" altLang="en-US" sz="2000" baseline="-25000" smtClean="0">
                <a:solidFill>
                  <a:srgbClr val="FFFFFF"/>
                </a:solidFill>
              </a:rPr>
              <a:t>o </a:t>
            </a:r>
            <a:r>
              <a:rPr lang="en-US" altLang="en-US" sz="2000" smtClean="0">
                <a:solidFill>
                  <a:srgbClr val="FFFFFF"/>
                </a:solidFill>
              </a:rPr>
              <a:t>= 3.0  </a:t>
            </a:r>
            <a:r>
              <a:rPr lang="en-US" altLang="en-US" sz="2000" smtClean="0">
                <a:solidFill>
                  <a:srgbClr val="FFFFFF"/>
                </a:solidFill>
                <a:sym typeface="Symbol" pitchFamily="18" charset="2"/>
              </a:rPr>
              <a:t>  </a:t>
            </a:r>
            <a:r>
              <a:rPr lang="en-US" altLang="en-US" sz="2000" i="1" smtClean="0">
                <a:solidFill>
                  <a:srgbClr val="FFFFFF"/>
                </a:solidFill>
                <a:sym typeface="Symbol" pitchFamily="18" charset="2"/>
              </a:rPr>
              <a:t>s</a:t>
            </a:r>
            <a:r>
              <a:rPr lang="en-US" altLang="en-US" sz="2000" baseline="-25000" smtClean="0">
                <a:solidFill>
                  <a:srgbClr val="FFFFFF"/>
                </a:solidFill>
                <a:sym typeface="Symbol" pitchFamily="18" charset="2"/>
              </a:rPr>
              <a:t>c </a:t>
            </a:r>
            <a:r>
              <a:rPr lang="en-US" altLang="en-US" sz="2000" smtClean="0">
                <a:solidFill>
                  <a:srgbClr val="FFFFFF"/>
                </a:solidFill>
                <a:sym typeface="Symbol" pitchFamily="18" charset="2"/>
              </a:rPr>
              <a:t>= 0.33, </a:t>
            </a:r>
            <a:r>
              <a:rPr lang="en-US" altLang="en-US" sz="1600" smtClean="0">
                <a:solidFill>
                  <a:srgbClr val="FFFFFF"/>
                </a:solidFill>
                <a:sym typeface="Symbol" pitchFamily="18" charset="2"/>
              </a:rPr>
              <a:t>i.e., roughly 66% percent of the population should be vaccinated</a:t>
            </a:r>
          </a:p>
        </p:txBody>
      </p:sp>
      <p:graphicFrame>
        <p:nvGraphicFramePr>
          <p:cNvPr id="10250" name="Object 22"/>
          <p:cNvGraphicFramePr>
            <a:graphicFrameLocks noChangeAspect="1"/>
          </p:cNvGraphicFramePr>
          <p:nvPr/>
        </p:nvGraphicFramePr>
        <p:xfrm>
          <a:off x="5500688" y="5867400"/>
          <a:ext cx="3362325" cy="838200"/>
        </p:xfrm>
        <a:graphic>
          <a:graphicData uri="http://schemas.openxmlformats.org/presentationml/2006/ole">
            <mc:AlternateContent xmlns:mc="http://schemas.openxmlformats.org/markup-compatibility/2006">
              <mc:Choice xmlns:v="urn:schemas-microsoft-com:vml" Requires="v">
                <p:oleObj spid="_x0000_s21540" name="Equation" r:id="rId11" imgW="1714500" imgH="400050" progId="Equation.3">
                  <p:embed/>
                </p:oleObj>
              </mc:Choice>
              <mc:Fallback>
                <p:oleObj name="Equation" r:id="rId11" imgW="1714500" imgH="40005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0688" y="5867400"/>
                        <a:ext cx="3362325" cy="838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1" name="Text Box 23"/>
          <p:cNvSpPr txBox="1">
            <a:spLocks noChangeArrowheads="1"/>
          </p:cNvSpPr>
          <p:nvPr/>
        </p:nvSpPr>
        <p:spPr bwMode="auto">
          <a:xfrm>
            <a:off x="120650" y="5867400"/>
            <a:ext cx="52895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z="1800" smtClean="0">
                <a:solidFill>
                  <a:srgbClr val="FFFFFF"/>
                </a:solidFill>
                <a:sym typeface="Symbol" pitchFamily="18" charset="2"/>
              </a:rPr>
              <a:t>i.e., for a successful vaccination campaign, </a:t>
            </a:r>
          </a:p>
          <a:p>
            <a:pPr eaLnBrk="1" hangingPunct="1"/>
            <a:r>
              <a:rPr lang="en-US" altLang="en-US" sz="1800" smtClean="0">
                <a:solidFill>
                  <a:srgbClr val="FFFFFF"/>
                </a:solidFill>
                <a:sym typeface="Symbol" pitchFamily="18" charset="2"/>
              </a:rPr>
              <a:t>the fraction of the population that should be vaccinated:</a:t>
            </a:r>
          </a:p>
          <a:p>
            <a:pPr eaLnBrk="1" hangingPunct="1"/>
            <a:r>
              <a:rPr lang="en-US" altLang="en-US" sz="1800" smtClean="0">
                <a:solidFill>
                  <a:srgbClr val="FFFFFF"/>
                </a:solidFill>
                <a:sym typeface="Symbol" pitchFamily="18" charset="2"/>
              </a:rPr>
              <a:t>(within the limitations of the simple SIR model)</a:t>
            </a:r>
            <a:endParaRPr lang="en-US" altLang="en-US" sz="1800" smtClean="0">
              <a:solidFill>
                <a:srgbClr val="FFFFFF"/>
              </a:solidFill>
            </a:endParaRPr>
          </a:p>
        </p:txBody>
      </p:sp>
      <p:graphicFrame>
        <p:nvGraphicFramePr>
          <p:cNvPr id="10252" name="Object 25"/>
          <p:cNvGraphicFramePr>
            <a:graphicFrameLocks noChangeAspect="1"/>
          </p:cNvGraphicFramePr>
          <p:nvPr/>
        </p:nvGraphicFramePr>
        <p:xfrm>
          <a:off x="7239000" y="3673475"/>
          <a:ext cx="1828800" cy="517525"/>
        </p:xfrm>
        <a:graphic>
          <a:graphicData uri="http://schemas.openxmlformats.org/presentationml/2006/ole">
            <mc:AlternateContent xmlns:mc="http://schemas.openxmlformats.org/markup-compatibility/2006">
              <mc:Choice xmlns:v="urn:schemas-microsoft-com:vml" Requires="v">
                <p:oleObj spid="_x0000_s21541" name="Equation" r:id="rId13" imgW="781110" imgH="200025" progId="Equation.3">
                  <p:embed/>
                </p:oleObj>
              </mc:Choice>
              <mc:Fallback>
                <p:oleObj name="Equation" r:id="rId13" imgW="781110" imgH="20002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9000" y="3673475"/>
                        <a:ext cx="1828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3" name="Text Box 27"/>
          <p:cNvSpPr txBox="1">
            <a:spLocks noChangeArrowheads="1"/>
          </p:cNvSpPr>
          <p:nvPr/>
        </p:nvSpPr>
        <p:spPr bwMode="auto">
          <a:xfrm>
            <a:off x="6553200" y="4343400"/>
            <a:ext cx="2532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z="1400" smtClean="0">
                <a:solidFill>
                  <a:srgbClr val="FFFF00"/>
                </a:solidFill>
              </a:rPr>
              <a:t>density of vaccinated individuals</a:t>
            </a:r>
          </a:p>
        </p:txBody>
      </p:sp>
      <p:sp>
        <p:nvSpPr>
          <p:cNvPr id="10254" name="Line 28"/>
          <p:cNvSpPr>
            <a:spLocks noChangeShapeType="1"/>
          </p:cNvSpPr>
          <p:nvPr/>
        </p:nvSpPr>
        <p:spPr bwMode="auto">
          <a:xfrm flipV="1">
            <a:off x="8077200" y="4114800"/>
            <a:ext cx="228600" cy="304800"/>
          </a:xfrm>
          <a:prstGeom prst="line">
            <a:avLst/>
          </a:prstGeom>
          <a:noFill/>
          <a:ln w="38100" cap="sq">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400" smtClean="0">
              <a:solidFill>
                <a:srgbClr val="FFFFFF"/>
              </a:solidFill>
              <a:latin typeface="Times New Roman" pitchFamily="18" charset="0"/>
            </a:endParaRPr>
          </a:p>
        </p:txBody>
      </p:sp>
    </p:spTree>
    <p:extLst>
      <p:ext uri="{BB962C8B-B14F-4D97-AF65-F5344CB8AC3E}">
        <p14:creationId xmlns:p14="http://schemas.microsoft.com/office/powerpoint/2010/main" val="6242246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1524000" y="152400"/>
            <a:ext cx="6019800" cy="685800"/>
          </a:xfrm>
          <a:noFill/>
        </p:spPr>
        <p:txBody>
          <a:bodyPr>
            <a:normAutofit fontScale="90000"/>
          </a:bodyPr>
          <a:lstStyle/>
          <a:p>
            <a:pPr algn="ctr" eaLnBrk="1" hangingPunct="1"/>
            <a:r>
              <a:rPr lang="en-US" altLang="en-US" sz="4000" dirty="0" smtClean="0"/>
              <a:t>H1N1</a:t>
            </a:r>
          </a:p>
        </p:txBody>
      </p:sp>
      <p:pic>
        <p:nvPicPr>
          <p:cNvPr id="12291" name="Picture 10" descr="SIR_mu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038600" cy="36306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12292" name="Object 11"/>
          <p:cNvGraphicFramePr>
            <a:graphicFrameLocks noChangeAspect="1"/>
          </p:cNvGraphicFramePr>
          <p:nvPr/>
        </p:nvGraphicFramePr>
        <p:xfrm>
          <a:off x="685800" y="1828800"/>
          <a:ext cx="989013" cy="454025"/>
        </p:xfrm>
        <a:graphic>
          <a:graphicData uri="http://schemas.openxmlformats.org/presentationml/2006/ole">
            <mc:AlternateContent xmlns:mc="http://schemas.openxmlformats.org/markup-compatibility/2006">
              <mc:Choice xmlns:v="urn:schemas-microsoft-com:vml" Requires="v">
                <p:oleObj spid="_x0000_s22540" name="Equation" r:id="rId4" imgW="419040" imgH="171450" progId="Equation.3">
                  <p:embed/>
                </p:oleObj>
              </mc:Choice>
              <mc:Fallback>
                <p:oleObj name="Equation" r:id="rId4" imgW="419040" imgH="17145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828800"/>
                        <a:ext cx="989013" cy="4540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021" name="Oval 13"/>
          <p:cNvSpPr>
            <a:spLocks noChangeArrowheads="1"/>
          </p:cNvSpPr>
          <p:nvPr/>
        </p:nvSpPr>
        <p:spPr bwMode="auto">
          <a:xfrm rot="2287874">
            <a:off x="914400" y="2376488"/>
            <a:ext cx="609600" cy="990600"/>
          </a:xfrm>
          <a:prstGeom prst="ellipse">
            <a:avLst/>
          </a:prstGeom>
          <a:solidFill>
            <a:srgbClr val="CCFFCC">
              <a:alpha val="50195"/>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US" altLang="en-US" smtClean="0">
              <a:solidFill>
                <a:srgbClr val="FFFFFF"/>
              </a:solidFill>
            </a:endParaRPr>
          </a:p>
        </p:txBody>
      </p:sp>
      <p:sp>
        <p:nvSpPr>
          <p:cNvPr id="12294" name="Text Box 14"/>
          <p:cNvSpPr txBox="1">
            <a:spLocks noChangeArrowheads="1"/>
          </p:cNvSpPr>
          <p:nvPr/>
        </p:nvSpPr>
        <p:spPr bwMode="auto">
          <a:xfrm>
            <a:off x="642938" y="2133600"/>
            <a:ext cx="3700462" cy="3079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z="1200" smtClean="0">
                <a:solidFill>
                  <a:srgbClr val="000000"/>
                </a:solidFill>
              </a:rPr>
              <a:t>fraction of people got the disease by time </a:t>
            </a:r>
            <a:r>
              <a:rPr lang="en-US" altLang="en-US" sz="1200" i="1" smtClean="0">
                <a:solidFill>
                  <a:srgbClr val="000000"/>
                </a:solidFill>
              </a:rPr>
              <a:t>t</a:t>
            </a:r>
            <a:r>
              <a:rPr lang="en-US" altLang="en-US" sz="1200" smtClean="0">
                <a:solidFill>
                  <a:srgbClr val="000000"/>
                </a:solidFill>
              </a:rPr>
              <a:t> (cumulative</a:t>
            </a:r>
            <a:r>
              <a:rPr lang="en-US" altLang="en-US" sz="1400" smtClean="0">
                <a:solidFill>
                  <a:srgbClr val="000000"/>
                </a:solidFill>
              </a:rPr>
              <a:t>) </a:t>
            </a:r>
          </a:p>
        </p:txBody>
      </p:sp>
      <p:sp>
        <p:nvSpPr>
          <p:cNvPr id="171029" name="Oval 21"/>
          <p:cNvSpPr>
            <a:spLocks noChangeArrowheads="1"/>
          </p:cNvSpPr>
          <p:nvPr/>
        </p:nvSpPr>
        <p:spPr bwMode="auto">
          <a:xfrm rot="3060374">
            <a:off x="950913" y="3846513"/>
            <a:ext cx="719137" cy="731837"/>
          </a:xfrm>
          <a:prstGeom prst="ellipse">
            <a:avLst/>
          </a:prstGeom>
          <a:solidFill>
            <a:srgbClr val="CCFFCC">
              <a:alpha val="50195"/>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US" altLang="en-US" smtClean="0">
              <a:solidFill>
                <a:srgbClr val="FFFFFF"/>
              </a:solidFill>
            </a:endParaRPr>
          </a:p>
        </p:txBody>
      </p:sp>
      <p:pic>
        <p:nvPicPr>
          <p:cNvPr id="171033" name="Picture 25" descr="H1N1_RP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551113"/>
            <a:ext cx="4343400" cy="40782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12297" name="Object 27"/>
          <p:cNvGraphicFramePr>
            <a:graphicFrameLocks noChangeAspect="1"/>
          </p:cNvGraphicFramePr>
          <p:nvPr/>
        </p:nvGraphicFramePr>
        <p:xfrm>
          <a:off x="1673225" y="3657600"/>
          <a:ext cx="536575" cy="454025"/>
        </p:xfrm>
        <a:graphic>
          <a:graphicData uri="http://schemas.openxmlformats.org/presentationml/2006/ole">
            <mc:AlternateContent xmlns:mc="http://schemas.openxmlformats.org/markup-compatibility/2006">
              <mc:Choice xmlns:v="urn:schemas-microsoft-com:vml" Requires="v">
                <p:oleObj spid="_x0000_s22541" name="Equation" r:id="rId7" imgW="209520" imgH="171450" progId="Equation.3">
                  <p:embed/>
                </p:oleObj>
              </mc:Choice>
              <mc:Fallback>
                <p:oleObj name="Equation" r:id="rId7" imgW="209520" imgH="17145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3225" y="3657600"/>
                        <a:ext cx="536575" cy="4540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8" name="Text Box 28"/>
          <p:cNvSpPr txBox="1">
            <a:spLocks noChangeArrowheads="1"/>
          </p:cNvSpPr>
          <p:nvPr/>
        </p:nvSpPr>
        <p:spPr bwMode="auto">
          <a:xfrm>
            <a:off x="1412875" y="3886200"/>
            <a:ext cx="2625725"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z="1200" smtClean="0">
                <a:solidFill>
                  <a:srgbClr val="000000"/>
                </a:solidFill>
              </a:rPr>
              <a:t>fraction of people sick at a given time </a:t>
            </a:r>
            <a:r>
              <a:rPr lang="en-US" altLang="en-US" sz="1200" i="1" smtClean="0">
                <a:solidFill>
                  <a:srgbClr val="000000"/>
                </a:solidFill>
              </a:rPr>
              <a:t>t</a:t>
            </a:r>
            <a:r>
              <a:rPr lang="en-US" altLang="en-US" sz="1400" i="1" smtClean="0">
                <a:solidFill>
                  <a:srgbClr val="000000"/>
                </a:solidFill>
              </a:rPr>
              <a:t> </a:t>
            </a:r>
          </a:p>
        </p:txBody>
      </p:sp>
      <p:grpSp>
        <p:nvGrpSpPr>
          <p:cNvPr id="171038" name="Group 30"/>
          <p:cNvGrpSpPr>
            <a:grpSpLocks/>
          </p:cNvGrpSpPr>
          <p:nvPr/>
        </p:nvGrpSpPr>
        <p:grpSpPr bwMode="auto">
          <a:xfrm>
            <a:off x="6400800" y="5348288"/>
            <a:ext cx="1238250" cy="900112"/>
            <a:chOff x="4032" y="3369"/>
            <a:chExt cx="780" cy="567"/>
          </a:xfrm>
        </p:grpSpPr>
        <p:sp>
          <p:nvSpPr>
            <p:cNvPr id="12300" name="Line 26"/>
            <p:cNvSpPr>
              <a:spLocks noChangeShapeType="1"/>
            </p:cNvSpPr>
            <p:nvPr/>
          </p:nvSpPr>
          <p:spPr bwMode="auto">
            <a:xfrm flipV="1">
              <a:off x="4320" y="3552"/>
              <a:ext cx="0" cy="384"/>
            </a:xfrm>
            <a:prstGeom prst="line">
              <a:avLst/>
            </a:prstGeom>
            <a:noFill/>
            <a:ln w="57150" cap="sq">
              <a:solidFill>
                <a:srgbClr val="0000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400" smtClean="0">
                <a:solidFill>
                  <a:srgbClr val="FFFFFF"/>
                </a:solidFill>
                <a:latin typeface="Times New Roman" pitchFamily="18" charset="0"/>
              </a:endParaRPr>
            </a:p>
          </p:txBody>
        </p:sp>
        <p:sp>
          <p:nvSpPr>
            <p:cNvPr id="12301" name="Text Box 29"/>
            <p:cNvSpPr txBox="1">
              <a:spLocks noChangeArrowheads="1"/>
            </p:cNvSpPr>
            <p:nvPr/>
          </p:nvSpPr>
          <p:spPr bwMode="auto">
            <a:xfrm>
              <a:off x="4032" y="3369"/>
              <a:ext cx="7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z="1800" smtClean="0">
                  <a:solidFill>
                    <a:srgbClr val="0000FF"/>
                  </a:solidFill>
                </a:rPr>
                <a:t>vaccination</a:t>
              </a:r>
            </a:p>
          </p:txBody>
        </p:sp>
      </p:grpSp>
    </p:spTree>
    <p:extLst>
      <p:ext uri="{BB962C8B-B14F-4D97-AF65-F5344CB8AC3E}">
        <p14:creationId xmlns:p14="http://schemas.microsoft.com/office/powerpoint/2010/main" val="11165340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1021"/>
                                        </p:tgtEl>
                                        <p:attrNameLst>
                                          <p:attrName>style.visibility</p:attrName>
                                        </p:attrNameLst>
                                      </p:cBhvr>
                                      <p:to>
                                        <p:strVal val="visible"/>
                                      </p:to>
                                    </p:set>
                                    <p:anim calcmode="lin" valueType="num">
                                      <p:cBhvr>
                                        <p:cTn id="7" dur="500" fill="hold"/>
                                        <p:tgtEl>
                                          <p:spTgt spid="171021"/>
                                        </p:tgtEl>
                                        <p:attrNameLst>
                                          <p:attrName>ppt_w</p:attrName>
                                        </p:attrNameLst>
                                      </p:cBhvr>
                                      <p:tavLst>
                                        <p:tav tm="0">
                                          <p:val>
                                            <p:fltVal val="0"/>
                                          </p:val>
                                        </p:tav>
                                        <p:tav tm="100000">
                                          <p:val>
                                            <p:strVal val="#ppt_w"/>
                                          </p:val>
                                        </p:tav>
                                      </p:tavLst>
                                    </p:anim>
                                    <p:anim calcmode="lin" valueType="num">
                                      <p:cBhvr>
                                        <p:cTn id="8" dur="500" fill="hold"/>
                                        <p:tgtEl>
                                          <p:spTgt spid="171021"/>
                                        </p:tgtEl>
                                        <p:attrNameLst>
                                          <p:attrName>ppt_h</p:attrName>
                                        </p:attrNameLst>
                                      </p:cBhvr>
                                      <p:tavLst>
                                        <p:tav tm="0">
                                          <p:val>
                                            <p:fltVal val="0"/>
                                          </p:val>
                                        </p:tav>
                                        <p:tav tm="100000">
                                          <p:val>
                                            <p:strVal val="#ppt_h"/>
                                          </p:val>
                                        </p:tav>
                                      </p:tavLst>
                                    </p:anim>
                                    <p:animEffect transition="in" filter="fade">
                                      <p:cBhvr>
                                        <p:cTn id="9" dur="500"/>
                                        <p:tgtEl>
                                          <p:spTgt spid="171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1029"/>
                                        </p:tgtEl>
                                        <p:attrNameLst>
                                          <p:attrName>style.visibility</p:attrName>
                                        </p:attrNameLst>
                                      </p:cBhvr>
                                      <p:to>
                                        <p:strVal val="visible"/>
                                      </p:to>
                                    </p:set>
                                    <p:anim calcmode="lin" valueType="num">
                                      <p:cBhvr>
                                        <p:cTn id="14" dur="500" fill="hold"/>
                                        <p:tgtEl>
                                          <p:spTgt spid="171029"/>
                                        </p:tgtEl>
                                        <p:attrNameLst>
                                          <p:attrName>ppt_w</p:attrName>
                                        </p:attrNameLst>
                                      </p:cBhvr>
                                      <p:tavLst>
                                        <p:tav tm="0">
                                          <p:val>
                                            <p:fltVal val="0"/>
                                          </p:val>
                                        </p:tav>
                                        <p:tav tm="100000">
                                          <p:val>
                                            <p:strVal val="#ppt_w"/>
                                          </p:val>
                                        </p:tav>
                                      </p:tavLst>
                                    </p:anim>
                                    <p:anim calcmode="lin" valueType="num">
                                      <p:cBhvr>
                                        <p:cTn id="15" dur="500" fill="hold"/>
                                        <p:tgtEl>
                                          <p:spTgt spid="171029"/>
                                        </p:tgtEl>
                                        <p:attrNameLst>
                                          <p:attrName>ppt_h</p:attrName>
                                        </p:attrNameLst>
                                      </p:cBhvr>
                                      <p:tavLst>
                                        <p:tav tm="0">
                                          <p:val>
                                            <p:fltVal val="0"/>
                                          </p:val>
                                        </p:tav>
                                        <p:tav tm="100000">
                                          <p:val>
                                            <p:strVal val="#ppt_h"/>
                                          </p:val>
                                        </p:tav>
                                      </p:tavLst>
                                    </p:anim>
                                    <p:animEffect transition="in" filter="fade">
                                      <p:cBhvr>
                                        <p:cTn id="16" dur="500"/>
                                        <p:tgtEl>
                                          <p:spTgt spid="1710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103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7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1" grpId="0" animBg="1"/>
      <p:bldP spid="1710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54842" y="152400"/>
            <a:ext cx="84582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u="sng" dirty="0" smtClean="0">
                <a:solidFill>
                  <a:schemeClr val="tx2"/>
                </a:solidFill>
                <a:latin typeface="Times New Roman" pitchFamily="18" charset="0"/>
                <a:cs typeface="Times New Roman" pitchFamily="18" charset="0"/>
              </a:rPr>
              <a:t>INTRODUCTION</a:t>
            </a:r>
            <a:r>
              <a:rPr lang="en-US" sz="3600" u="sng" dirty="0" smtClean="0">
                <a:latin typeface="Times New Roman" pitchFamily="18" charset="0"/>
                <a:cs typeface="Times New Roman" pitchFamily="18" charset="0"/>
              </a:rPr>
              <a:t> </a:t>
            </a:r>
            <a:endParaRPr lang="en-US" sz="3600" u="sng" dirty="0">
              <a:latin typeface="Times New Roman" pitchFamily="18" charset="0"/>
              <a:cs typeface="Times New Roman" pitchFamily="18" charset="0"/>
            </a:endParaRPr>
          </a:p>
          <a:p>
            <a:pPr eaLnBrk="1" hangingPunct="1">
              <a:lnSpc>
                <a:spcPct val="150000"/>
              </a:lnSpc>
            </a:pPr>
            <a:endParaRPr lang="en-US" sz="2000" dirty="0">
              <a:latin typeface="Times New Roman" pitchFamily="18" charset="0"/>
              <a:cs typeface="Times New Roman" pitchFamily="18" charset="0"/>
            </a:endParaRPr>
          </a:p>
          <a:p>
            <a:pPr algn="just" eaLnBrk="1" hangingPunct="1">
              <a:lnSpc>
                <a:spcPct val="150000"/>
              </a:lnSpc>
            </a:pPr>
            <a:r>
              <a:rPr lang="en-US" sz="2000" dirty="0">
                <a:latin typeface="Times New Roman" pitchFamily="18" charset="0"/>
                <a:cs typeface="Times New Roman" pitchFamily="18" charset="0"/>
              </a:rPr>
              <a:t>The biomechanics of human joint, called the synovial joint, plays a significant role in the study of human locomotion. A synovial joint consists of load bearing bone whose ends are covered by articular cartilage lubricated by synovial fluid. Articular cartilage serves as the load bearing material of diarthrodial joints, with excellent friction, lubrication and wear characteristics, both the composition and structure of cartilage vary through the depth of the tissue. In normal articular cartilage, the water content decreases from more than 80% at the surface to 65% in the deep zone. </a:t>
            </a:r>
            <a:r>
              <a:rPr lang="en-US" sz="2000" dirty="0">
                <a:latin typeface="Times New Roman" pitchFamily="18" charset="0"/>
              </a:rPr>
              <a:t>The synovial fluid impregnates movable joints of the body and is obtained in the capsules of the joints in different volumes (roughly about 0.2 ml). This fluid although compositionally bears some resemblances to blood plasma lacks all the clotting agents such as fibrinogen. </a:t>
            </a:r>
            <a:endParaRPr lang="en-US" sz="20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73CEDD1D-CFA4-4E09-8EE6-E0B9A7F19067}" type="slidenum">
              <a:rPr lang="en-US" smtClean="0"/>
              <a:pPr>
                <a:defRPr/>
              </a:pPr>
              <a:t>37</a:t>
            </a:fld>
            <a:endParaRPr lang="en-US"/>
          </a:p>
        </p:txBody>
      </p:sp>
    </p:spTree>
    <p:extLst>
      <p:ext uri="{BB962C8B-B14F-4D97-AF65-F5344CB8AC3E}">
        <p14:creationId xmlns:p14="http://schemas.microsoft.com/office/powerpoint/2010/main" val="333517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38</a:t>
            </a:fld>
            <a:endParaRPr lang="en-US"/>
          </a:p>
        </p:txBody>
      </p:sp>
      <p:pic>
        <p:nvPicPr>
          <p:cNvPr id="3" name="Picture 2"/>
          <p:cNvPicPr/>
          <p:nvPr/>
        </p:nvPicPr>
        <p:blipFill>
          <a:blip r:embed="rId2">
            <a:extLst>
              <a:ext uri="{28A0092B-C50C-407E-A947-70E740481C1C}">
                <a14:useLocalDpi xmlns:a14="http://schemas.microsoft.com/office/drawing/2010/main" val="0"/>
              </a:ext>
            </a:extLst>
          </a:blip>
          <a:srcRect b="12230"/>
          <a:stretch>
            <a:fillRect/>
          </a:stretch>
        </p:blipFill>
        <p:spPr bwMode="auto">
          <a:xfrm>
            <a:off x="1042125" y="457200"/>
            <a:ext cx="6882676"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8519" y="5490950"/>
            <a:ext cx="7162799" cy="923330"/>
          </a:xfrm>
          <a:prstGeom prst="rect">
            <a:avLst/>
          </a:prstGeom>
        </p:spPr>
        <p:txBody>
          <a:bodyPr wrap="square">
            <a:spAutoFit/>
          </a:bodyPr>
          <a:lstStyle/>
          <a:p>
            <a:r>
              <a:rPr lang="en-US" b="1" dirty="0"/>
              <a:t>Fig. 1.1: (A) Human Knee Joint 1. (B) Enlargement of the load bearing region in the knee depicting a layer of synovial fluid and two layers of articular cartilage.</a:t>
            </a:r>
          </a:p>
        </p:txBody>
      </p:sp>
    </p:spTree>
    <p:extLst>
      <p:ext uri="{BB962C8B-B14F-4D97-AF65-F5344CB8AC3E}">
        <p14:creationId xmlns:p14="http://schemas.microsoft.com/office/powerpoint/2010/main" val="2419807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52400" y="914400"/>
            <a:ext cx="8763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800100" lvl="1" indent="-342900" algn="just" eaLnBrk="1" hangingPunct="1">
              <a:lnSpc>
                <a:spcPct val="150000"/>
              </a:lnSpc>
              <a:buFont typeface="Wingdings" pitchFamily="2" charset="2"/>
              <a:buChar char="q"/>
            </a:pPr>
            <a:r>
              <a:rPr lang="en-US" sz="2000" dirty="0" smtClean="0">
                <a:latin typeface="Times New Roman" pitchFamily="18" charset="0"/>
              </a:rPr>
              <a:t>It </a:t>
            </a:r>
            <a:r>
              <a:rPr lang="en-US" sz="2000" dirty="0">
                <a:latin typeface="Times New Roman" pitchFamily="18" charset="0"/>
              </a:rPr>
              <a:t>serves as a lubricant between cartilage </a:t>
            </a:r>
            <a:r>
              <a:rPr lang="en-US" sz="2000" dirty="0" smtClean="0">
                <a:latin typeface="Times New Roman" pitchFamily="18" charset="0"/>
              </a:rPr>
              <a:t>surfaces.</a:t>
            </a:r>
          </a:p>
          <a:p>
            <a:pPr marL="800100" lvl="1" indent="-342900" algn="just" eaLnBrk="1" hangingPunct="1">
              <a:lnSpc>
                <a:spcPct val="150000"/>
              </a:lnSpc>
              <a:buFont typeface="Wingdings" pitchFamily="2" charset="2"/>
              <a:buChar char="q"/>
            </a:pPr>
            <a:r>
              <a:rPr lang="en-US" sz="2000" dirty="0" smtClean="0">
                <a:latin typeface="Times New Roman" pitchFamily="18" charset="0"/>
              </a:rPr>
              <a:t>It </a:t>
            </a:r>
            <a:r>
              <a:rPr lang="en-US" sz="2000" dirty="0">
                <a:latin typeface="Times New Roman" pitchFamily="18" charset="0"/>
              </a:rPr>
              <a:t>carries out metabolic functions by providing nutrients to the  </a:t>
            </a:r>
            <a:r>
              <a:rPr lang="en-US" sz="2000" dirty="0" smtClean="0">
                <a:latin typeface="Times New Roman" pitchFamily="18" charset="0"/>
              </a:rPr>
              <a:t>cartilage.</a:t>
            </a:r>
          </a:p>
          <a:p>
            <a:pPr marL="800100" lvl="1" indent="-342900" algn="just" eaLnBrk="1" hangingPunct="1">
              <a:lnSpc>
                <a:spcPct val="150000"/>
              </a:lnSpc>
              <a:buFont typeface="Wingdings" pitchFamily="2" charset="2"/>
              <a:buChar char="q"/>
            </a:pPr>
            <a:r>
              <a:rPr lang="en-US" sz="2000" dirty="0" smtClean="0">
                <a:latin typeface="Times New Roman" pitchFamily="18" charset="0"/>
              </a:rPr>
              <a:t> </a:t>
            </a:r>
            <a:r>
              <a:rPr lang="en-US" sz="2000" dirty="0">
                <a:latin typeface="Times New Roman" pitchFamily="18" charset="0"/>
              </a:rPr>
              <a:t>It regulates the temperature in synovial </a:t>
            </a:r>
            <a:r>
              <a:rPr lang="en-US" sz="2000" dirty="0" smtClean="0">
                <a:latin typeface="Times New Roman" pitchFamily="18" charset="0"/>
              </a:rPr>
              <a:t>joint.</a:t>
            </a:r>
          </a:p>
          <a:p>
            <a:pPr marL="800100" lvl="1" indent="-342900" algn="just" eaLnBrk="1" hangingPunct="1">
              <a:lnSpc>
                <a:spcPct val="150000"/>
              </a:lnSpc>
              <a:buFont typeface="Wingdings" pitchFamily="2" charset="2"/>
              <a:buChar char="q"/>
            </a:pPr>
            <a:r>
              <a:rPr lang="en-US" sz="2000" dirty="0" smtClean="0">
                <a:latin typeface="Times New Roman" pitchFamily="18" charset="0"/>
              </a:rPr>
              <a:t> It </a:t>
            </a:r>
            <a:r>
              <a:rPr lang="en-US" sz="2000" dirty="0">
                <a:latin typeface="Times New Roman" pitchFamily="18" charset="0"/>
              </a:rPr>
              <a:t>disperses the nutrients from the synovial fluid</a:t>
            </a:r>
            <a:r>
              <a:rPr lang="en-US" sz="2000" i="1" dirty="0">
                <a:latin typeface="Times New Roman" pitchFamily="18" charset="0"/>
              </a:rPr>
              <a:t> </a:t>
            </a:r>
            <a:r>
              <a:rPr lang="en-US" sz="2000" dirty="0">
                <a:latin typeface="Times New Roman" pitchFamily="18" charset="0"/>
              </a:rPr>
              <a:t>to articular </a:t>
            </a:r>
            <a:r>
              <a:rPr lang="en-US" sz="2000" dirty="0" smtClean="0">
                <a:latin typeface="Times New Roman" pitchFamily="18" charset="0"/>
              </a:rPr>
              <a:t>cartilage.</a:t>
            </a:r>
          </a:p>
          <a:p>
            <a:pPr marL="0" indent="0" algn="just" eaLnBrk="1" hangingPunct="1">
              <a:lnSpc>
                <a:spcPct val="150000"/>
              </a:lnSpc>
            </a:pPr>
            <a:r>
              <a:rPr lang="en-US" sz="2000" b="1" dirty="0" smtClean="0">
                <a:latin typeface="Times New Roman" pitchFamily="18" charset="0"/>
              </a:rPr>
              <a:t>     Function of articular cartilage </a:t>
            </a:r>
          </a:p>
          <a:p>
            <a:pPr algn="just" eaLnBrk="1" hangingPunct="1">
              <a:lnSpc>
                <a:spcPct val="150000"/>
              </a:lnSpc>
              <a:buFont typeface="Wingdings" pitchFamily="2" charset="2"/>
              <a:buChar char="q"/>
            </a:pPr>
            <a:r>
              <a:rPr lang="en-US" sz="2000" dirty="0" smtClean="0">
                <a:solidFill>
                  <a:schemeClr val="tx1">
                    <a:lumMod val="85000"/>
                  </a:schemeClr>
                </a:solidFill>
                <a:latin typeface="Times New Roman" pitchFamily="18" charset="0"/>
              </a:rPr>
              <a:t>It provides near frictionless bearing surface under normal conditions and wear rates. </a:t>
            </a:r>
          </a:p>
          <a:p>
            <a:pPr algn="just" fontAlgn="auto">
              <a:lnSpc>
                <a:spcPct val="150000"/>
              </a:lnSpc>
              <a:spcAft>
                <a:spcPts val="0"/>
              </a:spcAft>
              <a:buClr>
                <a:schemeClr val="accent1">
                  <a:lumMod val="60000"/>
                  <a:lumOff val="40000"/>
                </a:schemeClr>
              </a:buClr>
              <a:buFont typeface="Wingdings" pitchFamily="2" charset="2"/>
              <a:buChar char="q"/>
              <a:defRPr/>
            </a:pPr>
            <a:r>
              <a:rPr lang="en-US" sz="2000" dirty="0" smtClean="0">
                <a:latin typeface="Times New Roman" pitchFamily="18" charset="0"/>
              </a:rPr>
              <a:t>  </a:t>
            </a:r>
            <a:r>
              <a:rPr lang="en-US" sz="2000" dirty="0">
                <a:latin typeface="Times New Roman" pitchFamily="18" charset="0"/>
              </a:rPr>
              <a:t>It spreads the loads resulting from joint function. Holmes and co-workers have characterized the manner with which articular cartilage can also act to absorb energy during cyclical compressive deformation. </a:t>
            </a:r>
            <a:r>
              <a:rPr lang="en-US" sz="2400" dirty="0" smtClean="0">
                <a:latin typeface="Times New Roman" pitchFamily="18" charset="0"/>
              </a:rPr>
              <a:t>    </a:t>
            </a:r>
            <a:endParaRPr lang="en-US" sz="2400" dirty="0">
              <a:latin typeface="Times New Roman" pitchFamily="18" charset="0"/>
            </a:endParaRPr>
          </a:p>
        </p:txBody>
      </p:sp>
      <p:sp>
        <p:nvSpPr>
          <p:cNvPr id="3" name="Slide Number Placeholder 2"/>
          <p:cNvSpPr>
            <a:spLocks noGrp="1"/>
          </p:cNvSpPr>
          <p:nvPr>
            <p:ph type="sldNum" sz="quarter" idx="12"/>
          </p:nvPr>
        </p:nvSpPr>
        <p:spPr/>
        <p:txBody>
          <a:bodyPr/>
          <a:lstStyle/>
          <a:p>
            <a:pPr>
              <a:defRPr/>
            </a:pPr>
            <a:fld id="{73CEDD1D-CFA4-4E09-8EE6-E0B9A7F19067}" type="slidenum">
              <a:rPr lang="en-US" smtClean="0"/>
              <a:pPr>
                <a:defRPr/>
              </a:pPr>
              <a:t>39</a:t>
            </a:fld>
            <a:endParaRPr lang="en-US"/>
          </a:p>
        </p:txBody>
      </p:sp>
      <p:sp>
        <p:nvSpPr>
          <p:cNvPr id="2" name="TextBox 1"/>
          <p:cNvSpPr txBox="1"/>
          <p:nvPr/>
        </p:nvSpPr>
        <p:spPr>
          <a:xfrm>
            <a:off x="457200" y="421957"/>
            <a:ext cx="4652236" cy="492443"/>
          </a:xfrm>
          <a:prstGeom prst="rect">
            <a:avLst/>
          </a:prstGeom>
          <a:noFill/>
        </p:spPr>
        <p:txBody>
          <a:bodyPr wrap="none" rtlCol="0">
            <a:spAutoFit/>
          </a:bodyPr>
          <a:lstStyle/>
          <a:p>
            <a:r>
              <a:rPr lang="en-US" sz="2600" b="1" dirty="0" smtClean="0"/>
              <a:t>Functions of Synovial Fluid:</a:t>
            </a:r>
            <a:endParaRPr lang="en-US" sz="2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0" y="304800"/>
            <a:ext cx="8686800" cy="1981200"/>
          </a:xfrm>
        </p:spPr>
        <p:txBody>
          <a:bodyPr/>
          <a:lstStyle/>
          <a:p>
            <a:pPr algn="l"/>
            <a:r>
              <a:rPr lang="en-US" sz="1800">
                <a:solidFill>
                  <a:schemeClr val="tx1"/>
                </a:solidFill>
              </a:rPr>
              <a:t>.</a:t>
            </a:r>
          </a:p>
        </p:txBody>
      </p:sp>
      <p:sp>
        <p:nvSpPr>
          <p:cNvPr id="7171" name="Subtitle 2"/>
          <p:cNvSpPr>
            <a:spLocks noGrp="1"/>
          </p:cNvSpPr>
          <p:nvPr>
            <p:ph type="subTitle" idx="4294967295"/>
          </p:nvPr>
        </p:nvSpPr>
        <p:spPr>
          <a:xfrm>
            <a:off x="533400" y="381000"/>
            <a:ext cx="8610600" cy="2786063"/>
          </a:xfrm>
        </p:spPr>
        <p:txBody>
          <a:bodyPr>
            <a:normAutofit/>
          </a:bodyPr>
          <a:lstStyle/>
          <a:p>
            <a:pPr marL="0" indent="0" algn="just">
              <a:lnSpc>
                <a:spcPct val="80000"/>
              </a:lnSpc>
              <a:buFontTx/>
              <a:buNone/>
            </a:pPr>
            <a:r>
              <a:rPr lang="en-US" sz="2000" dirty="0">
                <a:latin typeface="Calibri" pitchFamily="34" charset="0"/>
              </a:rPr>
              <a:t>A  Real  world  problem,  as  it  is,  can  not  be  translated  into mathematical problem  and  even  if,  it can  be  translated,  it may  not  be  possible  to  solve resulting Mathematical  problem</a:t>
            </a:r>
            <a:r>
              <a:rPr lang="en-US" sz="2000" dirty="0" smtClean="0">
                <a:latin typeface="Calibri" pitchFamily="34" charset="0"/>
              </a:rPr>
              <a:t>.</a:t>
            </a:r>
          </a:p>
          <a:p>
            <a:pPr marL="0" indent="0" algn="just">
              <a:lnSpc>
                <a:spcPct val="80000"/>
              </a:lnSpc>
              <a:buFontTx/>
              <a:buNone/>
            </a:pPr>
            <a:r>
              <a:rPr lang="en-US" sz="2000" dirty="0">
                <a:latin typeface="Calibri" pitchFamily="34" charset="0"/>
              </a:rPr>
              <a:t/>
            </a:r>
            <a:br>
              <a:rPr lang="en-US" sz="2000" dirty="0">
                <a:latin typeface="Calibri" pitchFamily="34" charset="0"/>
              </a:rPr>
            </a:br>
            <a:r>
              <a:rPr lang="en-US" sz="2000" dirty="0">
                <a:latin typeface="Calibri" pitchFamily="34" charset="0"/>
              </a:rPr>
              <a:t>   </a:t>
            </a:r>
            <a:r>
              <a:rPr lang="en-US" sz="2000" dirty="0" smtClean="0">
                <a:latin typeface="Calibri" pitchFamily="34" charset="0"/>
              </a:rPr>
              <a:t>Therefore</a:t>
            </a:r>
            <a:r>
              <a:rPr lang="en-US" sz="2000" dirty="0">
                <a:latin typeface="Calibri" pitchFamily="34" charset="0"/>
              </a:rPr>
              <a:t>,  it  is necessary  to  simplify  or  approximate  the  problem  which is  quite  close  to  the  original  problem  by  retaining  all  the  essential  features of the  problem  and giving  up  those  feature  which  is  not  very  essential  or relevant   to  the  situation  we  are  investigating</a:t>
            </a:r>
            <a:r>
              <a:rPr lang="en-US" sz="2000" dirty="0" smtClean="0"/>
              <a:t>.</a:t>
            </a:r>
          </a:p>
          <a:p>
            <a:pPr marL="0" indent="0" algn="just">
              <a:lnSpc>
                <a:spcPct val="80000"/>
              </a:lnSpc>
              <a:buFontTx/>
              <a:buNone/>
            </a:pPr>
            <a:r>
              <a:rPr lang="en-US" sz="2000" dirty="0" smtClean="0"/>
              <a:t> </a:t>
            </a:r>
            <a:r>
              <a:rPr lang="en-US" sz="2000" dirty="0"/>
              <a:t/>
            </a:r>
            <a:br>
              <a:rPr lang="en-US" sz="2000" dirty="0"/>
            </a:br>
            <a:r>
              <a:rPr lang="en-US" sz="2000" dirty="0"/>
              <a:t>   </a:t>
            </a:r>
          </a:p>
        </p:txBody>
      </p:sp>
      <p:sp>
        <p:nvSpPr>
          <p:cNvPr id="7172" name="Rectangle 7"/>
          <p:cNvSpPr>
            <a:spLocks noChangeArrowheads="1"/>
          </p:cNvSpPr>
          <p:nvPr/>
        </p:nvSpPr>
        <p:spPr bwMode="auto">
          <a:xfrm>
            <a:off x="6172200" y="3124200"/>
            <a:ext cx="1524000" cy="838200"/>
          </a:xfrm>
          <a:prstGeom prst="rect">
            <a:avLst/>
          </a:prstGeom>
          <a:solidFill>
            <a:schemeClr val="hlink"/>
          </a:solidFill>
          <a:ln w="28575">
            <a:solidFill>
              <a:schemeClr val="tx1"/>
            </a:solidFill>
            <a:miter lim="800000"/>
            <a:headEnd/>
            <a:tailEnd/>
          </a:ln>
        </p:spPr>
        <p:txBody>
          <a:bodyPr wrap="none" anchor="ctr"/>
          <a:lstStyle/>
          <a:p>
            <a:pPr algn="ctr"/>
            <a:r>
              <a:rPr lang="en-US" sz="2400">
                <a:latin typeface="Calibri" pitchFamily="34" charset="0"/>
              </a:rPr>
              <a:t>Real</a:t>
            </a:r>
            <a:r>
              <a:rPr lang="en-US" sz="2400">
                <a:solidFill>
                  <a:srgbClr val="FFFF00"/>
                </a:solidFill>
                <a:latin typeface="Calibri" pitchFamily="34" charset="0"/>
              </a:rPr>
              <a:t> </a:t>
            </a:r>
            <a:r>
              <a:rPr lang="en-US" sz="2400">
                <a:latin typeface="Calibri" pitchFamily="34" charset="0"/>
              </a:rPr>
              <a:t>World</a:t>
            </a:r>
            <a:r>
              <a:rPr lang="en-US" sz="2400">
                <a:solidFill>
                  <a:srgbClr val="FFFF00"/>
                </a:solidFill>
                <a:latin typeface="Calibri" pitchFamily="34" charset="0"/>
              </a:rPr>
              <a:t> </a:t>
            </a:r>
          </a:p>
          <a:p>
            <a:pPr algn="ctr"/>
            <a:r>
              <a:rPr lang="en-US" sz="2400">
                <a:latin typeface="Calibri" pitchFamily="34" charset="0"/>
              </a:rPr>
              <a:t>Model</a:t>
            </a:r>
          </a:p>
        </p:txBody>
      </p:sp>
      <p:sp>
        <p:nvSpPr>
          <p:cNvPr id="7173" name="Rectangle 8"/>
          <p:cNvSpPr>
            <a:spLocks noChangeArrowheads="1"/>
          </p:cNvSpPr>
          <p:nvPr/>
        </p:nvSpPr>
        <p:spPr bwMode="auto">
          <a:xfrm>
            <a:off x="790575" y="3200400"/>
            <a:ext cx="1219200" cy="838200"/>
          </a:xfrm>
          <a:prstGeom prst="rect">
            <a:avLst/>
          </a:prstGeom>
          <a:solidFill>
            <a:schemeClr val="hlink"/>
          </a:solidFill>
          <a:ln w="28575">
            <a:solidFill>
              <a:schemeClr val="tx1"/>
            </a:solidFill>
            <a:miter lim="800000"/>
            <a:headEnd/>
            <a:tailEnd/>
          </a:ln>
        </p:spPr>
        <p:txBody>
          <a:bodyPr wrap="none" anchor="ctr"/>
          <a:lstStyle/>
          <a:p>
            <a:pPr algn="ctr"/>
            <a:r>
              <a:rPr lang="en-US" sz="2400">
                <a:latin typeface="Calibri" pitchFamily="34" charset="0"/>
              </a:rPr>
              <a:t>Real </a:t>
            </a:r>
          </a:p>
          <a:p>
            <a:pPr algn="ctr"/>
            <a:r>
              <a:rPr lang="en-US" sz="2400">
                <a:latin typeface="Calibri" pitchFamily="34" charset="0"/>
              </a:rPr>
              <a:t>World</a:t>
            </a:r>
          </a:p>
        </p:txBody>
      </p:sp>
      <p:sp>
        <p:nvSpPr>
          <p:cNvPr id="7174" name="Rectangle 9"/>
          <p:cNvSpPr>
            <a:spLocks noChangeArrowheads="1"/>
          </p:cNvSpPr>
          <p:nvPr/>
        </p:nvSpPr>
        <p:spPr bwMode="auto">
          <a:xfrm>
            <a:off x="533400" y="5867400"/>
            <a:ext cx="1600200" cy="762000"/>
          </a:xfrm>
          <a:prstGeom prst="rect">
            <a:avLst/>
          </a:prstGeom>
          <a:solidFill>
            <a:schemeClr val="hlink"/>
          </a:solidFill>
          <a:ln w="28575">
            <a:solidFill>
              <a:schemeClr val="tx1"/>
            </a:solidFill>
            <a:miter lim="800000"/>
            <a:headEnd/>
            <a:tailEnd/>
          </a:ln>
        </p:spPr>
        <p:txBody>
          <a:bodyPr wrap="none" anchor="ctr"/>
          <a:lstStyle/>
          <a:p>
            <a:pPr algn="ctr"/>
            <a:r>
              <a:rPr lang="en-US" sz="2400">
                <a:latin typeface="Calibri" pitchFamily="34" charset="0"/>
              </a:rPr>
              <a:t>Conclusions</a:t>
            </a:r>
          </a:p>
        </p:txBody>
      </p:sp>
      <p:sp>
        <p:nvSpPr>
          <p:cNvPr id="7175" name="Rectangle 11"/>
          <p:cNvSpPr>
            <a:spLocks noChangeArrowheads="1"/>
          </p:cNvSpPr>
          <p:nvPr/>
        </p:nvSpPr>
        <p:spPr bwMode="auto">
          <a:xfrm>
            <a:off x="6200775" y="5791200"/>
            <a:ext cx="1876425" cy="762000"/>
          </a:xfrm>
          <a:prstGeom prst="rect">
            <a:avLst/>
          </a:prstGeom>
          <a:solidFill>
            <a:schemeClr val="hlink"/>
          </a:solidFill>
          <a:ln w="28575">
            <a:solidFill>
              <a:schemeClr val="tx1"/>
            </a:solidFill>
            <a:miter lim="800000"/>
            <a:headEnd/>
            <a:tailEnd/>
          </a:ln>
        </p:spPr>
        <p:txBody>
          <a:bodyPr wrap="none" anchor="ctr"/>
          <a:lstStyle/>
          <a:p>
            <a:pPr algn="ctr"/>
            <a:r>
              <a:rPr lang="en-US" sz="2400">
                <a:latin typeface="Calibri" pitchFamily="34" charset="0"/>
              </a:rPr>
              <a:t>Mathematical</a:t>
            </a:r>
          </a:p>
          <a:p>
            <a:pPr algn="ctr"/>
            <a:r>
              <a:rPr lang="en-US" sz="2400">
                <a:latin typeface="Calibri" pitchFamily="34" charset="0"/>
              </a:rPr>
              <a:t>Model</a:t>
            </a:r>
          </a:p>
        </p:txBody>
      </p:sp>
      <p:sp>
        <p:nvSpPr>
          <p:cNvPr id="7176" name="Line 13"/>
          <p:cNvSpPr>
            <a:spLocks noChangeShapeType="1"/>
          </p:cNvSpPr>
          <p:nvPr/>
        </p:nvSpPr>
        <p:spPr bwMode="auto">
          <a:xfrm>
            <a:off x="2057400" y="3581400"/>
            <a:ext cx="4114800" cy="0"/>
          </a:xfrm>
          <a:prstGeom prst="line">
            <a:avLst/>
          </a:prstGeom>
          <a:noFill/>
          <a:ln w="9525">
            <a:solidFill>
              <a:schemeClr val="tx1"/>
            </a:solidFill>
            <a:round/>
            <a:headEnd/>
            <a:tailEnd/>
          </a:ln>
        </p:spPr>
        <p:txBody>
          <a:bodyPr/>
          <a:lstStyle/>
          <a:p>
            <a:endParaRPr lang="en-US"/>
          </a:p>
        </p:txBody>
      </p:sp>
      <p:sp>
        <p:nvSpPr>
          <p:cNvPr id="7177" name="Line 14"/>
          <p:cNvSpPr>
            <a:spLocks noChangeShapeType="1"/>
          </p:cNvSpPr>
          <p:nvPr/>
        </p:nvSpPr>
        <p:spPr bwMode="auto">
          <a:xfrm>
            <a:off x="1247775" y="4038600"/>
            <a:ext cx="1588" cy="1752600"/>
          </a:xfrm>
          <a:prstGeom prst="line">
            <a:avLst/>
          </a:prstGeom>
          <a:noFill/>
          <a:ln w="9525">
            <a:solidFill>
              <a:schemeClr val="tx1"/>
            </a:solidFill>
            <a:round/>
            <a:headEnd/>
            <a:tailEnd/>
          </a:ln>
        </p:spPr>
        <p:txBody>
          <a:bodyPr/>
          <a:lstStyle/>
          <a:p>
            <a:endParaRPr lang="en-US"/>
          </a:p>
        </p:txBody>
      </p:sp>
      <p:sp>
        <p:nvSpPr>
          <p:cNvPr id="7178" name="Line 15"/>
          <p:cNvSpPr>
            <a:spLocks noChangeShapeType="1"/>
          </p:cNvSpPr>
          <p:nvPr/>
        </p:nvSpPr>
        <p:spPr bwMode="auto">
          <a:xfrm>
            <a:off x="2162175" y="6324600"/>
            <a:ext cx="4038600" cy="1588"/>
          </a:xfrm>
          <a:prstGeom prst="line">
            <a:avLst/>
          </a:prstGeom>
          <a:noFill/>
          <a:ln w="9525">
            <a:solidFill>
              <a:schemeClr val="tx1"/>
            </a:solidFill>
            <a:round/>
            <a:headEnd/>
            <a:tailEnd/>
          </a:ln>
        </p:spPr>
        <p:txBody>
          <a:bodyPr/>
          <a:lstStyle/>
          <a:p>
            <a:endParaRPr lang="en-US"/>
          </a:p>
        </p:txBody>
      </p:sp>
      <p:sp>
        <p:nvSpPr>
          <p:cNvPr id="7179" name="Line 16"/>
          <p:cNvSpPr>
            <a:spLocks noChangeShapeType="1"/>
          </p:cNvSpPr>
          <p:nvPr/>
        </p:nvSpPr>
        <p:spPr bwMode="auto">
          <a:xfrm>
            <a:off x="7038975" y="3962400"/>
            <a:ext cx="1588" cy="1828800"/>
          </a:xfrm>
          <a:prstGeom prst="line">
            <a:avLst/>
          </a:prstGeom>
          <a:noFill/>
          <a:ln w="9525">
            <a:solidFill>
              <a:schemeClr val="tx1"/>
            </a:solidFill>
            <a:round/>
            <a:headEnd/>
            <a:tailEnd/>
          </a:ln>
        </p:spPr>
        <p:txBody>
          <a:bodyPr/>
          <a:lstStyle/>
          <a:p>
            <a:endParaRPr lang="en-US"/>
          </a:p>
        </p:txBody>
      </p:sp>
      <p:sp>
        <p:nvSpPr>
          <p:cNvPr id="7180" name="Rectangle 29"/>
          <p:cNvSpPr>
            <a:spLocks noChangeArrowheads="1"/>
          </p:cNvSpPr>
          <p:nvPr/>
        </p:nvSpPr>
        <p:spPr bwMode="auto">
          <a:xfrm>
            <a:off x="2209800" y="3048000"/>
            <a:ext cx="3886200" cy="825500"/>
          </a:xfrm>
          <a:prstGeom prst="rect">
            <a:avLst/>
          </a:prstGeom>
          <a:noFill/>
          <a:ln w="9525">
            <a:noFill/>
            <a:miter lim="800000"/>
            <a:headEnd/>
            <a:tailEnd/>
          </a:ln>
        </p:spPr>
        <p:txBody>
          <a:bodyPr wrap="none">
            <a:spAutoFit/>
          </a:bodyPr>
          <a:lstStyle/>
          <a:p>
            <a:pPr algn="ctr"/>
            <a:r>
              <a:rPr lang="en-US" sz="1600"/>
              <a:t>Idealization and Approximations </a:t>
            </a:r>
          </a:p>
          <a:p>
            <a:pPr algn="ctr"/>
            <a:r>
              <a:rPr lang="en-US" sz="1600"/>
              <a:t>Based on experience and understanding </a:t>
            </a:r>
          </a:p>
          <a:p>
            <a:pPr algn="ctr"/>
            <a:r>
              <a:rPr lang="en-US" sz="1600"/>
              <a:t>of the situations</a:t>
            </a:r>
          </a:p>
        </p:txBody>
      </p:sp>
      <p:sp>
        <p:nvSpPr>
          <p:cNvPr id="7181" name="Rectangle 30"/>
          <p:cNvSpPr>
            <a:spLocks noChangeArrowheads="1"/>
          </p:cNvSpPr>
          <p:nvPr/>
        </p:nvSpPr>
        <p:spPr bwMode="auto">
          <a:xfrm>
            <a:off x="2514600" y="5638800"/>
            <a:ext cx="3130550" cy="825500"/>
          </a:xfrm>
          <a:prstGeom prst="rect">
            <a:avLst/>
          </a:prstGeom>
          <a:noFill/>
          <a:ln w="9525">
            <a:noFill/>
            <a:miter lim="800000"/>
            <a:headEnd/>
            <a:tailEnd/>
          </a:ln>
        </p:spPr>
        <p:txBody>
          <a:bodyPr wrap="none">
            <a:spAutoFit/>
          </a:bodyPr>
          <a:lstStyle/>
          <a:p>
            <a:pPr algn="ctr"/>
            <a:r>
              <a:rPr lang="en-US" sz="1600"/>
              <a:t>Solution based on Mathematical </a:t>
            </a:r>
          </a:p>
          <a:p>
            <a:pPr algn="ctr"/>
            <a:r>
              <a:rPr lang="en-US" sz="1600"/>
              <a:t>experience</a:t>
            </a:r>
          </a:p>
          <a:p>
            <a:pPr algn="ctr"/>
            <a:endParaRPr lang="en-US" sz="1600">
              <a:solidFill>
                <a:srgbClr val="FFFF00"/>
              </a:solidFill>
            </a:endParaRPr>
          </a:p>
        </p:txBody>
      </p:sp>
      <p:sp>
        <p:nvSpPr>
          <p:cNvPr id="7182" name="Rectangle 31"/>
          <p:cNvSpPr>
            <a:spLocks noChangeArrowheads="1"/>
          </p:cNvSpPr>
          <p:nvPr/>
        </p:nvSpPr>
        <p:spPr bwMode="auto">
          <a:xfrm rot="-5400000">
            <a:off x="319881" y="4871244"/>
            <a:ext cx="1277938" cy="336550"/>
          </a:xfrm>
          <a:prstGeom prst="rect">
            <a:avLst/>
          </a:prstGeom>
          <a:noFill/>
          <a:ln w="9525">
            <a:noFill/>
            <a:miter lim="800000"/>
            <a:headEnd/>
            <a:tailEnd/>
          </a:ln>
        </p:spPr>
        <p:txBody>
          <a:bodyPr wrap="none">
            <a:spAutoFit/>
          </a:bodyPr>
          <a:lstStyle/>
          <a:p>
            <a:r>
              <a:rPr lang="en-US" sz="1600"/>
              <a:t>Comparison</a:t>
            </a:r>
          </a:p>
        </p:txBody>
      </p:sp>
      <p:sp>
        <p:nvSpPr>
          <p:cNvPr id="7183" name="Rectangle 32"/>
          <p:cNvSpPr>
            <a:spLocks noChangeArrowheads="1"/>
          </p:cNvSpPr>
          <p:nvPr/>
        </p:nvSpPr>
        <p:spPr bwMode="auto">
          <a:xfrm>
            <a:off x="7054850" y="3962400"/>
            <a:ext cx="1539875" cy="1558925"/>
          </a:xfrm>
          <a:prstGeom prst="rect">
            <a:avLst/>
          </a:prstGeom>
          <a:noFill/>
          <a:ln w="9525">
            <a:noFill/>
            <a:miter lim="800000"/>
            <a:headEnd/>
            <a:tailEnd/>
          </a:ln>
        </p:spPr>
        <p:txBody>
          <a:bodyPr wrap="none">
            <a:spAutoFit/>
          </a:bodyPr>
          <a:lstStyle/>
          <a:p>
            <a:pPr algn="ctr"/>
            <a:r>
              <a:rPr lang="en-US" sz="1600"/>
              <a:t>Abstract </a:t>
            </a:r>
          </a:p>
          <a:p>
            <a:pPr algn="ctr"/>
            <a:r>
              <a:rPr lang="en-US" sz="1600"/>
              <a:t>symbolic</a:t>
            </a:r>
          </a:p>
          <a:p>
            <a:pPr algn="ctr"/>
            <a:r>
              <a:rPr lang="en-US" sz="1600"/>
              <a:t> representation</a:t>
            </a:r>
          </a:p>
          <a:p>
            <a:pPr algn="ctr"/>
            <a:r>
              <a:rPr lang="en-US" sz="1600"/>
              <a:t> based on </a:t>
            </a:r>
          </a:p>
          <a:p>
            <a:pPr algn="ctr"/>
            <a:r>
              <a:rPr lang="en-US" sz="1600"/>
              <a:t>Mathematical</a:t>
            </a:r>
          </a:p>
          <a:p>
            <a:pPr algn="ctr"/>
            <a:r>
              <a:rPr lang="en-US" sz="1600"/>
              <a:t> experience</a:t>
            </a:r>
          </a:p>
        </p:txBody>
      </p:sp>
    </p:spTree>
    <p:extLst>
      <p:ext uri="{BB962C8B-B14F-4D97-AF65-F5344CB8AC3E}">
        <p14:creationId xmlns:p14="http://schemas.microsoft.com/office/powerpoint/2010/main" val="1801068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40</a:t>
            </a:fld>
            <a:endParaRPr lang="en-US"/>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024696" y="533400"/>
            <a:ext cx="5094605" cy="4144645"/>
          </a:xfrm>
          <a:prstGeom prst="rect">
            <a:avLst/>
          </a:prstGeom>
          <a:noFill/>
          <a:extLst/>
        </p:spPr>
      </p:pic>
      <p:sp>
        <p:nvSpPr>
          <p:cNvPr id="4" name="Rectangle 3"/>
          <p:cNvSpPr/>
          <p:nvPr/>
        </p:nvSpPr>
        <p:spPr>
          <a:xfrm>
            <a:off x="2799718" y="4876800"/>
            <a:ext cx="4058282" cy="369332"/>
          </a:xfrm>
          <a:prstGeom prst="rect">
            <a:avLst/>
          </a:prstGeom>
        </p:spPr>
        <p:txBody>
          <a:bodyPr wrap="square">
            <a:spAutoFit/>
          </a:bodyPr>
          <a:lstStyle/>
          <a:p>
            <a:pPr algn="ctr"/>
            <a:r>
              <a:rPr lang="en-IN" b="1" dirty="0"/>
              <a:t>Zones of the articular cartilage</a:t>
            </a:r>
            <a:endParaRPr lang="en-US" dirty="0"/>
          </a:p>
        </p:txBody>
      </p:sp>
    </p:spTree>
    <p:extLst>
      <p:ext uri="{BB962C8B-B14F-4D97-AF65-F5344CB8AC3E}">
        <p14:creationId xmlns:p14="http://schemas.microsoft.com/office/powerpoint/2010/main" val="2381136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41</a:t>
            </a:fld>
            <a:endParaRPr lang="en-US"/>
          </a:p>
        </p:txBody>
      </p:sp>
      <p:sp>
        <p:nvSpPr>
          <p:cNvPr id="3" name="Rectangle 2"/>
          <p:cNvSpPr/>
          <p:nvPr/>
        </p:nvSpPr>
        <p:spPr>
          <a:xfrm>
            <a:off x="304800" y="228601"/>
            <a:ext cx="8610600" cy="6370975"/>
          </a:xfrm>
          <a:prstGeom prst="rect">
            <a:avLst/>
          </a:prstGeom>
        </p:spPr>
        <p:txBody>
          <a:bodyPr wrap="square">
            <a:spAutoFit/>
          </a:bodyPr>
          <a:lstStyle/>
          <a:p>
            <a:r>
              <a:rPr lang="en-IN" sz="2400" dirty="0" smtClean="0"/>
              <a:t>The </a:t>
            </a:r>
            <a:r>
              <a:rPr lang="en-IN" sz="2400" b="1" u="sng" dirty="0"/>
              <a:t>superficial</a:t>
            </a:r>
            <a:r>
              <a:rPr lang="en-IN" sz="2400" dirty="0"/>
              <a:t>, in this zone, the collagen </a:t>
            </a:r>
            <a:r>
              <a:rPr lang="en-IN" sz="2400" dirty="0" err="1"/>
              <a:t>fiber</a:t>
            </a:r>
            <a:r>
              <a:rPr lang="en-IN" sz="2400" dirty="0"/>
              <a:t> serve mainly to support the stresses generated when compressive loads are applied to the cartilage. </a:t>
            </a:r>
            <a:endParaRPr lang="en-IN" sz="2400" dirty="0" smtClean="0"/>
          </a:p>
          <a:p>
            <a:r>
              <a:rPr lang="en-IN" sz="2400" dirty="0" smtClean="0"/>
              <a:t>In </a:t>
            </a:r>
            <a:r>
              <a:rPr lang="en-IN" sz="2400" dirty="0"/>
              <a:t>Zone II the </a:t>
            </a:r>
            <a:r>
              <a:rPr lang="en-IN" sz="2400" b="1" u="sng" dirty="0"/>
              <a:t>transitional intermediate zone</a:t>
            </a:r>
            <a:r>
              <a:rPr lang="en-IN" sz="2400" dirty="0"/>
              <a:t> collagen </a:t>
            </a:r>
            <a:r>
              <a:rPr lang="en-IN" sz="2400" dirty="0" err="1"/>
              <a:t>fiber</a:t>
            </a:r>
            <a:r>
              <a:rPr lang="en-IN" sz="2400" dirty="0"/>
              <a:t> are randomly oriented and chondrocytes are randomly dispersed. Chondrocytes in this region are stiffest and produce a specific superficial zone protein that aids in providing articular cartilage with its lubricating surface and prevents undesirable cell adhesion in this region [Flannery et al. (1999)]. </a:t>
            </a:r>
            <a:endParaRPr lang="en-IN" sz="2400" dirty="0" smtClean="0"/>
          </a:p>
          <a:p>
            <a:r>
              <a:rPr lang="en-IN" sz="2400" dirty="0" smtClean="0"/>
              <a:t>In </a:t>
            </a:r>
            <a:r>
              <a:rPr lang="en-IN" sz="2400" dirty="0"/>
              <a:t>zone III, </a:t>
            </a:r>
            <a:r>
              <a:rPr lang="en-IN" sz="2400" b="1" u="sng" dirty="0"/>
              <a:t>the deep radial zone</a:t>
            </a:r>
            <a:r>
              <a:rPr lang="en-IN" sz="2400" dirty="0"/>
              <a:t> the collagen </a:t>
            </a:r>
            <a:r>
              <a:rPr lang="en-IN" sz="2400" dirty="0" err="1"/>
              <a:t>fiber</a:t>
            </a:r>
            <a:r>
              <a:rPr lang="en-IN" sz="2400" dirty="0"/>
              <a:t> project radically from the bone; the chondrocytes exit to as rows of cell parallel to collagen </a:t>
            </a:r>
            <a:r>
              <a:rPr lang="en-IN" sz="2400" dirty="0" err="1"/>
              <a:t>fibers</a:t>
            </a:r>
            <a:r>
              <a:rPr lang="en-IN" sz="2400" dirty="0"/>
              <a:t>. </a:t>
            </a:r>
            <a:endParaRPr lang="en-IN" sz="2400" dirty="0" smtClean="0"/>
          </a:p>
          <a:p>
            <a:r>
              <a:rPr lang="en-IN" sz="2400" b="1" u="sng" dirty="0" smtClean="0"/>
              <a:t>The </a:t>
            </a:r>
            <a:r>
              <a:rPr lang="en-IN" sz="2400" b="1" u="sng" dirty="0"/>
              <a:t>calcified zone</a:t>
            </a:r>
            <a:r>
              <a:rPr lang="en-IN" sz="2400" dirty="0"/>
              <a:t>, Zone IV is the region that connects the cartilage to the </a:t>
            </a:r>
            <a:r>
              <a:rPr lang="en-IN" sz="2400" dirty="0" err="1"/>
              <a:t>subchondral</a:t>
            </a:r>
            <a:r>
              <a:rPr lang="en-IN" sz="2400" dirty="0"/>
              <a:t> bone. </a:t>
            </a:r>
            <a:r>
              <a:rPr lang="en-IN" sz="2400" dirty="0" err="1"/>
              <a:t>Fibers</a:t>
            </a:r>
            <a:r>
              <a:rPr lang="en-IN" sz="2400" dirty="0"/>
              <a:t> nearer to the bone are progressively more mineralized, and the cartilage and bone are interfaced in an interlocking mesh. </a:t>
            </a:r>
            <a:endParaRPr lang="en-US" sz="2400" dirty="0"/>
          </a:p>
        </p:txBody>
      </p:sp>
    </p:spTree>
    <p:extLst>
      <p:ext uri="{BB962C8B-B14F-4D97-AF65-F5344CB8AC3E}">
        <p14:creationId xmlns:p14="http://schemas.microsoft.com/office/powerpoint/2010/main" val="798597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04800" y="228600"/>
            <a:ext cx="84582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buFont typeface="Wingdings" pitchFamily="2" charset="2"/>
              <a:buChar char="q"/>
            </a:pPr>
            <a:r>
              <a:rPr lang="en-US" sz="2600" dirty="0">
                <a:latin typeface="Times New Roman" pitchFamily="18" charset="0"/>
              </a:rPr>
              <a:t>Interstitial fluid flow affects the nutrition of cartilage. Deformation of cartilage strongly influenced by the exudation and imbibition of interstitial fluid. Hirsch conjectured that circulation of tissue juices, decreased as the cartilage lost its elasticity thereby reducing the mechanism for its nutrition. For small solutes such as glucose, diffusion is the controlling mechanism where as a mechanical pumping action probably governed the transport of solutes of larger molecules weight such as serum albumin. </a:t>
            </a:r>
            <a:endParaRPr lang="en-US" sz="2600" dirty="0" smtClean="0">
              <a:latin typeface="Times New Roman" pitchFamily="18" charset="0"/>
            </a:endParaRPr>
          </a:p>
          <a:p>
            <a:pPr marL="285750" indent="-285750" algn="just" eaLnBrk="1" hangingPunct="1">
              <a:buFont typeface="Wingdings" pitchFamily="2" charset="2"/>
              <a:buChar char="q"/>
            </a:pPr>
            <a:r>
              <a:rPr lang="en-US" sz="2600" dirty="0">
                <a:latin typeface="Times New Roman" pitchFamily="18" charset="0"/>
              </a:rPr>
              <a:t>It is generally believed that the biphasic nature of cartilage is responsible for providing all these important functional characteristics in the joint. The remarkable performance of the lubrication of load bearing human joint is well known but the dispersion of nutrients from the synovial fluid to the articular cartilage and temperature regulation have not been given much attention. </a:t>
            </a:r>
          </a:p>
        </p:txBody>
      </p:sp>
      <p:sp>
        <p:nvSpPr>
          <p:cNvPr id="3" name="Slide Number Placeholder 2"/>
          <p:cNvSpPr>
            <a:spLocks noGrp="1"/>
          </p:cNvSpPr>
          <p:nvPr>
            <p:ph type="sldNum" sz="quarter" idx="12"/>
          </p:nvPr>
        </p:nvSpPr>
        <p:spPr/>
        <p:txBody>
          <a:bodyPr/>
          <a:lstStyle/>
          <a:p>
            <a:pPr>
              <a:defRPr/>
            </a:pPr>
            <a:fld id="{73CEDD1D-CFA4-4E09-8EE6-E0B9A7F19067}"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43</a:t>
            </a:fld>
            <a:endParaRPr lang="en-US"/>
          </a:p>
        </p:txBody>
      </p:sp>
      <p:sp>
        <p:nvSpPr>
          <p:cNvPr id="3" name="Rectangle 2"/>
          <p:cNvSpPr/>
          <p:nvPr/>
        </p:nvSpPr>
        <p:spPr>
          <a:xfrm>
            <a:off x="442415" y="304800"/>
            <a:ext cx="8077200" cy="5632311"/>
          </a:xfrm>
          <a:prstGeom prst="rect">
            <a:avLst/>
          </a:prstGeom>
        </p:spPr>
        <p:txBody>
          <a:bodyPr wrap="square">
            <a:spAutoFit/>
          </a:bodyPr>
          <a:lstStyle/>
          <a:p>
            <a:pPr marL="285750" indent="-285750" algn="just" eaLnBrk="1" hangingPunct="1">
              <a:buFont typeface="Wingdings" pitchFamily="2" charset="2"/>
              <a:buChar char="q"/>
            </a:pPr>
            <a:r>
              <a:rPr lang="en-US" sz="3000" dirty="0">
                <a:latin typeface="Times New Roman" pitchFamily="18" charset="0"/>
              </a:rPr>
              <a:t>The metabolic </a:t>
            </a:r>
            <a:r>
              <a:rPr lang="en-US" sz="3000" dirty="0" smtClean="0">
                <a:latin typeface="Times New Roman" pitchFamily="18" charset="0"/>
              </a:rPr>
              <a:t>function is </a:t>
            </a:r>
            <a:r>
              <a:rPr lang="en-US" sz="3000" dirty="0">
                <a:latin typeface="Times New Roman" pitchFamily="18" charset="0"/>
              </a:rPr>
              <a:t>important to understand normal and abnormal synovial joint motion, especially if one seeks some leading causes of the degenerative joint disease. The concentration of hyaluronic acid molecules and other high molecular weight substances in the synovial fluid may be responsible to disperse the nutrients into the cartilage.</a:t>
            </a:r>
          </a:p>
          <a:p>
            <a:pPr marL="285750" indent="-285750" algn="just" eaLnBrk="1" hangingPunct="1">
              <a:buFont typeface="Wingdings" pitchFamily="2" charset="2"/>
              <a:buChar char="q"/>
            </a:pPr>
            <a:r>
              <a:rPr lang="en-US" sz="3000" dirty="0" smtClean="0">
                <a:latin typeface="Times New Roman" pitchFamily="18" charset="0"/>
              </a:rPr>
              <a:t>We construct </a:t>
            </a:r>
            <a:r>
              <a:rPr lang="en-US" sz="3000" dirty="0">
                <a:latin typeface="Times New Roman" pitchFamily="18" charset="0"/>
              </a:rPr>
              <a:t>some mathematical models for normal and artificial synovial joints as a two region mixed boundary value problem involving  lubrication, diffusion and energy transfer. </a:t>
            </a:r>
          </a:p>
        </p:txBody>
      </p:sp>
    </p:spTree>
    <p:extLst>
      <p:ext uri="{BB962C8B-B14F-4D97-AF65-F5344CB8AC3E}">
        <p14:creationId xmlns:p14="http://schemas.microsoft.com/office/powerpoint/2010/main" val="1355553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44</a:t>
            </a:fld>
            <a:endParaRPr lang="en-US"/>
          </a:p>
        </p:txBody>
      </p:sp>
      <p:sp>
        <p:nvSpPr>
          <p:cNvPr id="3" name="Rectangle 2"/>
          <p:cNvSpPr/>
          <p:nvPr/>
        </p:nvSpPr>
        <p:spPr>
          <a:xfrm>
            <a:off x="990600" y="1600200"/>
            <a:ext cx="6858000" cy="1820948"/>
          </a:xfrm>
          <a:prstGeom prst="rect">
            <a:avLst/>
          </a:prstGeom>
        </p:spPr>
        <p:txBody>
          <a:bodyPr wrap="square">
            <a:spAutoFit/>
          </a:bodyPr>
          <a:lstStyle/>
          <a:p>
            <a:pPr marL="1371600" lvl="2" indent="-457200">
              <a:lnSpc>
                <a:spcPct val="150000"/>
              </a:lnSpc>
              <a:buFont typeface="Wingdings" pitchFamily="2" charset="2"/>
              <a:buChar char="q"/>
            </a:pPr>
            <a:r>
              <a:rPr lang="en-IN" sz="2600" b="1" dirty="0">
                <a:latin typeface="Times New Roman" pitchFamily="18" charset="0"/>
                <a:cs typeface="Times New Roman" pitchFamily="18" charset="0"/>
              </a:rPr>
              <a:t>Lubrication of Synovial Joint.</a:t>
            </a:r>
            <a:endParaRPr lang="en-US" sz="2600" b="1" dirty="0">
              <a:latin typeface="Times New Roman" pitchFamily="18" charset="0"/>
              <a:cs typeface="Times New Roman" pitchFamily="18" charset="0"/>
            </a:endParaRPr>
          </a:p>
          <a:p>
            <a:pPr marL="1371600" lvl="2" indent="-457200">
              <a:lnSpc>
                <a:spcPct val="150000"/>
              </a:lnSpc>
              <a:buFont typeface="Wingdings" pitchFamily="2" charset="2"/>
              <a:buChar char="q"/>
            </a:pPr>
            <a:r>
              <a:rPr lang="en-IN" sz="2600" b="1" dirty="0">
                <a:latin typeface="Times New Roman" pitchFamily="18" charset="0"/>
                <a:cs typeface="Times New Roman" pitchFamily="18" charset="0"/>
              </a:rPr>
              <a:t>Nutritional Transport </a:t>
            </a:r>
            <a:endParaRPr lang="en-US" sz="2600" b="1" dirty="0">
              <a:latin typeface="Times New Roman" pitchFamily="18" charset="0"/>
              <a:cs typeface="Times New Roman" pitchFamily="18" charset="0"/>
            </a:endParaRPr>
          </a:p>
          <a:p>
            <a:pPr marL="1371600" lvl="2" indent="-457200">
              <a:lnSpc>
                <a:spcPct val="150000"/>
              </a:lnSpc>
              <a:buFont typeface="Wingdings" pitchFamily="2" charset="2"/>
              <a:buChar char="q"/>
            </a:pPr>
            <a:r>
              <a:rPr lang="en-IN" sz="2600" b="1" dirty="0">
                <a:latin typeface="Times New Roman" pitchFamily="18" charset="0"/>
                <a:cs typeface="Times New Roman" pitchFamily="18" charset="0"/>
              </a:rPr>
              <a:t>Heat Generation in Synovial Joint.</a:t>
            </a:r>
            <a:endParaRPr lang="en-US" sz="2600" b="1" dirty="0">
              <a:latin typeface="Times New Roman" pitchFamily="18" charset="0"/>
              <a:cs typeface="Times New Roman" pitchFamily="18" charset="0"/>
            </a:endParaRPr>
          </a:p>
        </p:txBody>
      </p:sp>
    </p:spTree>
    <p:extLst>
      <p:ext uri="{BB962C8B-B14F-4D97-AF65-F5344CB8AC3E}">
        <p14:creationId xmlns:p14="http://schemas.microsoft.com/office/powerpoint/2010/main" val="267246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04800" y="1295400"/>
            <a:ext cx="85344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dirty="0" smtClean="0">
                <a:latin typeface="Times New Roman" pitchFamily="18" charset="0"/>
              </a:rPr>
              <a:t>A </a:t>
            </a:r>
            <a:r>
              <a:rPr lang="en-US" dirty="0">
                <a:latin typeface="Times New Roman" pitchFamily="18" charset="0"/>
              </a:rPr>
              <a:t>two region flow model has been developed in this paper in the presence of external magnetic field for the better understanding of synovial joint lubrication mechanism. The model consists of two parallel porous </a:t>
            </a:r>
            <a:r>
              <a:rPr lang="en-US" dirty="0" err="1">
                <a:latin typeface="Times New Roman" pitchFamily="18" charset="0"/>
              </a:rPr>
              <a:t>cartilageous</a:t>
            </a:r>
            <a:r>
              <a:rPr lang="en-US" dirty="0">
                <a:latin typeface="Times New Roman" pitchFamily="18" charset="0"/>
              </a:rPr>
              <a:t> surfaces separated by a thin film of non-</a:t>
            </a:r>
            <a:r>
              <a:rPr lang="en-US" dirty="0" err="1">
                <a:latin typeface="Times New Roman" pitchFamily="18" charset="0"/>
              </a:rPr>
              <a:t>newtonian</a:t>
            </a:r>
            <a:r>
              <a:rPr lang="en-US" dirty="0">
                <a:latin typeface="Times New Roman" pitchFamily="18" charset="0"/>
              </a:rPr>
              <a:t> lubricant representing the synovial fluid which is assumed to behave like a paramagnetic fluid system. In this paper, we have represented the cartilage by a mixture of two interacting continua and synovial fluid by viscoelastic fluid. A transverse magnetic field is applied to the system. We have used the modified form of Darcy’s law given by Zahn and </a:t>
            </a:r>
            <a:r>
              <a:rPr lang="en-US" dirty="0" err="1">
                <a:latin typeface="Times New Roman" pitchFamily="18" charset="0"/>
              </a:rPr>
              <a:t>Rosenweig</a:t>
            </a:r>
            <a:r>
              <a:rPr lang="en-US" dirty="0">
                <a:latin typeface="Times New Roman" pitchFamily="18" charset="0"/>
              </a:rPr>
              <a:t>; to describe the penetration dynamics of magnetic fluids through porous media. Because of exact solution not being possible for the governing non-linear partial differential equations, the perturbation method has been used to obtain approximate solutions. The results have been obtained by computational techniques and compared by results available in the literature. In this paper, the possibility of increased efficiency of joint lubrication, particularly in diseased states by the application of applied magnetic fields has been explored. The applied magnetic field increases the load carrying capacity. This helps in sustaining greater loads. Similarly, the viscoelastic parameter describes the increase in the concentration of the suspended hyaluronic acid molecules which, in turn, increases the overall viscosity of the lubricant, which also helps in sustaining greater loads.</a:t>
            </a:r>
            <a:endParaRPr lang="en-US" dirty="0"/>
          </a:p>
          <a:p>
            <a:pPr algn="just" eaLnBrk="1" hangingPunct="1">
              <a:spcBef>
                <a:spcPct val="50000"/>
              </a:spcBef>
            </a:pPr>
            <a:endParaRPr lang="en-US" dirty="0">
              <a:latin typeface="Times New Roman" pitchFamily="18" charset="0"/>
            </a:endParaRPr>
          </a:p>
        </p:txBody>
      </p:sp>
      <p:sp>
        <p:nvSpPr>
          <p:cNvPr id="3" name="TextBox 2"/>
          <p:cNvSpPr txBox="1"/>
          <p:nvPr/>
        </p:nvSpPr>
        <p:spPr>
          <a:xfrm>
            <a:off x="497326" y="115853"/>
            <a:ext cx="8149347" cy="923330"/>
          </a:xfrm>
          <a:prstGeom prst="rect">
            <a:avLst/>
          </a:prstGeom>
          <a:noFill/>
        </p:spPr>
        <p:txBody>
          <a:bodyPr wrap="none" rtlCol="0">
            <a:spAutoFit/>
          </a:bodyPr>
          <a:lstStyle/>
          <a:p>
            <a:pPr algn="ctr"/>
            <a:r>
              <a:rPr lang="en-IN" b="1" i="1" dirty="0">
                <a:latin typeface="Times New Roman" pitchFamily="18" charset="0"/>
                <a:cs typeface="Times New Roman" pitchFamily="18" charset="0"/>
              </a:rPr>
              <a:t> </a:t>
            </a:r>
            <a:endParaRPr lang="en-US" b="1" dirty="0">
              <a:latin typeface="Times New Roman" pitchFamily="18" charset="0"/>
              <a:cs typeface="Times New Roman" pitchFamily="18" charset="0"/>
            </a:endParaRPr>
          </a:p>
          <a:p>
            <a:pPr algn="ctr"/>
            <a:r>
              <a:rPr lang="en-IN" b="1" dirty="0">
                <a:latin typeface="Times New Roman" pitchFamily="18" charset="0"/>
                <a:cs typeface="Times New Roman" pitchFamily="18" charset="0"/>
              </a:rPr>
              <a:t>EFFECT OF MAGNETIC FIELD IN LUBRICATION OF SYNOVIAL JOINTS</a:t>
            </a:r>
            <a:endParaRPr lang="en-US" b="1"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45</a:t>
            </a:fld>
            <a:endParaRPr lang="en-US"/>
          </a:p>
        </p:txBody>
      </p:sp>
    </p:spTree>
    <p:extLst>
      <p:ext uri="{BB962C8B-B14F-4D97-AF65-F5344CB8AC3E}">
        <p14:creationId xmlns:p14="http://schemas.microsoft.com/office/powerpoint/2010/main" val="2496206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609600"/>
          </a:xfrm>
        </p:spPr>
        <p:txBody>
          <a:bodyPr>
            <a:normAutofit fontScale="90000"/>
          </a:bodyPr>
          <a:lstStyle/>
          <a:p>
            <a:r>
              <a:rPr lang="en-IN" sz="2600" b="1" dirty="0" smtClean="0">
                <a:latin typeface="Times New Roman" pitchFamily="18" charset="0"/>
                <a:cs typeface="Times New Roman" pitchFamily="18" charset="0"/>
              </a:rPr>
              <a:t>FORMULATION OF THE PROBLEM</a:t>
            </a:r>
            <a:r>
              <a:rPr lang="en-US" sz="2600" b="1" dirty="0" smtClean="0">
                <a:latin typeface="Times New Roman" pitchFamily="18" charset="0"/>
                <a:cs typeface="Times New Roman" pitchFamily="18" charset="0"/>
              </a:rPr>
              <a:t/>
            </a:r>
            <a:br>
              <a:rPr lang="en-US" sz="2600" b="1" dirty="0" smtClean="0">
                <a:latin typeface="Times New Roman" pitchFamily="18" charset="0"/>
                <a:cs typeface="Times New Roman" pitchFamily="18" charset="0"/>
              </a:rPr>
            </a:br>
            <a:endParaRPr lang="en-US" sz="26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918" y="1219200"/>
                <a:ext cx="8229600" cy="4953000"/>
              </a:xfrm>
            </p:spPr>
            <p:txBody>
              <a:bodyPr>
                <a:normAutofit/>
              </a:bodyPr>
              <a:lstStyle/>
              <a:p>
                <a:pPr marL="0" indent="0">
                  <a:buNone/>
                </a:pPr>
                <a:r>
                  <a:rPr lang="en-IN" sz="1800" dirty="0">
                    <a:latin typeface="Times New Roman" pitchFamily="18" charset="0"/>
                    <a:cs typeface="Times New Roman" pitchFamily="18" charset="0"/>
                  </a:rPr>
                  <a:t> </a:t>
                </a:r>
                <a:r>
                  <a:rPr lang="en-IN" sz="1800" dirty="0" smtClean="0">
                    <a:latin typeface="Times New Roman" pitchFamily="18" charset="0"/>
                    <a:cs typeface="Times New Roman" pitchFamily="18" charset="0"/>
                  </a:rPr>
                  <a:t> </a:t>
                </a:r>
                <a:r>
                  <a:rPr lang="en-IN" sz="1800" dirty="0">
                    <a:latin typeface="Times New Roman" pitchFamily="18" charset="0"/>
                    <a:cs typeface="Times New Roman" pitchFamily="18" charset="0"/>
                  </a:rPr>
                  <a:t>Fig. 4.1 (a, b) describe the knee joint and its simplified geometrical counterpart. It consists of porous flat plates of thickness </a:t>
                </a:r>
                <a14:m>
                  <m:oMath xmlns:m="http://schemas.openxmlformats.org/officeDocument/2006/math">
                    <m:r>
                      <a:rPr lang="en-IN" sz="1800" i="1">
                        <a:latin typeface="Cambria Math"/>
                      </a:rPr>
                      <m:t>𝐻</m:t>
                    </m:r>
                    <m:r>
                      <a:rPr lang="en-IN" sz="1800" i="1">
                        <a:latin typeface="Cambria Math"/>
                      </a:rPr>
                      <m:t>′</m:t>
                    </m:r>
                  </m:oMath>
                </a14:m>
                <a:r>
                  <a:rPr lang="en-IN" sz="1800" dirty="0">
                    <a:latin typeface="Times New Roman" pitchFamily="18" charset="0"/>
                    <a:cs typeface="Times New Roman" pitchFamily="18" charset="0"/>
                  </a:rPr>
                  <a:t>  approaching each other from initial gap of</a:t>
                </a:r>
                <a14:m>
                  <m:oMath xmlns:m="http://schemas.openxmlformats.org/officeDocument/2006/math">
                    <m:r>
                      <a:rPr lang="en-IN" sz="1800" i="1">
                        <a:latin typeface="Cambria Math"/>
                      </a:rPr>
                      <m:t>  </m:t>
                    </m:r>
                    <m:r>
                      <a:rPr lang="en-IN" sz="1800" i="1">
                        <a:latin typeface="Cambria Math"/>
                      </a:rPr>
                      <m:t>2</m:t>
                    </m:r>
                    <m:sSub>
                      <m:sSubPr>
                        <m:ctrlPr>
                          <a:rPr lang="en-US" sz="1800" i="1">
                            <a:latin typeface="Cambria Math"/>
                          </a:rPr>
                        </m:ctrlPr>
                      </m:sSubPr>
                      <m:e>
                        <m:r>
                          <a:rPr lang="en-IN" sz="1800" i="1">
                            <a:latin typeface="Cambria Math"/>
                          </a:rPr>
                          <m:t>h</m:t>
                        </m:r>
                      </m:e>
                      <m:sub>
                        <m:r>
                          <a:rPr lang="en-IN" sz="1800" i="1">
                            <a:latin typeface="Cambria Math"/>
                          </a:rPr>
                          <m:t>0</m:t>
                        </m:r>
                      </m:sub>
                    </m:sSub>
                  </m:oMath>
                </a14:m>
                <a:r>
                  <a:rPr lang="en-IN" sz="1800" baseline="-25000" dirty="0">
                    <a:latin typeface="Times New Roman" pitchFamily="18" charset="0"/>
                    <a:cs typeface="Times New Roman" pitchFamily="18" charset="0"/>
                  </a:rPr>
                  <a:t>.</a:t>
                </a:r>
                <a:r>
                  <a:rPr lang="en-IN" sz="1800" dirty="0">
                    <a:latin typeface="Times New Roman" pitchFamily="18" charset="0"/>
                    <a:cs typeface="Times New Roman" pitchFamily="18" charset="0"/>
                  </a:rPr>
                  <a:t>  Thickness of the fluid film at any time is</a:t>
                </a:r>
                <a14:m>
                  <m:oMath xmlns:m="http://schemas.openxmlformats.org/officeDocument/2006/math">
                    <m:r>
                      <a:rPr lang="en-IN" sz="1800" i="1">
                        <a:latin typeface="Cambria Math"/>
                      </a:rPr>
                      <m:t> </m:t>
                    </m:r>
                    <m:r>
                      <a:rPr lang="en-IN" sz="1800" i="1">
                        <a:latin typeface="Cambria Math"/>
                      </a:rPr>
                      <m:t>2</m:t>
                    </m:r>
                    <m:sSup>
                      <m:sSupPr>
                        <m:ctrlPr>
                          <a:rPr lang="en-US" sz="1800" i="1">
                            <a:latin typeface="Cambria Math"/>
                          </a:rPr>
                        </m:ctrlPr>
                      </m:sSupPr>
                      <m:e>
                        <m:r>
                          <a:rPr lang="en-IN" sz="1800" i="1">
                            <a:latin typeface="Cambria Math"/>
                          </a:rPr>
                          <m:t>h</m:t>
                        </m:r>
                      </m:e>
                      <m:sup>
                        <m:r>
                          <a:rPr lang="en-IN" sz="1800" i="1">
                            <a:latin typeface="Cambria Math"/>
                          </a:rPr>
                          <m:t>′</m:t>
                        </m:r>
                      </m:sup>
                    </m:sSup>
                  </m:oMath>
                </a14:m>
                <a:r>
                  <a:rPr lang="en-IN" sz="1800" dirty="0">
                    <a:latin typeface="Times New Roman" pitchFamily="18" charset="0"/>
                    <a:cs typeface="Times New Roman" pitchFamily="18" charset="0"/>
                  </a:rPr>
                  <a:t>. Fig. 4.1 (b) is symmetrical about </a:t>
                </a:r>
                <a14:m>
                  <m:oMath xmlns:m="http://schemas.openxmlformats.org/officeDocument/2006/math">
                    <m:sSup>
                      <m:sSupPr>
                        <m:ctrlPr>
                          <a:rPr lang="en-US" sz="1800" i="1">
                            <a:latin typeface="Cambria Math"/>
                          </a:rPr>
                        </m:ctrlPr>
                      </m:sSupPr>
                      <m:e>
                        <m:r>
                          <a:rPr lang="en-IN" sz="1800" i="1">
                            <a:latin typeface="Cambria Math"/>
                          </a:rPr>
                          <m:t>𝑦</m:t>
                        </m:r>
                      </m:e>
                      <m:sup>
                        <m:r>
                          <a:rPr lang="en-IN" sz="1800" i="1">
                            <a:latin typeface="Cambria Math"/>
                          </a:rPr>
                          <m:t>′</m:t>
                        </m:r>
                      </m:sup>
                    </m:sSup>
                  </m:oMath>
                </a14:m>
                <a:r>
                  <a:rPr lang="en-IN" sz="1800" dirty="0">
                    <a:latin typeface="Times New Roman" pitchFamily="18" charset="0"/>
                    <a:cs typeface="Times New Roman" pitchFamily="18" charset="0"/>
                  </a:rPr>
                  <a:t> = 0. The whole system is divided in to two </a:t>
                </a:r>
                <a:r>
                  <a:rPr lang="en-IN" sz="1800" dirty="0" smtClean="0">
                    <a:latin typeface="Times New Roman" pitchFamily="18" charset="0"/>
                    <a:cs typeface="Times New Roman" pitchFamily="18" charset="0"/>
                  </a:rPr>
                  <a:t>regions.</a:t>
                </a:r>
              </a:p>
              <a:p>
                <a:pPr marL="0" indent="0">
                  <a:buNone/>
                </a:pPr>
                <a:endParaRPr lang="en-US" sz="1800" dirty="0" smtClean="0">
                  <a:effectLst/>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918" y="1219200"/>
                <a:ext cx="8229600" cy="4953000"/>
              </a:xfrm>
              <a:blipFill rotWithShape="1">
                <a:blip r:embed="rId2"/>
                <a:stretch>
                  <a:fillRect l="-593" t="-615" r="-593"/>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pPr>
              <a:defRPr/>
            </a:pPr>
            <a:fld id="{73CEDD1D-CFA4-4E09-8EE6-E0B9A7F19067}" type="slidenum">
              <a:rPr lang="en-US" smtClean="0"/>
              <a:pPr>
                <a:defRPr/>
              </a:pPr>
              <a:t>46</a:t>
            </a:fld>
            <a:endParaRPr lang="en-US"/>
          </a:p>
        </p:txBody>
      </p:sp>
      <p:pic>
        <p:nvPicPr>
          <p:cNvPr id="4" name="Picture 3" descr="C:\Users\Administrator\AppData\Local\Microsoft\Windows\Temporary Internet Files\Content.Word\Untitled pic.png"/>
          <p:cNvPicPr/>
          <p:nvPr/>
        </p:nvPicPr>
        <p:blipFill>
          <a:blip r:embed="rId3">
            <a:extLst>
              <a:ext uri="{28A0092B-C50C-407E-A947-70E740481C1C}">
                <a14:useLocalDpi xmlns:a14="http://schemas.microsoft.com/office/drawing/2010/main" val="0"/>
              </a:ext>
            </a:extLst>
          </a:blip>
          <a:srcRect/>
          <a:stretch>
            <a:fillRect/>
          </a:stretch>
        </p:blipFill>
        <p:spPr bwMode="auto">
          <a:xfrm>
            <a:off x="1810116" y="2514600"/>
            <a:ext cx="5577205" cy="3232785"/>
          </a:xfrm>
          <a:prstGeom prst="rect">
            <a:avLst/>
          </a:prstGeom>
          <a:noFill/>
          <a:ln>
            <a:noFill/>
          </a:ln>
        </p:spPr>
      </p:pic>
      <p:sp>
        <p:nvSpPr>
          <p:cNvPr id="5" name="Rectangle 4"/>
          <p:cNvSpPr/>
          <p:nvPr/>
        </p:nvSpPr>
        <p:spPr>
          <a:xfrm>
            <a:off x="1524000" y="5562600"/>
            <a:ext cx="6172200" cy="369332"/>
          </a:xfrm>
          <a:prstGeom prst="rect">
            <a:avLst/>
          </a:prstGeom>
        </p:spPr>
        <p:txBody>
          <a:bodyPr wrap="square">
            <a:spAutoFit/>
          </a:bodyPr>
          <a:lstStyle/>
          <a:p>
            <a:pPr algn="ctr"/>
            <a:r>
              <a:rPr lang="en-IN" dirty="0"/>
              <a:t> </a:t>
            </a:r>
            <a:r>
              <a:rPr lang="en-IN" b="1" dirty="0" smtClean="0">
                <a:latin typeface="Times New Roman" pitchFamily="18" charset="0"/>
                <a:cs typeface="Times New Roman" pitchFamily="18" charset="0"/>
              </a:rPr>
              <a:t>Simplified geometrical counterpart of Knee joint</a:t>
            </a:r>
            <a:endParaRPr lang="en-US" b="1"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257129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IN" sz="2400" b="1" dirty="0">
                <a:latin typeface="Times New Roman" pitchFamily="18" charset="0"/>
                <a:cs typeface="Times New Roman" pitchFamily="18" charset="0"/>
              </a:rPr>
              <a:t>FORMULATION OF THE PROBLEM</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4724400"/>
              </a:xfrm>
            </p:spPr>
            <p:txBody>
              <a:bodyPr>
                <a:normAutofit fontScale="25000" lnSpcReduction="20000"/>
              </a:bodyPr>
              <a:lstStyle/>
              <a:p>
                <a:pPr indent="0" algn="just">
                  <a:buNone/>
                </a:pPr>
                <a:r>
                  <a:rPr lang="en-IN" sz="7200" dirty="0" smtClean="0">
                    <a:solidFill>
                      <a:srgbClr val="000000"/>
                    </a:solidFill>
                    <a:latin typeface="Times New Roman"/>
                  </a:rPr>
                  <a:t>The governing differential equations are given by</a:t>
                </a:r>
              </a:p>
              <a:p>
                <a:pPr marL="0" indent="0" algn="just">
                  <a:buNone/>
                </a:pPr>
                <a14:m>
                  <m:oMath xmlns:m="http://schemas.openxmlformats.org/officeDocument/2006/math">
                    <m:r>
                      <a:rPr lang="en-IN" sz="7200" i="1">
                        <a:solidFill>
                          <a:srgbClr val="000000"/>
                        </a:solidFill>
                        <a:effectLst/>
                        <a:latin typeface="Cambria Math"/>
                        <a:cs typeface="Times New Roman"/>
                      </a:rPr>
                      <m:t>− </m:t>
                    </m:r>
                    <m:f>
                      <m:fPr>
                        <m:ctrlPr>
                          <a:rPr lang="en-US" sz="7200" i="1">
                            <a:solidFill>
                              <a:srgbClr val="000000"/>
                            </a:solidFill>
                            <a:effectLst/>
                            <a:latin typeface="Cambria Math"/>
                            <a:cs typeface="Times New Roman"/>
                          </a:rPr>
                        </m:ctrlPr>
                      </m:fPr>
                      <m:num>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𝑝</m:t>
                            </m:r>
                          </m:e>
                          <m:sup>
                            <m:r>
                              <a:rPr lang="en-IN" sz="7200" i="1">
                                <a:solidFill>
                                  <a:srgbClr val="000000"/>
                                </a:solidFill>
                                <a:effectLst/>
                                <a:latin typeface="Cambria Math"/>
                                <a:cs typeface="Times New Roman"/>
                              </a:rPr>
                              <m:t>′</m:t>
                            </m:r>
                          </m:sup>
                        </m:sSup>
                      </m:num>
                      <m:den>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𝑥</m:t>
                            </m:r>
                          </m:e>
                          <m:sup>
                            <m:r>
                              <a:rPr lang="en-IN" sz="7200" i="1">
                                <a:solidFill>
                                  <a:srgbClr val="000000"/>
                                </a:solidFill>
                                <a:effectLst/>
                                <a:latin typeface="Cambria Math"/>
                                <a:cs typeface="Times New Roman"/>
                              </a:rPr>
                              <m:t>′</m:t>
                            </m:r>
                          </m:sup>
                        </m:sSup>
                      </m:den>
                    </m:f>
                    <m:r>
                      <a:rPr lang="en-IN" sz="7200" i="1">
                        <a:solidFill>
                          <a:srgbClr val="000000"/>
                        </a:solidFill>
                        <a:effectLst/>
                        <a:latin typeface="Cambria Math"/>
                        <a:cs typeface="Times New Roman"/>
                      </a:rPr>
                      <m:t> + </m:t>
                    </m:r>
                    <m:r>
                      <a:rPr lang="en-IN" sz="7200" i="1">
                        <a:solidFill>
                          <a:srgbClr val="000000"/>
                        </a:solidFill>
                        <a:effectLst/>
                        <a:latin typeface="Cambria Math"/>
                        <a:cs typeface="Times New Roman"/>
                      </a:rPr>
                      <m:t>𝜇</m:t>
                    </m:r>
                    <m:f>
                      <m:fPr>
                        <m:ctrlPr>
                          <a:rPr lang="en-US" sz="7200" i="1">
                            <a:solidFill>
                              <a:srgbClr val="000000"/>
                            </a:solidFill>
                            <a:effectLst/>
                            <a:latin typeface="Cambria Math"/>
                            <a:cs typeface="Times New Roman"/>
                          </a:rPr>
                        </m:ctrlPr>
                      </m:fPr>
                      <m:num>
                        <m:r>
                          <a:rPr lang="en-IN" sz="7200" i="1">
                            <a:solidFill>
                              <a:srgbClr val="000000"/>
                            </a:solidFill>
                            <a:effectLst/>
                            <a:latin typeface="Cambria Math"/>
                            <a:cs typeface="Times New Roman"/>
                          </a:rPr>
                          <m:t>𝜕</m:t>
                        </m:r>
                      </m:num>
                      <m:den>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𝑦</m:t>
                            </m:r>
                          </m:e>
                          <m:sup>
                            <m:r>
                              <a:rPr lang="en-IN" sz="7200" i="1">
                                <a:solidFill>
                                  <a:srgbClr val="000000"/>
                                </a:solidFill>
                                <a:effectLst/>
                                <a:latin typeface="Cambria Math"/>
                                <a:cs typeface="Times New Roman"/>
                              </a:rPr>
                              <m:t>′</m:t>
                            </m:r>
                          </m:sup>
                        </m:sSup>
                      </m:den>
                    </m:f>
                    <m:d>
                      <m:dPr>
                        <m:begChr m:val="{"/>
                        <m:endChr m:val="}"/>
                        <m:ctrlPr>
                          <a:rPr lang="en-US" sz="7200" i="1">
                            <a:solidFill>
                              <a:srgbClr val="000000"/>
                            </a:solidFill>
                            <a:effectLst/>
                            <a:latin typeface="Cambria Math"/>
                            <a:cs typeface="Times New Roman"/>
                          </a:rPr>
                        </m:ctrlPr>
                      </m:dPr>
                      <m:e>
                        <m:f>
                          <m:fPr>
                            <m:ctrlPr>
                              <a:rPr lang="en-US" sz="7200" i="1">
                                <a:solidFill>
                                  <a:srgbClr val="000000"/>
                                </a:solidFill>
                                <a:effectLst/>
                                <a:latin typeface="Cambria Math"/>
                                <a:cs typeface="Times New Roman"/>
                              </a:rPr>
                            </m:ctrlPr>
                          </m:fPr>
                          <m:num>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𝑢</m:t>
                                </m:r>
                              </m:e>
                              <m:sup>
                                <m:r>
                                  <a:rPr lang="en-IN" sz="7200" i="1">
                                    <a:solidFill>
                                      <a:srgbClr val="000000"/>
                                    </a:solidFill>
                                    <a:effectLst/>
                                    <a:latin typeface="Cambria Math"/>
                                    <a:cs typeface="Times New Roman"/>
                                  </a:rPr>
                                  <m:t>′</m:t>
                                </m:r>
                              </m:sup>
                            </m:sSup>
                          </m:num>
                          <m:den>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𝑦</m:t>
                                </m:r>
                              </m:e>
                              <m:sup>
                                <m:r>
                                  <a:rPr lang="en-IN" sz="7200" i="1">
                                    <a:solidFill>
                                      <a:srgbClr val="000000"/>
                                    </a:solidFill>
                                    <a:effectLst/>
                                    <a:latin typeface="Cambria Math"/>
                                    <a:cs typeface="Times New Roman"/>
                                  </a:rPr>
                                  <m:t>′</m:t>
                                </m:r>
                              </m:sup>
                            </m:sSup>
                          </m:den>
                        </m:f>
                        <m:r>
                          <a:rPr lang="en-IN" sz="7200" i="1">
                            <a:solidFill>
                              <a:srgbClr val="000000"/>
                            </a:solidFill>
                            <a:effectLst/>
                            <a:latin typeface="Cambria Math"/>
                            <a:cs typeface="Times New Roman"/>
                          </a:rPr>
                          <m:t> − </m:t>
                        </m:r>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𝜀</m:t>
                            </m:r>
                          </m:e>
                          <m:sub>
                            <m:r>
                              <a:rPr lang="en-IN" sz="7200" i="1">
                                <a:solidFill>
                                  <a:srgbClr val="000000"/>
                                </a:solidFill>
                                <a:effectLst/>
                                <a:latin typeface="Cambria Math"/>
                                <a:cs typeface="Times New Roman"/>
                              </a:rPr>
                              <m:t>0</m:t>
                            </m:r>
                          </m:sub>
                        </m:sSub>
                        <m:sSup>
                          <m:sSupPr>
                            <m:ctrlPr>
                              <a:rPr lang="en-US" sz="7200" i="1">
                                <a:solidFill>
                                  <a:srgbClr val="000000"/>
                                </a:solidFill>
                                <a:effectLst/>
                                <a:latin typeface="Cambria Math"/>
                                <a:cs typeface="Times New Roman"/>
                              </a:rPr>
                            </m:ctrlPr>
                          </m:sSupPr>
                          <m:e>
                            <m:d>
                              <m:dPr>
                                <m:ctrlPr>
                                  <a:rPr lang="en-US" sz="7200" i="1">
                                    <a:solidFill>
                                      <a:srgbClr val="000000"/>
                                    </a:solidFill>
                                    <a:effectLst/>
                                    <a:latin typeface="Cambria Math"/>
                                    <a:cs typeface="Times New Roman"/>
                                  </a:rPr>
                                </m:ctrlPr>
                              </m:dPr>
                              <m:e>
                                <m:f>
                                  <m:fPr>
                                    <m:ctrlPr>
                                      <a:rPr lang="en-US" sz="7200" i="1">
                                        <a:solidFill>
                                          <a:srgbClr val="000000"/>
                                        </a:solidFill>
                                        <a:effectLst/>
                                        <a:latin typeface="Cambria Math"/>
                                        <a:cs typeface="Times New Roman"/>
                                      </a:rPr>
                                    </m:ctrlPr>
                                  </m:fPr>
                                  <m:num>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𝑢</m:t>
                                        </m:r>
                                      </m:e>
                                      <m:sup>
                                        <m:r>
                                          <a:rPr lang="en-IN" sz="7200" i="1">
                                            <a:solidFill>
                                              <a:srgbClr val="000000"/>
                                            </a:solidFill>
                                            <a:effectLst/>
                                            <a:latin typeface="Cambria Math"/>
                                            <a:cs typeface="Times New Roman"/>
                                          </a:rPr>
                                          <m:t>′</m:t>
                                        </m:r>
                                      </m:sup>
                                    </m:sSup>
                                  </m:num>
                                  <m:den>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𝑦</m:t>
                                        </m:r>
                                      </m:e>
                                      <m:sup>
                                        <m:r>
                                          <a:rPr lang="en-IN" sz="7200" i="1">
                                            <a:solidFill>
                                              <a:srgbClr val="000000"/>
                                            </a:solidFill>
                                            <a:effectLst/>
                                            <a:latin typeface="Cambria Math"/>
                                            <a:cs typeface="Times New Roman"/>
                                          </a:rPr>
                                          <m:t>′</m:t>
                                        </m:r>
                                      </m:sup>
                                    </m:sSup>
                                  </m:den>
                                </m:f>
                              </m:e>
                            </m:d>
                          </m:e>
                          <m:sup>
                            <m:r>
                              <a:rPr lang="en-IN" sz="7200" i="1">
                                <a:solidFill>
                                  <a:srgbClr val="000000"/>
                                </a:solidFill>
                                <a:effectLst/>
                                <a:latin typeface="Cambria Math"/>
                                <a:cs typeface="Times New Roman"/>
                              </a:rPr>
                              <m:t>3</m:t>
                            </m:r>
                          </m:sup>
                        </m:sSup>
                      </m:e>
                    </m:d>
                    <m:r>
                      <a:rPr lang="en-IN" sz="7200" i="1">
                        <a:solidFill>
                          <a:srgbClr val="000000"/>
                        </a:solidFill>
                        <a:effectLst/>
                        <a:latin typeface="Cambria Math"/>
                        <a:cs typeface="Times New Roman"/>
                      </a:rPr>
                      <m:t>+</m:t>
                    </m:r>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𝜇</m:t>
                        </m:r>
                        <m:r>
                          <a:rPr lang="en-IN" sz="7200" i="1">
                            <a:solidFill>
                              <a:srgbClr val="000000"/>
                            </a:solidFill>
                            <a:effectLst/>
                            <a:latin typeface="Cambria Math"/>
                            <a:cs typeface="Times New Roman"/>
                          </a:rPr>
                          <m:t>′</m:t>
                        </m:r>
                      </m:e>
                      <m:sub>
                        <m:r>
                          <a:rPr lang="en-IN" sz="7200" i="1">
                            <a:solidFill>
                              <a:srgbClr val="000000"/>
                            </a:solidFill>
                            <a:effectLst/>
                            <a:latin typeface="Cambria Math"/>
                            <a:cs typeface="Times New Roman"/>
                          </a:rPr>
                          <m:t>0</m:t>
                        </m:r>
                      </m:sub>
                    </m:sSub>
                    <m:d>
                      <m:dPr>
                        <m:ctrlPr>
                          <a:rPr lang="en-US" sz="7200" i="1">
                            <a:solidFill>
                              <a:srgbClr val="000000"/>
                            </a:solidFill>
                            <a:effectLst/>
                            <a:latin typeface="Cambria Math"/>
                            <a:cs typeface="Times New Roman"/>
                          </a:rPr>
                        </m:ctrlPr>
                      </m:dPr>
                      <m:e>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𝑀</m:t>
                            </m:r>
                          </m:e>
                          <m:sub>
                            <m:r>
                              <a:rPr lang="en-IN" sz="7200" i="1">
                                <a:solidFill>
                                  <a:srgbClr val="000000"/>
                                </a:solidFill>
                                <a:effectLst/>
                                <a:latin typeface="Cambria Math"/>
                                <a:cs typeface="Times New Roman"/>
                              </a:rPr>
                              <m:t>1</m:t>
                            </m:r>
                          </m:sub>
                        </m:sSub>
                        <m:f>
                          <m:fPr>
                            <m:ctrlPr>
                              <a:rPr lang="en-US" sz="7200" i="1">
                                <a:solidFill>
                                  <a:srgbClr val="000000"/>
                                </a:solidFill>
                                <a:effectLst/>
                                <a:latin typeface="Cambria Math"/>
                                <a:cs typeface="Times New Roman"/>
                              </a:rPr>
                            </m:ctrlPr>
                          </m:fPr>
                          <m:num>
                            <m:r>
                              <a:rPr lang="en-IN" sz="7200" i="1">
                                <a:solidFill>
                                  <a:srgbClr val="000000"/>
                                </a:solidFill>
                                <a:effectLst/>
                                <a:latin typeface="Cambria Math"/>
                                <a:cs typeface="Times New Roman"/>
                              </a:rPr>
                              <m:t>𝜕</m:t>
                            </m:r>
                          </m:num>
                          <m:den>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𝑥</m:t>
                                </m:r>
                              </m:e>
                              <m:sup>
                                <m:r>
                                  <a:rPr lang="en-IN" sz="7200" i="1">
                                    <a:solidFill>
                                      <a:srgbClr val="000000"/>
                                    </a:solidFill>
                                    <a:effectLst/>
                                    <a:latin typeface="Cambria Math"/>
                                    <a:cs typeface="Times New Roman"/>
                                  </a:rPr>
                                  <m:t>′</m:t>
                                </m:r>
                              </m:sup>
                            </m:sSup>
                          </m:den>
                        </m:f>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𝐻</m:t>
                            </m:r>
                          </m:e>
                          <m:sub>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𝑥</m:t>
                                </m:r>
                              </m:e>
                              <m:sup>
                                <m:r>
                                  <a:rPr lang="en-IN" sz="7200" i="1">
                                    <a:solidFill>
                                      <a:srgbClr val="000000"/>
                                    </a:solidFill>
                                    <a:effectLst/>
                                    <a:latin typeface="Cambria Math"/>
                                    <a:cs typeface="Times New Roman"/>
                                  </a:rPr>
                                  <m:t>′</m:t>
                                </m:r>
                              </m:sup>
                            </m:sSup>
                          </m:sub>
                        </m:sSub>
                        <m:r>
                          <a:rPr lang="en-IN" sz="7200" i="1">
                            <a:solidFill>
                              <a:srgbClr val="000000"/>
                            </a:solidFill>
                            <a:effectLst/>
                            <a:latin typeface="Cambria Math"/>
                            <a:cs typeface="Times New Roman"/>
                          </a:rPr>
                          <m:t>+ </m:t>
                        </m:r>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𝑀</m:t>
                            </m:r>
                          </m:e>
                          <m:sub>
                            <m:r>
                              <a:rPr lang="en-IN" sz="7200" i="1">
                                <a:solidFill>
                                  <a:srgbClr val="000000"/>
                                </a:solidFill>
                                <a:effectLst/>
                                <a:latin typeface="Cambria Math"/>
                                <a:cs typeface="Times New Roman"/>
                              </a:rPr>
                              <m:t>2</m:t>
                            </m:r>
                          </m:sub>
                        </m:sSub>
                        <m:f>
                          <m:fPr>
                            <m:ctrlPr>
                              <a:rPr lang="en-US" sz="7200" i="1">
                                <a:solidFill>
                                  <a:srgbClr val="000000"/>
                                </a:solidFill>
                                <a:effectLst/>
                                <a:latin typeface="Cambria Math"/>
                                <a:cs typeface="Times New Roman"/>
                              </a:rPr>
                            </m:ctrlPr>
                          </m:fPr>
                          <m:num>
                            <m:r>
                              <a:rPr lang="en-IN" sz="7200" i="1">
                                <a:solidFill>
                                  <a:srgbClr val="000000"/>
                                </a:solidFill>
                                <a:effectLst/>
                                <a:latin typeface="Cambria Math"/>
                                <a:cs typeface="Times New Roman"/>
                              </a:rPr>
                              <m:t>𝜕</m:t>
                            </m:r>
                          </m:num>
                          <m:den>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𝑦</m:t>
                                </m:r>
                              </m:e>
                              <m:sup>
                                <m:r>
                                  <a:rPr lang="en-IN" sz="7200" i="1">
                                    <a:solidFill>
                                      <a:srgbClr val="000000"/>
                                    </a:solidFill>
                                    <a:effectLst/>
                                    <a:latin typeface="Cambria Math"/>
                                    <a:cs typeface="Times New Roman"/>
                                  </a:rPr>
                                  <m:t>′</m:t>
                                </m:r>
                              </m:sup>
                            </m:sSup>
                          </m:den>
                        </m:f>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𝐻</m:t>
                            </m:r>
                          </m:e>
                          <m:sub>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𝑥</m:t>
                                </m:r>
                              </m:e>
                              <m:sup>
                                <m:r>
                                  <a:rPr lang="en-IN" sz="7200" i="1">
                                    <a:solidFill>
                                      <a:srgbClr val="000000"/>
                                    </a:solidFill>
                                    <a:effectLst/>
                                    <a:latin typeface="Cambria Math"/>
                                    <a:cs typeface="Times New Roman"/>
                                  </a:rPr>
                                  <m:t>′</m:t>
                                </m:r>
                              </m:sup>
                            </m:sSup>
                          </m:sub>
                        </m:sSub>
                      </m:e>
                    </m:d>
                    <m:r>
                      <a:rPr lang="en-IN" sz="7200" i="1">
                        <a:solidFill>
                          <a:srgbClr val="000000"/>
                        </a:solidFill>
                        <a:effectLst/>
                        <a:latin typeface="Cambria Math"/>
                        <a:cs typeface="Times New Roman"/>
                      </a:rPr>
                      <m:t>=</m:t>
                    </m:r>
                    <m:r>
                      <a:rPr lang="en-IN" sz="7200" i="1">
                        <a:solidFill>
                          <a:srgbClr val="000000"/>
                        </a:solidFill>
                        <a:effectLst/>
                        <a:latin typeface="Cambria Math"/>
                        <a:cs typeface="Times New Roman"/>
                      </a:rPr>
                      <m:t>0</m:t>
                    </m:r>
                  </m:oMath>
                </a14:m>
                <a:r>
                  <a:rPr lang="en-US" sz="7200" dirty="0" smtClean="0">
                    <a:effectLst/>
                  </a:rPr>
                  <a:t>     </a:t>
                </a:r>
              </a:p>
              <a:p>
                <a:pPr marL="0" indent="0" algn="just">
                  <a:buNone/>
                </a:pPr>
                <a:r>
                  <a:rPr lang="en-US" sz="7200" dirty="0" smtClean="0">
                    <a:effectLst/>
                  </a:rPr>
                  <a:t>     </a:t>
                </a:r>
                <a:endParaRPr lang="en-US" sz="7200" dirty="0">
                  <a:effectLst/>
                </a:endParaRPr>
              </a:p>
              <a:p>
                <a:pPr marL="0" indent="0" algn="just">
                  <a:buNone/>
                </a:pPr>
                <a:r>
                  <a:rPr lang="en-US" sz="7200" dirty="0" smtClean="0">
                    <a:solidFill>
                      <a:srgbClr val="000000"/>
                    </a:solidFill>
                    <a:effectLst/>
                    <a:cs typeface="Times New Roman"/>
                  </a:rPr>
                  <a:t> </a:t>
                </a:r>
                <a14:m>
                  <m:oMath xmlns:m="http://schemas.openxmlformats.org/officeDocument/2006/math">
                    <m:f>
                      <m:fPr>
                        <m:ctrlPr>
                          <a:rPr lang="en-US" sz="7200" i="1">
                            <a:solidFill>
                              <a:srgbClr val="000000"/>
                            </a:solidFill>
                            <a:effectLst/>
                            <a:latin typeface="Cambria Math"/>
                            <a:cs typeface="Times New Roman"/>
                          </a:rPr>
                        </m:ctrlPr>
                      </m:fPr>
                      <m:num>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𝑝</m:t>
                            </m:r>
                          </m:e>
                          <m:sup>
                            <m:r>
                              <a:rPr lang="en-IN" sz="7200" i="1">
                                <a:solidFill>
                                  <a:srgbClr val="000000"/>
                                </a:solidFill>
                                <a:effectLst/>
                                <a:latin typeface="Cambria Math"/>
                                <a:cs typeface="Times New Roman"/>
                              </a:rPr>
                              <m:t>′</m:t>
                            </m:r>
                          </m:sup>
                        </m:sSup>
                      </m:num>
                      <m:den>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𝑦</m:t>
                            </m:r>
                          </m:e>
                          <m:sup>
                            <m:r>
                              <a:rPr lang="en-IN" sz="7200" i="1">
                                <a:solidFill>
                                  <a:srgbClr val="000000"/>
                                </a:solidFill>
                                <a:effectLst/>
                                <a:latin typeface="Cambria Math"/>
                                <a:cs typeface="Times New Roman"/>
                              </a:rPr>
                              <m:t>′</m:t>
                            </m:r>
                          </m:sup>
                        </m:sSup>
                      </m:den>
                    </m:f>
                    <m:r>
                      <a:rPr lang="en-IN" sz="7200" i="1">
                        <a:solidFill>
                          <a:srgbClr val="000000"/>
                        </a:solidFill>
                        <a:effectLst/>
                        <a:latin typeface="Cambria Math"/>
                        <a:cs typeface="Times New Roman"/>
                      </a:rPr>
                      <m:t> + </m:t>
                    </m:r>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𝜇</m:t>
                        </m:r>
                        <m:r>
                          <a:rPr lang="en-IN" sz="7200" i="1">
                            <a:solidFill>
                              <a:srgbClr val="000000"/>
                            </a:solidFill>
                            <a:effectLst/>
                            <a:latin typeface="Cambria Math"/>
                            <a:cs typeface="Times New Roman"/>
                          </a:rPr>
                          <m:t>′</m:t>
                        </m:r>
                      </m:e>
                      <m:sub>
                        <m:r>
                          <a:rPr lang="en-IN" sz="7200" i="1">
                            <a:solidFill>
                              <a:srgbClr val="000000"/>
                            </a:solidFill>
                            <a:effectLst/>
                            <a:latin typeface="Cambria Math"/>
                            <a:cs typeface="Times New Roman"/>
                          </a:rPr>
                          <m:t>0</m:t>
                        </m:r>
                      </m:sub>
                    </m:sSub>
                    <m:d>
                      <m:dPr>
                        <m:ctrlPr>
                          <a:rPr lang="en-US" sz="7200" i="1">
                            <a:solidFill>
                              <a:srgbClr val="000000"/>
                            </a:solidFill>
                            <a:effectLst/>
                            <a:latin typeface="Cambria Math"/>
                            <a:cs typeface="Times New Roman"/>
                          </a:rPr>
                        </m:ctrlPr>
                      </m:dPr>
                      <m:e>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𝑀</m:t>
                            </m:r>
                          </m:e>
                          <m:sub>
                            <m:r>
                              <a:rPr lang="en-IN" sz="7200" i="1">
                                <a:solidFill>
                                  <a:srgbClr val="000000"/>
                                </a:solidFill>
                                <a:effectLst/>
                                <a:latin typeface="Cambria Math"/>
                                <a:cs typeface="Times New Roman"/>
                              </a:rPr>
                              <m:t>1</m:t>
                            </m:r>
                          </m:sub>
                        </m:sSub>
                        <m:f>
                          <m:fPr>
                            <m:ctrlPr>
                              <a:rPr lang="en-US" sz="7200" i="1">
                                <a:solidFill>
                                  <a:srgbClr val="000000"/>
                                </a:solidFill>
                                <a:effectLst/>
                                <a:latin typeface="Cambria Math"/>
                                <a:cs typeface="Times New Roman"/>
                              </a:rPr>
                            </m:ctrlPr>
                          </m:fPr>
                          <m:num>
                            <m:r>
                              <a:rPr lang="en-IN" sz="7200" i="1">
                                <a:solidFill>
                                  <a:srgbClr val="000000"/>
                                </a:solidFill>
                                <a:effectLst/>
                                <a:latin typeface="Cambria Math"/>
                                <a:cs typeface="Times New Roman"/>
                              </a:rPr>
                              <m:t>𝜕</m:t>
                            </m:r>
                          </m:num>
                          <m:den>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𝑥</m:t>
                                </m:r>
                              </m:e>
                              <m:sup>
                                <m:r>
                                  <a:rPr lang="en-IN" sz="7200" i="1">
                                    <a:solidFill>
                                      <a:srgbClr val="000000"/>
                                    </a:solidFill>
                                    <a:effectLst/>
                                    <a:latin typeface="Cambria Math"/>
                                    <a:cs typeface="Times New Roman"/>
                                  </a:rPr>
                                  <m:t>′</m:t>
                                </m:r>
                              </m:sup>
                            </m:sSup>
                          </m:den>
                        </m:f>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𝐻</m:t>
                            </m:r>
                          </m:e>
                          <m:sub>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𝑦</m:t>
                                </m:r>
                              </m:e>
                              <m:sup>
                                <m:r>
                                  <a:rPr lang="en-IN" sz="7200" i="1">
                                    <a:solidFill>
                                      <a:srgbClr val="000000"/>
                                    </a:solidFill>
                                    <a:effectLst/>
                                    <a:latin typeface="Cambria Math"/>
                                    <a:cs typeface="Times New Roman"/>
                                  </a:rPr>
                                  <m:t>′</m:t>
                                </m:r>
                              </m:sup>
                            </m:sSup>
                          </m:sub>
                        </m:sSub>
                        <m:r>
                          <a:rPr lang="en-IN" sz="7200" i="1">
                            <a:solidFill>
                              <a:srgbClr val="000000"/>
                            </a:solidFill>
                            <a:effectLst/>
                            <a:latin typeface="Cambria Math"/>
                            <a:cs typeface="Times New Roman"/>
                          </a:rPr>
                          <m:t>+</m:t>
                        </m:r>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 </m:t>
                            </m:r>
                            <m:r>
                              <a:rPr lang="en-IN" sz="7200" i="1">
                                <a:solidFill>
                                  <a:srgbClr val="000000"/>
                                </a:solidFill>
                                <a:effectLst/>
                                <a:latin typeface="Cambria Math"/>
                                <a:cs typeface="Times New Roman"/>
                              </a:rPr>
                              <m:t>𝑀</m:t>
                            </m:r>
                          </m:e>
                          <m:sub>
                            <m:r>
                              <a:rPr lang="en-IN" sz="7200" i="1">
                                <a:solidFill>
                                  <a:srgbClr val="000000"/>
                                </a:solidFill>
                                <a:effectLst/>
                                <a:latin typeface="Cambria Math"/>
                                <a:cs typeface="Times New Roman"/>
                              </a:rPr>
                              <m:t>2</m:t>
                            </m:r>
                          </m:sub>
                        </m:sSub>
                        <m:f>
                          <m:fPr>
                            <m:ctrlPr>
                              <a:rPr lang="en-US" sz="7200" i="1">
                                <a:solidFill>
                                  <a:srgbClr val="000000"/>
                                </a:solidFill>
                                <a:effectLst/>
                                <a:latin typeface="Cambria Math"/>
                                <a:cs typeface="Times New Roman"/>
                              </a:rPr>
                            </m:ctrlPr>
                          </m:fPr>
                          <m:num>
                            <m:r>
                              <a:rPr lang="en-IN" sz="7200" i="1">
                                <a:solidFill>
                                  <a:srgbClr val="000000"/>
                                </a:solidFill>
                                <a:effectLst/>
                                <a:latin typeface="Cambria Math"/>
                                <a:cs typeface="Times New Roman"/>
                              </a:rPr>
                              <m:t>𝜕</m:t>
                            </m:r>
                          </m:num>
                          <m:den>
                            <m:r>
                              <a:rPr lang="en-IN" sz="7200" i="1">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𝑦</m:t>
                                </m:r>
                              </m:e>
                              <m:sup>
                                <m:r>
                                  <a:rPr lang="en-IN" sz="7200" i="1">
                                    <a:solidFill>
                                      <a:srgbClr val="000000"/>
                                    </a:solidFill>
                                    <a:effectLst/>
                                    <a:latin typeface="Cambria Math"/>
                                    <a:cs typeface="Times New Roman"/>
                                  </a:rPr>
                                  <m:t>′</m:t>
                                </m:r>
                              </m:sup>
                            </m:sSup>
                          </m:den>
                        </m:f>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𝐻</m:t>
                            </m:r>
                          </m:e>
                          <m:sub>
                            <m:sSup>
                              <m:sSupPr>
                                <m:ctrlPr>
                                  <a:rPr lang="en-US" sz="7200" i="1">
                                    <a:solidFill>
                                      <a:srgbClr val="000000"/>
                                    </a:solidFill>
                                    <a:effectLst/>
                                    <a:latin typeface="Cambria Math"/>
                                    <a:cs typeface="Times New Roman"/>
                                  </a:rPr>
                                </m:ctrlPr>
                              </m:sSupPr>
                              <m:e>
                                <m:r>
                                  <a:rPr lang="en-IN" sz="7200" i="1">
                                    <a:solidFill>
                                      <a:srgbClr val="000000"/>
                                    </a:solidFill>
                                    <a:effectLst/>
                                    <a:latin typeface="Cambria Math"/>
                                    <a:cs typeface="Times New Roman"/>
                                  </a:rPr>
                                  <m:t>𝑦</m:t>
                                </m:r>
                              </m:e>
                              <m:sup>
                                <m:r>
                                  <a:rPr lang="en-IN" sz="7200" i="1">
                                    <a:solidFill>
                                      <a:srgbClr val="000000"/>
                                    </a:solidFill>
                                    <a:effectLst/>
                                    <a:latin typeface="Cambria Math"/>
                                    <a:cs typeface="Times New Roman"/>
                                  </a:rPr>
                                  <m:t>′</m:t>
                                </m:r>
                              </m:sup>
                            </m:sSup>
                          </m:sub>
                        </m:sSub>
                      </m:e>
                    </m:d>
                    <m:r>
                      <a:rPr lang="en-IN" sz="7200" i="1">
                        <a:solidFill>
                          <a:srgbClr val="000000"/>
                        </a:solidFill>
                        <a:effectLst/>
                        <a:latin typeface="Cambria Math"/>
                        <a:cs typeface="Times New Roman"/>
                      </a:rPr>
                      <m:t> =</m:t>
                    </m:r>
                    <m:r>
                      <a:rPr lang="en-IN" sz="7200" i="1">
                        <a:solidFill>
                          <a:srgbClr val="000000"/>
                        </a:solidFill>
                        <a:effectLst/>
                        <a:latin typeface="Cambria Math"/>
                        <a:cs typeface="Times New Roman"/>
                      </a:rPr>
                      <m:t>0</m:t>
                    </m:r>
                  </m:oMath>
                </a14:m>
                <a:endParaRPr lang="en-US" sz="7200" dirty="0" smtClean="0">
                  <a:effectLst/>
                </a:endParaRPr>
              </a:p>
              <a:p>
                <a:pPr marL="0" indent="0" algn="just">
                  <a:buNone/>
                </a:pPr>
                <a:endParaRPr lang="en-US" sz="7200" dirty="0">
                  <a:effectLst/>
                </a:endParaRPr>
              </a:p>
              <a:p>
                <a:pPr marL="0" indent="0" algn="just">
                  <a:buNone/>
                </a:pPr>
                <a:r>
                  <a:rPr lang="en-IN" sz="7200" dirty="0" smtClean="0">
                    <a:solidFill>
                      <a:srgbClr val="000000"/>
                    </a:solidFill>
                    <a:effectLst/>
                    <a:cs typeface="Times New Roman"/>
                  </a:rPr>
                  <a:t> </a:t>
                </a:r>
                <a14:m>
                  <m:oMath xmlns:m="http://schemas.openxmlformats.org/officeDocument/2006/math">
                    <m:r>
                      <a:rPr lang="en-IN" sz="7200">
                        <a:solidFill>
                          <a:srgbClr val="000000"/>
                        </a:solidFill>
                        <a:effectLst/>
                        <a:latin typeface="Cambria Math"/>
                        <a:cs typeface="Times New Roman"/>
                      </a:rPr>
                      <m:t>𝛻</m:t>
                    </m:r>
                    <m:r>
                      <a:rPr lang="en-IN" sz="7200" i="1">
                        <a:solidFill>
                          <a:srgbClr val="000000"/>
                        </a:solidFill>
                        <a:effectLst/>
                        <a:latin typeface="Cambria Math"/>
                        <a:cs typeface="Times New Roman"/>
                      </a:rPr>
                      <m:t>×</m:t>
                    </m:r>
                    <m:acc>
                      <m:accPr>
                        <m:chr m:val="⃗"/>
                        <m:ctrlPr>
                          <a:rPr lang="en-US" sz="7200" i="1">
                            <a:solidFill>
                              <a:srgbClr val="000000"/>
                            </a:solidFill>
                            <a:effectLst/>
                            <a:latin typeface="Cambria Math"/>
                            <a:cs typeface="Times New Roman"/>
                          </a:rPr>
                        </m:ctrlPr>
                      </m:accPr>
                      <m:e>
                        <m:r>
                          <a:rPr lang="en-IN" sz="7200" i="1">
                            <a:solidFill>
                              <a:srgbClr val="000000"/>
                            </a:solidFill>
                            <a:effectLst/>
                            <a:latin typeface="Cambria Math"/>
                            <a:cs typeface="Times New Roman"/>
                          </a:rPr>
                          <m:t>𝐻</m:t>
                        </m:r>
                      </m:e>
                    </m:acc>
                    <m:r>
                      <a:rPr lang="en-IN" sz="7200" i="1">
                        <a:solidFill>
                          <a:srgbClr val="000000"/>
                        </a:solidFill>
                        <a:effectLst/>
                        <a:latin typeface="Cambria Math"/>
                        <a:cs typeface="Times New Roman"/>
                      </a:rPr>
                      <m:t>=</m:t>
                    </m:r>
                    <m:r>
                      <a:rPr lang="en-IN" sz="7200" i="1">
                        <a:solidFill>
                          <a:srgbClr val="000000"/>
                        </a:solidFill>
                        <a:effectLst/>
                        <a:latin typeface="Cambria Math"/>
                        <a:cs typeface="Times New Roman"/>
                      </a:rPr>
                      <m:t>0</m:t>
                    </m:r>
                    <m:r>
                      <a:rPr lang="en-IN" sz="7200" i="1">
                        <a:solidFill>
                          <a:srgbClr val="000000"/>
                        </a:solidFill>
                        <a:effectLst/>
                        <a:latin typeface="Cambria Math"/>
                        <a:cs typeface="Times New Roman"/>
                      </a:rPr>
                      <m:t>,    </m:t>
                    </m:r>
                    <m:acc>
                      <m:accPr>
                        <m:chr m:val="⃗"/>
                        <m:ctrlPr>
                          <a:rPr lang="en-US" sz="7200" i="1">
                            <a:solidFill>
                              <a:srgbClr val="000000"/>
                            </a:solidFill>
                            <a:effectLst/>
                            <a:latin typeface="Cambria Math"/>
                            <a:cs typeface="Times New Roman"/>
                          </a:rPr>
                        </m:ctrlPr>
                      </m:accPr>
                      <m:e>
                        <m:r>
                          <a:rPr lang="en-IN" sz="7200" i="1">
                            <a:solidFill>
                              <a:srgbClr val="000000"/>
                            </a:solidFill>
                            <a:effectLst/>
                            <a:latin typeface="Cambria Math"/>
                            <a:cs typeface="Times New Roman"/>
                          </a:rPr>
                          <m:t>𝐻</m:t>
                        </m:r>
                      </m:e>
                    </m:acc>
                    <m:r>
                      <a:rPr lang="en-IN" sz="7200" i="1">
                        <a:solidFill>
                          <a:srgbClr val="000000"/>
                        </a:solidFill>
                        <a:effectLst/>
                        <a:latin typeface="Cambria Math"/>
                        <a:cs typeface="Times New Roman"/>
                      </a:rPr>
                      <m:t>= − </m:t>
                    </m:r>
                    <m:r>
                      <a:rPr lang="en-IN" sz="7200">
                        <a:solidFill>
                          <a:srgbClr val="000000"/>
                        </a:solidFill>
                        <a:effectLst/>
                        <a:latin typeface="Cambria Math"/>
                        <a:cs typeface="Times New Roman"/>
                      </a:rPr>
                      <m:t>𝛻</m:t>
                    </m:r>
                    <m:r>
                      <a:rPr lang="en-IN" sz="7200" i="1">
                        <a:solidFill>
                          <a:srgbClr val="000000"/>
                        </a:solidFill>
                        <a:effectLst/>
                        <a:latin typeface="Cambria Math"/>
                        <a:cs typeface="Times New Roman"/>
                      </a:rPr>
                      <m:t>∅</m:t>
                    </m:r>
                  </m:oMath>
                </a14:m>
                <a:r>
                  <a:rPr lang="en-US" sz="7200" dirty="0" smtClean="0">
                    <a:effectLst/>
                  </a:rPr>
                  <a:t> </a:t>
                </a:r>
              </a:p>
              <a:p>
                <a:pPr marL="0" indent="0" algn="just">
                  <a:buNone/>
                </a:pPr>
                <a:r>
                  <a:rPr lang="en-US" sz="7200" dirty="0" smtClean="0">
                    <a:effectLst/>
                  </a:rPr>
                  <a:t>						</a:t>
                </a:r>
                <a:endParaRPr lang="en-US" sz="7200" dirty="0">
                  <a:effectLst/>
                </a:endParaRPr>
              </a:p>
              <a:p>
                <a:pPr marL="0" indent="0">
                  <a:buNone/>
                </a:pPr>
                <a:r>
                  <a:rPr lang="en-IN" sz="7200" dirty="0" smtClean="0">
                    <a:solidFill>
                      <a:srgbClr val="000000"/>
                    </a:solidFill>
                    <a:effectLst/>
                    <a:cs typeface="Times New Roman"/>
                  </a:rPr>
                  <a:t> </a:t>
                </a:r>
                <a14:m>
                  <m:oMath xmlns:m="http://schemas.openxmlformats.org/officeDocument/2006/math">
                    <m:r>
                      <a:rPr lang="en-IN" sz="7200">
                        <a:solidFill>
                          <a:srgbClr val="000000"/>
                        </a:solidFill>
                        <a:effectLst/>
                        <a:latin typeface="Cambria Math"/>
                        <a:cs typeface="Times New Roman"/>
                      </a:rPr>
                      <m:t>𝛻</m:t>
                    </m:r>
                    <m:acc>
                      <m:accPr>
                        <m:chr m:val="⃗"/>
                        <m:ctrlPr>
                          <a:rPr lang="en-US" sz="7200" i="1">
                            <a:solidFill>
                              <a:srgbClr val="000000"/>
                            </a:solidFill>
                            <a:effectLst/>
                            <a:latin typeface="Cambria Math"/>
                            <a:cs typeface="Times New Roman"/>
                          </a:rPr>
                        </m:ctrlPr>
                      </m:accPr>
                      <m:e>
                        <m:r>
                          <a:rPr lang="en-IN" sz="7200" i="1">
                            <a:solidFill>
                              <a:srgbClr val="000000"/>
                            </a:solidFill>
                            <a:effectLst/>
                            <a:latin typeface="Cambria Math"/>
                            <a:cs typeface="Times New Roman"/>
                          </a:rPr>
                          <m:t>𝐵</m:t>
                        </m:r>
                      </m:e>
                    </m:acc>
                    <m:r>
                      <a:rPr lang="en-IN" sz="7200" i="1">
                        <a:solidFill>
                          <a:srgbClr val="000000"/>
                        </a:solidFill>
                        <a:effectLst/>
                        <a:latin typeface="Cambria Math"/>
                        <a:cs typeface="Times New Roman"/>
                      </a:rPr>
                      <m:t>=</m:t>
                    </m:r>
                    <m:r>
                      <a:rPr lang="en-IN" sz="7200" i="1">
                        <a:solidFill>
                          <a:srgbClr val="000000"/>
                        </a:solidFill>
                        <a:effectLst/>
                        <a:latin typeface="Cambria Math"/>
                        <a:cs typeface="Times New Roman"/>
                      </a:rPr>
                      <m:t>0</m:t>
                    </m:r>
                    <m:r>
                      <a:rPr lang="en-IN" sz="7200" i="1">
                        <a:solidFill>
                          <a:srgbClr val="000000"/>
                        </a:solidFill>
                        <a:effectLst/>
                        <a:latin typeface="Cambria Math"/>
                        <a:cs typeface="Times New Roman"/>
                      </a:rPr>
                      <m:t>,        </m:t>
                    </m:r>
                    <m:acc>
                      <m:accPr>
                        <m:chr m:val="⃗"/>
                        <m:ctrlPr>
                          <a:rPr lang="en-US" sz="7200" i="1">
                            <a:solidFill>
                              <a:srgbClr val="000000"/>
                            </a:solidFill>
                            <a:effectLst/>
                            <a:latin typeface="Cambria Math"/>
                            <a:cs typeface="Times New Roman"/>
                          </a:rPr>
                        </m:ctrlPr>
                      </m:accPr>
                      <m:e>
                        <m:r>
                          <a:rPr lang="en-IN" sz="7200" i="1">
                            <a:solidFill>
                              <a:srgbClr val="000000"/>
                            </a:solidFill>
                            <a:effectLst/>
                            <a:latin typeface="Cambria Math"/>
                            <a:cs typeface="Times New Roman"/>
                          </a:rPr>
                          <m:t>𝐵</m:t>
                        </m:r>
                      </m:e>
                    </m:acc>
                    <m:r>
                      <a:rPr lang="en-IN" sz="7200" i="1">
                        <a:solidFill>
                          <a:srgbClr val="000000"/>
                        </a:solidFill>
                        <a:effectLst/>
                        <a:latin typeface="Cambria Math"/>
                        <a:cs typeface="Times New Roman"/>
                      </a:rPr>
                      <m:t>=</m:t>
                    </m:r>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𝜇</m:t>
                        </m:r>
                        <m:r>
                          <a:rPr lang="en-IN" sz="7200" i="1">
                            <a:solidFill>
                              <a:srgbClr val="000000"/>
                            </a:solidFill>
                            <a:effectLst/>
                            <a:latin typeface="Cambria Math"/>
                            <a:cs typeface="Times New Roman"/>
                          </a:rPr>
                          <m:t>′</m:t>
                        </m:r>
                      </m:e>
                      <m:sub>
                        <m:r>
                          <a:rPr lang="en-IN" sz="7200" i="1">
                            <a:solidFill>
                              <a:srgbClr val="000000"/>
                            </a:solidFill>
                            <a:effectLst/>
                            <a:latin typeface="Cambria Math"/>
                            <a:cs typeface="Times New Roman"/>
                          </a:rPr>
                          <m:t>0</m:t>
                        </m:r>
                      </m:sub>
                    </m:sSub>
                    <m:d>
                      <m:dPr>
                        <m:ctrlPr>
                          <a:rPr lang="en-US" sz="7200" i="1">
                            <a:solidFill>
                              <a:srgbClr val="000000"/>
                            </a:solidFill>
                            <a:effectLst/>
                            <a:latin typeface="Cambria Math"/>
                            <a:cs typeface="Times New Roman"/>
                          </a:rPr>
                        </m:ctrlPr>
                      </m:dPr>
                      <m:e>
                        <m:acc>
                          <m:accPr>
                            <m:chr m:val="⃗"/>
                            <m:ctrlPr>
                              <a:rPr lang="en-US" sz="7200" i="1">
                                <a:solidFill>
                                  <a:srgbClr val="000000"/>
                                </a:solidFill>
                                <a:effectLst/>
                                <a:latin typeface="Cambria Math"/>
                                <a:cs typeface="Times New Roman"/>
                              </a:rPr>
                            </m:ctrlPr>
                          </m:accPr>
                          <m:e>
                            <m:r>
                              <a:rPr lang="en-IN" sz="7200" i="1">
                                <a:solidFill>
                                  <a:srgbClr val="000000"/>
                                </a:solidFill>
                                <a:effectLst/>
                                <a:latin typeface="Cambria Math"/>
                                <a:cs typeface="Times New Roman"/>
                              </a:rPr>
                              <m:t>𝐻</m:t>
                            </m:r>
                          </m:e>
                        </m:acc>
                        <m:r>
                          <a:rPr lang="en-IN" sz="7200" i="1">
                            <a:solidFill>
                              <a:srgbClr val="000000"/>
                            </a:solidFill>
                            <a:effectLst/>
                            <a:latin typeface="Cambria Math"/>
                            <a:cs typeface="Times New Roman"/>
                          </a:rPr>
                          <m:t>+</m:t>
                        </m:r>
                        <m:acc>
                          <m:accPr>
                            <m:chr m:val="⃗"/>
                            <m:ctrlPr>
                              <a:rPr lang="en-US" sz="7200" i="1">
                                <a:solidFill>
                                  <a:srgbClr val="000000"/>
                                </a:solidFill>
                                <a:effectLst/>
                                <a:latin typeface="Cambria Math"/>
                                <a:cs typeface="Times New Roman"/>
                              </a:rPr>
                            </m:ctrlPr>
                          </m:accPr>
                          <m:e>
                            <m:r>
                              <a:rPr lang="en-IN" sz="7200" i="1">
                                <a:solidFill>
                                  <a:srgbClr val="000000"/>
                                </a:solidFill>
                                <a:effectLst/>
                                <a:latin typeface="Cambria Math"/>
                                <a:cs typeface="Times New Roman"/>
                              </a:rPr>
                              <m:t>𝑀</m:t>
                            </m:r>
                          </m:e>
                        </m:acc>
                      </m:e>
                    </m:d>
                    <m:r>
                      <a:rPr lang="en-IN" sz="7200" i="1">
                        <a:solidFill>
                          <a:srgbClr val="000000"/>
                        </a:solidFill>
                        <a:effectLst/>
                        <a:latin typeface="Cambria Math"/>
                        <a:cs typeface="Times New Roman"/>
                      </a:rPr>
                      <m:t>    </m:t>
                    </m:r>
                  </m:oMath>
                </a14:m>
                <a:endParaRPr lang="en-IN" sz="7200" dirty="0" smtClean="0">
                  <a:solidFill>
                    <a:srgbClr val="000000"/>
                  </a:solidFill>
                  <a:effectLst/>
                  <a:latin typeface="Times New Roman"/>
                </a:endParaRPr>
              </a:p>
              <a:p>
                <a:pPr marL="0" indent="0">
                  <a:buNone/>
                </a:pPr>
                <a:r>
                  <a:rPr lang="en-IN" sz="7200" dirty="0" smtClean="0">
                    <a:solidFill>
                      <a:srgbClr val="000000"/>
                    </a:solidFill>
                    <a:effectLst/>
                    <a:latin typeface="Times New Roman"/>
                  </a:rPr>
                  <a:t>                             </a:t>
                </a:r>
              </a:p>
              <a:p>
                <a:pPr marL="0" indent="0">
                  <a:buNone/>
                </a:pPr>
                <a:r>
                  <a:rPr lang="en-US" sz="7200" dirty="0" smtClean="0">
                    <a:solidFill>
                      <a:srgbClr val="000000"/>
                    </a:solidFill>
                    <a:effectLst/>
                    <a:cs typeface="Times New Roman"/>
                  </a:rPr>
                  <a:t> </a:t>
                </a:r>
                <a14:m>
                  <m:oMath xmlns:m="http://schemas.openxmlformats.org/officeDocument/2006/math">
                    <m:acc>
                      <m:accPr>
                        <m:chr m:val="⃗"/>
                        <m:ctrlPr>
                          <a:rPr lang="en-US" sz="7200" i="1">
                            <a:solidFill>
                              <a:srgbClr val="000000"/>
                            </a:solidFill>
                            <a:effectLst/>
                            <a:latin typeface="Cambria Math"/>
                            <a:cs typeface="Times New Roman"/>
                          </a:rPr>
                        </m:ctrlPr>
                      </m:accPr>
                      <m:e>
                        <m:r>
                          <a:rPr lang="en-IN" sz="7200" i="1">
                            <a:solidFill>
                              <a:srgbClr val="000000"/>
                            </a:solidFill>
                            <a:effectLst/>
                            <a:latin typeface="Cambria Math"/>
                            <a:cs typeface="Times New Roman"/>
                          </a:rPr>
                          <m:t>𝑀</m:t>
                        </m:r>
                      </m:e>
                    </m:acc>
                    <m:r>
                      <a:rPr lang="en-IN" sz="7200" i="1">
                        <a:solidFill>
                          <a:srgbClr val="000000"/>
                        </a:solidFill>
                        <a:effectLst/>
                        <a:latin typeface="Cambria Math"/>
                        <a:cs typeface="Times New Roman"/>
                      </a:rPr>
                      <m:t>=</m:t>
                    </m:r>
                    <m:acc>
                      <m:accPr>
                        <m:chr m:val="̅"/>
                        <m:ctrlPr>
                          <a:rPr lang="en-US" sz="7200" i="1">
                            <a:solidFill>
                              <a:srgbClr val="000000"/>
                            </a:solidFill>
                            <a:effectLst/>
                            <a:latin typeface="Cambria Math"/>
                            <a:cs typeface="Times New Roman"/>
                          </a:rPr>
                        </m:ctrlPr>
                      </m:accPr>
                      <m:e>
                        <m:r>
                          <a:rPr lang="en-IN" sz="7200" i="1">
                            <a:solidFill>
                              <a:srgbClr val="000000"/>
                            </a:solidFill>
                            <a:effectLst/>
                            <a:latin typeface="Cambria Math"/>
                            <a:cs typeface="Times New Roman"/>
                          </a:rPr>
                          <m:t>𝜇</m:t>
                        </m:r>
                      </m:e>
                    </m:acc>
                    <m:acc>
                      <m:accPr>
                        <m:chr m:val="⃗"/>
                        <m:ctrlPr>
                          <a:rPr lang="en-US" sz="7200" i="1">
                            <a:solidFill>
                              <a:srgbClr val="000000"/>
                            </a:solidFill>
                            <a:effectLst/>
                            <a:latin typeface="Cambria Math"/>
                            <a:cs typeface="Times New Roman"/>
                          </a:rPr>
                        </m:ctrlPr>
                      </m:accPr>
                      <m:e>
                        <m:r>
                          <a:rPr lang="en-IN" sz="7200" i="1">
                            <a:solidFill>
                              <a:srgbClr val="000000"/>
                            </a:solidFill>
                            <a:effectLst/>
                            <a:latin typeface="Cambria Math"/>
                            <a:cs typeface="Times New Roman"/>
                          </a:rPr>
                          <m:t>𝐻</m:t>
                        </m:r>
                      </m:e>
                    </m:acc>
                  </m:oMath>
                </a14:m>
                <a:endParaRPr lang="en-US" sz="7200" dirty="0" smtClean="0">
                  <a:effectLst/>
                </a:endParaRPr>
              </a:p>
              <a:p>
                <a:pPr marL="0" indent="0" algn="just">
                  <a:buNone/>
                </a:pPr>
                <a14:m>
                  <m:oMath xmlns:m="http://schemas.openxmlformats.org/officeDocument/2006/math">
                    <m:sSub>
                      <m:sSubPr>
                        <m:ctrlPr>
                          <a:rPr lang="en-US" sz="7200" i="1">
                            <a:solidFill>
                              <a:srgbClr val="000000"/>
                            </a:solidFill>
                            <a:effectLst/>
                            <a:latin typeface="Cambria Math"/>
                            <a:cs typeface="Times New Roman"/>
                          </a:rPr>
                        </m:ctrlPr>
                      </m:sSubPr>
                      <m:e>
                        <m:r>
                          <a:rPr lang="en-IN" sz="7200" i="1">
                            <a:solidFill>
                              <a:srgbClr val="000000"/>
                            </a:solidFill>
                            <a:effectLst/>
                            <a:latin typeface="Cambria Math"/>
                            <a:cs typeface="Times New Roman"/>
                          </a:rPr>
                          <m:t>𝜇</m:t>
                        </m:r>
                      </m:e>
                      <m:sub>
                        <m:r>
                          <a:rPr lang="en-IN" sz="7200" i="1">
                            <a:solidFill>
                              <a:srgbClr val="000000"/>
                            </a:solidFill>
                            <a:effectLst/>
                            <a:latin typeface="Cambria Math"/>
                            <a:cs typeface="Times New Roman"/>
                          </a:rPr>
                          <m:t>𝑟</m:t>
                        </m:r>
                      </m:sub>
                    </m:sSub>
                    <m:r>
                      <a:rPr lang="en-IN" sz="7200" i="1">
                        <a:solidFill>
                          <a:srgbClr val="000000"/>
                        </a:solidFill>
                        <a:effectLst/>
                        <a:latin typeface="Cambria Math"/>
                        <a:cs typeface="Times New Roman"/>
                      </a:rPr>
                      <m:t>=</m:t>
                    </m:r>
                    <m:r>
                      <a:rPr lang="en-IN" sz="7200" i="1">
                        <a:solidFill>
                          <a:srgbClr val="000000"/>
                        </a:solidFill>
                        <a:effectLst/>
                        <a:latin typeface="Cambria Math"/>
                        <a:cs typeface="Times New Roman"/>
                      </a:rPr>
                      <m:t>1</m:t>
                    </m:r>
                    <m:r>
                      <a:rPr lang="en-IN" sz="7200" i="1">
                        <a:solidFill>
                          <a:srgbClr val="000000"/>
                        </a:solidFill>
                        <a:effectLst/>
                        <a:latin typeface="Cambria Math"/>
                        <a:cs typeface="Times New Roman"/>
                      </a:rPr>
                      <m:t>+</m:t>
                    </m:r>
                    <m:acc>
                      <m:accPr>
                        <m:chr m:val="̅"/>
                        <m:ctrlPr>
                          <a:rPr lang="en-US" sz="7200" i="1">
                            <a:solidFill>
                              <a:srgbClr val="000000"/>
                            </a:solidFill>
                            <a:effectLst/>
                            <a:latin typeface="Cambria Math"/>
                            <a:cs typeface="Times New Roman"/>
                          </a:rPr>
                        </m:ctrlPr>
                      </m:accPr>
                      <m:e>
                        <m:r>
                          <a:rPr lang="en-IN" sz="7200" i="1">
                            <a:solidFill>
                              <a:srgbClr val="000000"/>
                            </a:solidFill>
                            <a:effectLst/>
                            <a:latin typeface="Cambria Math"/>
                            <a:cs typeface="Times New Roman"/>
                          </a:rPr>
                          <m:t>𝜇</m:t>
                        </m:r>
                      </m:e>
                    </m:acc>
                  </m:oMath>
                </a14:m>
                <a:r>
                  <a:rPr lang="en-IN" sz="7200" dirty="0">
                    <a:solidFill>
                      <a:srgbClr val="000000"/>
                    </a:solidFill>
                    <a:effectLst/>
                    <a:latin typeface="Times New Roman"/>
                  </a:rPr>
                  <a:t>                                                                                                                  </a:t>
                </a:r>
                <a14:m>
                  <m:oMath xmlns:m="http://schemas.openxmlformats.org/officeDocument/2006/math">
                    <m:r>
                      <a:rPr lang="en-IN" sz="7200" i="1">
                        <a:solidFill>
                          <a:srgbClr val="000000"/>
                        </a:solidFill>
                        <a:effectLst/>
                        <a:latin typeface="Cambria Math"/>
                        <a:cs typeface="Times New Roman"/>
                      </a:rPr>
                      <m:t>   </m:t>
                    </m:r>
                  </m:oMath>
                </a14:m>
                <a:endParaRPr lang="en-IN" sz="7200" dirty="0" smtClean="0">
                  <a:solidFill>
                    <a:srgbClr val="000000"/>
                  </a:solidFill>
                  <a:effectLst/>
                  <a:latin typeface="Times New Roman"/>
                </a:endParaRPr>
              </a:p>
              <a:p>
                <a:pPr marL="0" indent="0" algn="just">
                  <a:buNone/>
                </a:pPr>
                <a:r>
                  <a:rPr lang="en-IN" sz="7200" dirty="0" smtClean="0">
                    <a:solidFill>
                      <a:srgbClr val="000000"/>
                    </a:solidFill>
                    <a:effectLst/>
                    <a:latin typeface="Times New Roman"/>
                  </a:rPr>
                  <a:t>and </a:t>
                </a:r>
                <a:r>
                  <a:rPr lang="en-IN" sz="7200" dirty="0">
                    <a:solidFill>
                      <a:srgbClr val="000000"/>
                    </a:solidFill>
                    <a:effectLst/>
                    <a:latin typeface="Times New Roman"/>
                  </a:rPr>
                  <a:t>equations of continuity is given by</a:t>
                </a:r>
                <a:endParaRPr lang="en-US" sz="7200" dirty="0">
                  <a:effectLst/>
                </a:endParaRPr>
              </a:p>
              <a:p>
                <a:pPr marL="0" indent="0" algn="just">
                  <a:buNone/>
                </a:pPr>
                <a:r>
                  <a:rPr lang="en-IN" sz="7200" dirty="0">
                    <a:solidFill>
                      <a:srgbClr val="000000"/>
                    </a:solidFill>
                    <a:effectLst/>
                    <a:latin typeface="Times New Roman"/>
                  </a:rPr>
                  <a:t> </a:t>
                </a:r>
                <a14:m>
                  <m:oMath xmlns:m="http://schemas.openxmlformats.org/officeDocument/2006/math">
                    <m:f>
                      <m:fPr>
                        <m:ctrlPr>
                          <a:rPr lang="en-US" sz="7200" i="1">
                            <a:solidFill>
                              <a:srgbClr val="000000"/>
                            </a:solidFill>
                            <a:effectLst/>
                            <a:latin typeface="Cambria Math"/>
                            <a:cs typeface="Times New Roman"/>
                          </a:rPr>
                        </m:ctrlPr>
                      </m:fPr>
                      <m:num>
                        <m:r>
                          <a:rPr lang="en-IN" sz="7200">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m:rPr>
                                <m:sty m:val="p"/>
                              </m:rPr>
                              <a:rPr lang="en-IN" sz="7200">
                                <a:solidFill>
                                  <a:srgbClr val="000000"/>
                                </a:solidFill>
                                <a:effectLst/>
                                <a:latin typeface="Cambria Math"/>
                                <a:cs typeface="Times New Roman"/>
                              </a:rPr>
                              <m:t>u</m:t>
                            </m:r>
                          </m:e>
                          <m:sup>
                            <m:r>
                              <a:rPr lang="en-IN" sz="7200" i="1">
                                <a:solidFill>
                                  <a:srgbClr val="000000"/>
                                </a:solidFill>
                                <a:effectLst/>
                                <a:latin typeface="Cambria Math"/>
                                <a:cs typeface="Times New Roman"/>
                              </a:rPr>
                              <m:t>′</m:t>
                            </m:r>
                          </m:sup>
                        </m:sSup>
                      </m:num>
                      <m:den>
                        <m:r>
                          <a:rPr lang="en-IN" sz="7200">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m:rPr>
                                <m:sty m:val="p"/>
                              </m:rPr>
                              <a:rPr lang="en-IN" sz="7200">
                                <a:solidFill>
                                  <a:srgbClr val="000000"/>
                                </a:solidFill>
                                <a:effectLst/>
                                <a:latin typeface="Cambria Math"/>
                                <a:cs typeface="Times New Roman"/>
                              </a:rPr>
                              <m:t>x</m:t>
                            </m:r>
                          </m:e>
                          <m:sup>
                            <m:r>
                              <a:rPr lang="en-IN" sz="7200" i="1">
                                <a:solidFill>
                                  <a:srgbClr val="000000"/>
                                </a:solidFill>
                                <a:effectLst/>
                                <a:latin typeface="Cambria Math"/>
                                <a:cs typeface="Times New Roman"/>
                              </a:rPr>
                              <m:t>′</m:t>
                            </m:r>
                          </m:sup>
                        </m:sSup>
                      </m:den>
                    </m:f>
                    <m:r>
                      <a:rPr lang="en-IN" sz="7200">
                        <a:solidFill>
                          <a:srgbClr val="000000"/>
                        </a:solidFill>
                        <a:effectLst/>
                        <a:latin typeface="Cambria Math"/>
                        <a:cs typeface="Times New Roman"/>
                      </a:rPr>
                      <m:t> + </m:t>
                    </m:r>
                    <m:f>
                      <m:fPr>
                        <m:ctrlPr>
                          <a:rPr lang="en-US" sz="7200" i="1">
                            <a:solidFill>
                              <a:srgbClr val="000000"/>
                            </a:solidFill>
                            <a:effectLst/>
                            <a:latin typeface="Cambria Math"/>
                            <a:cs typeface="Times New Roman"/>
                          </a:rPr>
                        </m:ctrlPr>
                      </m:fPr>
                      <m:num>
                        <m:r>
                          <a:rPr lang="en-IN" sz="7200">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m:rPr>
                                <m:sty m:val="p"/>
                              </m:rPr>
                              <a:rPr lang="en-IN" sz="7200">
                                <a:solidFill>
                                  <a:srgbClr val="000000"/>
                                </a:solidFill>
                                <a:effectLst/>
                                <a:latin typeface="Cambria Math"/>
                                <a:cs typeface="Times New Roman"/>
                              </a:rPr>
                              <m:t>v</m:t>
                            </m:r>
                          </m:e>
                          <m:sup>
                            <m:r>
                              <a:rPr lang="en-IN" sz="7200" i="1">
                                <a:solidFill>
                                  <a:srgbClr val="000000"/>
                                </a:solidFill>
                                <a:effectLst/>
                                <a:latin typeface="Cambria Math"/>
                                <a:cs typeface="Times New Roman"/>
                              </a:rPr>
                              <m:t>′</m:t>
                            </m:r>
                          </m:sup>
                        </m:sSup>
                      </m:num>
                      <m:den>
                        <m:r>
                          <a:rPr lang="en-IN" sz="7200">
                            <a:solidFill>
                              <a:srgbClr val="000000"/>
                            </a:solidFill>
                            <a:effectLst/>
                            <a:latin typeface="Cambria Math"/>
                            <a:cs typeface="Times New Roman"/>
                          </a:rPr>
                          <m:t>𝜕</m:t>
                        </m:r>
                        <m:sSup>
                          <m:sSupPr>
                            <m:ctrlPr>
                              <a:rPr lang="en-US" sz="7200" i="1">
                                <a:solidFill>
                                  <a:srgbClr val="000000"/>
                                </a:solidFill>
                                <a:effectLst/>
                                <a:latin typeface="Cambria Math"/>
                                <a:cs typeface="Times New Roman"/>
                              </a:rPr>
                            </m:ctrlPr>
                          </m:sSupPr>
                          <m:e>
                            <m:r>
                              <m:rPr>
                                <m:sty m:val="p"/>
                              </m:rPr>
                              <a:rPr lang="en-IN" sz="7200">
                                <a:solidFill>
                                  <a:srgbClr val="000000"/>
                                </a:solidFill>
                                <a:effectLst/>
                                <a:latin typeface="Cambria Math"/>
                                <a:cs typeface="Times New Roman"/>
                              </a:rPr>
                              <m:t>y</m:t>
                            </m:r>
                          </m:e>
                          <m:sup>
                            <m:r>
                              <a:rPr lang="en-IN" sz="7200" i="1">
                                <a:solidFill>
                                  <a:srgbClr val="000000"/>
                                </a:solidFill>
                                <a:effectLst/>
                                <a:latin typeface="Cambria Math"/>
                                <a:cs typeface="Times New Roman"/>
                              </a:rPr>
                              <m:t>′</m:t>
                            </m:r>
                          </m:sup>
                        </m:sSup>
                      </m:den>
                    </m:f>
                    <m:r>
                      <a:rPr lang="en-IN" sz="7200">
                        <a:solidFill>
                          <a:srgbClr val="000000"/>
                        </a:solidFill>
                        <a:effectLst/>
                        <a:latin typeface="Cambria Math"/>
                        <a:cs typeface="Times New Roman"/>
                      </a:rPr>
                      <m:t>= </m:t>
                    </m:r>
                    <m:r>
                      <a:rPr lang="en-IN" sz="7200">
                        <a:solidFill>
                          <a:srgbClr val="000000"/>
                        </a:solidFill>
                        <a:effectLst/>
                        <a:latin typeface="Cambria Math"/>
                        <a:cs typeface="Times New Roman"/>
                      </a:rPr>
                      <m:t>0</m:t>
                    </m:r>
                    <m:r>
                      <a:rPr lang="en-IN" sz="7200">
                        <a:solidFill>
                          <a:srgbClr val="000000"/>
                        </a:solidFill>
                        <a:effectLst/>
                        <a:latin typeface="Cambria Math"/>
                        <a:cs typeface="Times New Roman"/>
                      </a:rPr>
                      <m:t>      </m:t>
                    </m:r>
                    <m:r>
                      <a:rPr lang="en-IN" sz="7200" i="1">
                        <a:solidFill>
                          <a:srgbClr val="000000"/>
                        </a:solidFill>
                        <a:effectLst/>
                        <a:latin typeface="Cambria Math"/>
                        <a:cs typeface="Times New Roman"/>
                      </a:rPr>
                      <m:t>      </m:t>
                    </m:r>
                  </m:oMath>
                </a14:m>
                <a:r>
                  <a:rPr lang="en-IN" sz="7200" dirty="0">
                    <a:solidFill>
                      <a:srgbClr val="000000"/>
                    </a:solidFill>
                    <a:effectLst/>
                    <a:latin typeface="Times New Roman"/>
                  </a:rPr>
                  <a:t> </a:t>
                </a:r>
                <a:endParaRPr lang="en-US" sz="7200" dirty="0">
                  <a:effectLst/>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724400"/>
              </a:xfrm>
              <a:blipFill rotWithShape="1">
                <a:blip r:embed="rId2"/>
                <a:stretch>
                  <a:fillRect l="-582" t="-1806" b="-258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47</a:t>
            </a:fld>
            <a:endParaRPr lang="en-US"/>
          </a:p>
        </p:txBody>
      </p:sp>
    </p:spTree>
    <p:extLst>
      <p:ext uri="{BB962C8B-B14F-4D97-AF65-F5344CB8AC3E}">
        <p14:creationId xmlns:p14="http://schemas.microsoft.com/office/powerpoint/2010/main" val="12531778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a:latin typeface="Times New Roman" pitchFamily="18" charset="0"/>
                <a:cs typeface="Times New Roman" pitchFamily="18" charset="0"/>
              </a:rPr>
              <a:t>Boundary and Matching Conditions:</a:t>
            </a:r>
            <a:r>
              <a:rPr lang="en-US" sz="2600" b="1" dirty="0">
                <a:latin typeface="Times New Roman" pitchFamily="18" charset="0"/>
                <a:cs typeface="Times New Roman" pitchFamily="18" charset="0"/>
              </a:rPr>
              <a:t/>
            </a:r>
            <a:br>
              <a:rPr lang="en-US" sz="2600" b="1" dirty="0">
                <a:latin typeface="Times New Roman" pitchFamily="18" charset="0"/>
                <a:cs typeface="Times New Roman" pitchFamily="18" charset="0"/>
              </a:rPr>
            </a:br>
            <a:endParaRPr lang="en-US" sz="2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IN" sz="1800" dirty="0" smtClean="0">
                    <a:latin typeface="Times New Roman" pitchFamily="18" charset="0"/>
                    <a:cs typeface="Times New Roman" pitchFamily="18" charset="0"/>
                  </a:rPr>
                  <a:t>To </a:t>
                </a:r>
                <a:r>
                  <a:rPr lang="en-IN" sz="1800" dirty="0">
                    <a:latin typeface="Times New Roman" pitchFamily="18" charset="0"/>
                    <a:cs typeface="Times New Roman" pitchFamily="18" charset="0"/>
                  </a:rPr>
                  <a:t>solve Eqn. (4.1) to (4.3), the appropriate mathematical forms of the boundary and matching conditions are given below:</a:t>
                </a:r>
                <a:endParaRPr lang="en-US" sz="1800" dirty="0">
                  <a:effectLst/>
                  <a:latin typeface="Times New Roman" pitchFamily="18" charset="0"/>
                  <a:cs typeface="Times New Roman" pitchFamily="18" charset="0"/>
                </a:endParaRPr>
              </a:p>
              <a:p>
                <a:pPr marL="0" indent="0">
                  <a:buNone/>
                </a:pPr>
                <a:r>
                  <a:rPr lang="en-IN" sz="1800" dirty="0">
                    <a:latin typeface="Times New Roman" pitchFamily="18" charset="0"/>
                    <a:cs typeface="Times New Roman" pitchFamily="18" charset="0"/>
                  </a:rPr>
                  <a:t> </a:t>
                </a:r>
                <a:endParaRPr lang="en-US" sz="1800" dirty="0">
                  <a:effectLst/>
                  <a:latin typeface="Times New Roman" pitchFamily="18" charset="0"/>
                  <a:cs typeface="Times New Roman" pitchFamily="18" charset="0"/>
                </a:endParaRPr>
              </a:p>
              <a:p>
                <a:pPr marL="0" indent="0">
                  <a:buNone/>
                </a:pPr>
                <a14:m>
                  <m:oMathPara xmlns:m="http://schemas.openxmlformats.org/officeDocument/2006/math">
                    <m:oMathParaPr>
                      <m:jc m:val="left"/>
                    </m:oMathParaPr>
                    <m:oMath xmlns:m="http://schemas.openxmlformats.org/officeDocument/2006/math">
                      <m:f>
                        <m:fPr>
                          <m:ctrlPr>
                            <a:rPr lang="en-US" sz="1800" i="1">
                              <a:latin typeface="Cambria Math"/>
                            </a:rPr>
                          </m:ctrlPr>
                        </m:fPr>
                        <m:num>
                          <m:r>
                            <a:rPr lang="en-IN" sz="1800" i="1">
                              <a:latin typeface="Cambria Math"/>
                            </a:rPr>
                            <m:t>𝜕</m:t>
                          </m:r>
                          <m:r>
                            <a:rPr lang="en-IN" sz="1800" i="1">
                              <a:latin typeface="Cambria Math"/>
                            </a:rPr>
                            <m:t>𝑢</m:t>
                          </m:r>
                          <m:r>
                            <a:rPr lang="en-IN" sz="1800" i="1">
                              <a:latin typeface="Cambria Math"/>
                            </a:rPr>
                            <m:t>′</m:t>
                          </m:r>
                        </m:num>
                        <m:den>
                          <m:r>
                            <a:rPr lang="en-IN" sz="1800" i="1">
                              <a:latin typeface="Cambria Math"/>
                            </a:rPr>
                            <m:t>𝜕</m:t>
                          </m:r>
                          <m:r>
                            <a:rPr lang="en-IN" sz="1800" i="1">
                              <a:latin typeface="Cambria Math"/>
                            </a:rPr>
                            <m:t>𝑦</m:t>
                          </m:r>
                          <m:r>
                            <a:rPr lang="en-IN" sz="1800" i="1">
                              <a:latin typeface="Cambria Math"/>
                            </a:rPr>
                            <m:t>′</m:t>
                          </m:r>
                        </m:den>
                      </m:f>
                      <m:r>
                        <a:rPr lang="en-IN" sz="1800" i="1">
                          <a:latin typeface="Cambria Math"/>
                        </a:rPr>
                        <m:t>=</m:t>
                      </m:r>
                      <m:r>
                        <a:rPr lang="en-IN" sz="1800" i="1">
                          <a:latin typeface="Cambria Math"/>
                        </a:rPr>
                        <m:t>0</m:t>
                      </m:r>
                      <m:r>
                        <a:rPr lang="en-IN" sz="1800" i="1">
                          <a:latin typeface="Cambria Math"/>
                        </a:rPr>
                        <m:t>                                                     </m:t>
                      </m:r>
                      <m:r>
                        <a:rPr lang="en-IN" sz="1800" i="1">
                          <a:latin typeface="Cambria Math"/>
                        </a:rPr>
                        <m:t>𝑎𝑡</m:t>
                      </m:r>
                      <m:r>
                        <a:rPr lang="en-IN" sz="1800" i="1">
                          <a:latin typeface="Cambria Math"/>
                        </a:rPr>
                        <m:t>    </m:t>
                      </m:r>
                      <m:sSup>
                        <m:sSupPr>
                          <m:ctrlPr>
                            <a:rPr lang="en-US" sz="1800" i="1">
                              <a:latin typeface="Cambria Math"/>
                            </a:rPr>
                          </m:ctrlPr>
                        </m:sSupPr>
                        <m:e>
                          <m:r>
                            <a:rPr lang="en-IN" sz="1800" i="1">
                              <a:latin typeface="Cambria Math"/>
                            </a:rPr>
                            <m:t>𝑦</m:t>
                          </m:r>
                        </m:e>
                        <m:sup>
                          <m:r>
                            <a:rPr lang="en-IN" sz="1800" i="1">
                              <a:latin typeface="Cambria Math"/>
                            </a:rPr>
                            <m:t>′</m:t>
                          </m:r>
                        </m:sup>
                      </m:sSup>
                      <m:r>
                        <a:rPr lang="en-IN" sz="1800" i="1">
                          <a:latin typeface="Cambria Math"/>
                        </a:rPr>
                        <m:t>= </m:t>
                      </m:r>
                      <m:r>
                        <a:rPr lang="en-IN" sz="1800" i="1">
                          <a:latin typeface="Cambria Math"/>
                        </a:rPr>
                        <m:t>0</m:t>
                      </m:r>
                    </m:oMath>
                  </m:oMathPara>
                </a14:m>
                <a:endParaRPr lang="en-US" sz="1800" dirty="0">
                  <a:effectLst/>
                  <a:latin typeface="Times New Roman" pitchFamily="18" charset="0"/>
                  <a:cs typeface="Times New Roman"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US" sz="1800" i="1">
                              <a:latin typeface="Cambria Math"/>
                            </a:rPr>
                          </m:ctrlPr>
                        </m:sSupPr>
                        <m:e>
                          <m:r>
                            <a:rPr lang="en-IN" sz="1800" i="1">
                              <a:latin typeface="Cambria Math"/>
                            </a:rPr>
                            <m:t>𝑢</m:t>
                          </m:r>
                        </m:e>
                        <m:sup>
                          <m:r>
                            <a:rPr lang="en-IN" sz="1800" i="1">
                              <a:latin typeface="Cambria Math"/>
                            </a:rPr>
                            <m:t>′</m:t>
                          </m:r>
                        </m:sup>
                      </m:sSup>
                      <m:r>
                        <a:rPr lang="en-IN" sz="1800" i="1">
                          <a:latin typeface="Cambria Math"/>
                        </a:rPr>
                        <m:t>+</m:t>
                      </m:r>
                      <m:f>
                        <m:fPr>
                          <m:ctrlPr>
                            <a:rPr lang="en-US" sz="1800" i="1">
                              <a:latin typeface="Cambria Math"/>
                            </a:rPr>
                          </m:ctrlPr>
                        </m:fPr>
                        <m:num>
                          <m:sSub>
                            <m:sSubPr>
                              <m:ctrlPr>
                                <a:rPr lang="en-US" sz="1800" i="1">
                                  <a:latin typeface="Cambria Math"/>
                                </a:rPr>
                              </m:ctrlPr>
                            </m:sSubPr>
                            <m:e>
                              <m:sSup>
                                <m:sSupPr>
                                  <m:ctrlPr>
                                    <a:rPr lang="en-US" sz="1800" i="1">
                                      <a:latin typeface="Cambria Math"/>
                                    </a:rPr>
                                  </m:ctrlPr>
                                </m:sSupPr>
                                <m:e>
                                  <m:r>
                                    <a:rPr lang="en-IN" sz="1800" i="1">
                                      <a:latin typeface="Cambria Math"/>
                                    </a:rPr>
                                    <m:t>𝑘</m:t>
                                  </m:r>
                                </m:e>
                                <m:sup>
                                  <m:r>
                                    <a:rPr lang="en-IN" sz="1800" i="1">
                                      <a:latin typeface="Cambria Math"/>
                                    </a:rPr>
                                    <m:t>′</m:t>
                                  </m:r>
                                </m:sup>
                              </m:sSup>
                            </m:e>
                            <m:sub>
                              <m:r>
                                <a:rPr lang="en-IN" sz="1800" i="1">
                                  <a:latin typeface="Cambria Math"/>
                                </a:rPr>
                                <m:t>0</m:t>
                              </m:r>
                            </m:sub>
                          </m:sSub>
                        </m:num>
                        <m:den>
                          <m:sSup>
                            <m:sSupPr>
                              <m:ctrlPr>
                                <a:rPr lang="en-US" sz="1800" i="1">
                                  <a:latin typeface="Cambria Math"/>
                                </a:rPr>
                              </m:ctrlPr>
                            </m:sSupPr>
                            <m:e>
                              <m:r>
                                <a:rPr lang="en-IN" sz="1800" i="1">
                                  <a:latin typeface="Cambria Math"/>
                                </a:rPr>
                                <m:t>𝜇</m:t>
                              </m:r>
                            </m:e>
                            <m:sup>
                              <m:r>
                                <a:rPr lang="en-IN" sz="1800" i="1">
                                  <a:latin typeface="Cambria Math"/>
                                </a:rPr>
                                <m:t>′</m:t>
                              </m:r>
                            </m:sup>
                          </m:sSup>
                        </m:den>
                      </m:f>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𝑝</m:t>
                              </m:r>
                            </m:e>
                            <m:sup>
                              <m:sSup>
                                <m:sSupPr>
                                  <m:ctrlPr>
                                    <a:rPr lang="en-US" sz="1800" i="1">
                                      <a:latin typeface="Cambria Math"/>
                                    </a:rPr>
                                  </m:ctrlPr>
                                </m:sSupPr>
                                <m:e>
                                  <m:r>
                                    <a:rPr lang="en-IN" sz="1800" i="1">
                                      <a:latin typeface="Cambria Math"/>
                                    </a:rPr>
                                    <m:t>𝛩</m:t>
                                  </m:r>
                                </m:e>
                                <m:sup>
                                  <m:r>
                                    <a:rPr lang="en-IN" sz="1800" i="1">
                                      <a:latin typeface="Cambria Math"/>
                                    </a:rPr>
                                    <m:t>′</m:t>
                                  </m:r>
                                </m:sup>
                              </m:sSup>
                            </m:sup>
                          </m:sSup>
                        </m:num>
                        <m:den>
                          <m:r>
                            <a:rPr lang="en-IN" sz="1800" i="1">
                              <a:latin typeface="Cambria Math"/>
                            </a:rPr>
                            <m:t>𝜕</m:t>
                          </m:r>
                          <m:sSup>
                            <m:sSupPr>
                              <m:ctrlPr>
                                <a:rPr lang="en-US" sz="1800" i="1">
                                  <a:latin typeface="Cambria Math"/>
                                </a:rPr>
                              </m:ctrlPr>
                            </m:sSupPr>
                            <m:e>
                              <m:r>
                                <a:rPr lang="en-IN" sz="1800" i="1">
                                  <a:latin typeface="Cambria Math"/>
                                </a:rPr>
                                <m:t>𝑥</m:t>
                              </m:r>
                            </m:e>
                            <m:sup>
                              <m:r>
                                <a:rPr lang="en-IN" sz="1800" i="1">
                                  <a:latin typeface="Cambria Math"/>
                                </a:rPr>
                                <m:t>′</m:t>
                              </m:r>
                            </m:sup>
                          </m:sSup>
                        </m:den>
                      </m:f>
                      <m:r>
                        <a:rPr lang="en-IN" sz="1800" i="1">
                          <a:latin typeface="Cambria Math"/>
                        </a:rPr>
                        <m:t>=−</m:t>
                      </m:r>
                      <m:sSup>
                        <m:sSupPr>
                          <m:ctrlPr>
                            <a:rPr lang="en-US" sz="1800" i="1">
                              <a:latin typeface="Cambria Math"/>
                            </a:rPr>
                          </m:ctrlPr>
                        </m:sSupPr>
                        <m:e>
                          <m:r>
                            <a:rPr lang="en-IN" sz="1800" i="1">
                              <a:latin typeface="Cambria Math"/>
                            </a:rPr>
                            <m:t>𝜎</m:t>
                          </m:r>
                        </m:e>
                        <m:sup>
                          <m:r>
                            <a:rPr lang="en-IN" sz="1800" i="1">
                              <a:latin typeface="Cambria Math"/>
                            </a:rPr>
                            <m:t>′</m:t>
                          </m:r>
                        </m:sup>
                      </m:sSup>
                      <m:r>
                        <a:rPr lang="en-IN" sz="1800" i="1">
                          <a:latin typeface="Cambria Math"/>
                        </a:rPr>
                        <m:t> </m:t>
                      </m:r>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𝑢</m:t>
                              </m:r>
                            </m:e>
                            <m:sup>
                              <m:r>
                                <a:rPr lang="en-IN" sz="1800" i="1">
                                  <a:latin typeface="Cambria Math"/>
                                </a:rPr>
                                <m:t>′</m:t>
                              </m:r>
                            </m:sup>
                          </m:sSup>
                        </m:num>
                        <m:den>
                          <m:r>
                            <a:rPr lang="en-IN" sz="1800" i="1">
                              <a:latin typeface="Cambria Math"/>
                            </a:rPr>
                            <m:t>𝜕</m:t>
                          </m:r>
                          <m:sSup>
                            <m:sSupPr>
                              <m:ctrlPr>
                                <a:rPr lang="en-US" sz="1800" i="1">
                                  <a:latin typeface="Cambria Math"/>
                                </a:rPr>
                              </m:ctrlPr>
                            </m:sSupPr>
                            <m:e>
                              <m:r>
                                <a:rPr lang="en-IN" sz="1800" i="1">
                                  <a:latin typeface="Cambria Math"/>
                                </a:rPr>
                                <m:t>𝑦</m:t>
                              </m:r>
                            </m:e>
                            <m:sup>
                              <m:r>
                                <a:rPr lang="en-IN" sz="1800" i="1">
                                  <a:latin typeface="Cambria Math"/>
                                </a:rPr>
                                <m:t>′</m:t>
                              </m:r>
                            </m:sup>
                          </m:sSup>
                        </m:den>
                      </m:f>
                      <m:r>
                        <a:rPr lang="en-IN" sz="1800" i="1">
                          <a:latin typeface="Cambria Math"/>
                        </a:rPr>
                        <m:t>            </m:t>
                      </m:r>
                      <m:r>
                        <a:rPr lang="en-US" sz="1800" b="0" i="1" smtClean="0">
                          <a:latin typeface="Cambria Math"/>
                        </a:rPr>
                        <m:t> </m:t>
                      </m:r>
                      <m:r>
                        <a:rPr lang="en-IN" sz="1800" i="1">
                          <a:latin typeface="Cambria Math"/>
                        </a:rPr>
                        <m:t>        </m:t>
                      </m:r>
                      <m:r>
                        <a:rPr lang="en-IN" sz="1800" i="1">
                          <a:latin typeface="Cambria Math"/>
                        </a:rPr>
                        <m:t>𝑎𝑡</m:t>
                      </m:r>
                      <m:r>
                        <a:rPr lang="en-IN" sz="1800" i="1">
                          <a:latin typeface="Cambria Math"/>
                        </a:rPr>
                        <m:t>     </m:t>
                      </m:r>
                      <m:sSup>
                        <m:sSupPr>
                          <m:ctrlPr>
                            <a:rPr lang="en-US" sz="1800" i="1">
                              <a:latin typeface="Cambria Math"/>
                            </a:rPr>
                          </m:ctrlPr>
                        </m:sSupPr>
                        <m:e>
                          <m:r>
                            <a:rPr lang="en-IN" sz="1800" i="1">
                              <a:latin typeface="Cambria Math"/>
                            </a:rPr>
                            <m:t>𝑦</m:t>
                          </m:r>
                        </m:e>
                        <m:sup>
                          <m:r>
                            <a:rPr lang="en-IN" sz="1800" i="1">
                              <a:latin typeface="Cambria Math"/>
                            </a:rPr>
                            <m:t>′</m:t>
                          </m:r>
                        </m:sup>
                      </m:sSup>
                      <m:r>
                        <a:rPr lang="en-IN" sz="1800" i="1">
                          <a:latin typeface="Cambria Math"/>
                        </a:rPr>
                        <m:t>=</m:t>
                      </m:r>
                      <m:sSup>
                        <m:sSupPr>
                          <m:ctrlPr>
                            <a:rPr lang="en-US" sz="1800" i="1">
                              <a:latin typeface="Cambria Math"/>
                            </a:rPr>
                          </m:ctrlPr>
                        </m:sSupPr>
                        <m:e>
                          <m:r>
                            <a:rPr lang="en-IN" sz="1800" i="1">
                              <a:latin typeface="Cambria Math"/>
                            </a:rPr>
                            <m:t>h</m:t>
                          </m:r>
                        </m:e>
                        <m:sup>
                          <m:r>
                            <a:rPr lang="en-IN" sz="1800" i="1">
                              <a:latin typeface="Cambria Math"/>
                            </a:rPr>
                            <m:t>′</m:t>
                          </m:r>
                        </m:sup>
                      </m:sSup>
                    </m:oMath>
                  </m:oMathPara>
                </a14:m>
                <a:endParaRPr lang="en-US" sz="1800" dirty="0">
                  <a:effectLst/>
                  <a:latin typeface="Times New Roman" pitchFamily="18" charset="0"/>
                  <a:cs typeface="Times New Roman" pitchFamily="18" charset="0"/>
                </a:endParaRPr>
              </a:p>
              <a:p>
                <a:pPr marL="0" indent="0">
                  <a:buNone/>
                </a:pPr>
                <a14:m>
                  <m:oMath xmlns:m="http://schemas.openxmlformats.org/officeDocument/2006/math">
                    <m:sSup>
                      <m:sSupPr>
                        <m:ctrlPr>
                          <a:rPr lang="en-US" sz="1800" i="1">
                            <a:latin typeface="Cambria Math"/>
                          </a:rPr>
                        </m:ctrlPr>
                      </m:sSupPr>
                      <m:e>
                        <m:r>
                          <a:rPr lang="en-IN" sz="1800" i="1">
                            <a:latin typeface="Cambria Math"/>
                          </a:rPr>
                          <m:t>𝑝</m:t>
                        </m:r>
                      </m:e>
                      <m:sup>
                        <m:r>
                          <a:rPr lang="en-IN" sz="1800" i="1">
                            <a:latin typeface="Cambria Math"/>
                          </a:rPr>
                          <m:t>∗′</m:t>
                        </m:r>
                      </m:sup>
                    </m:sSup>
                    <m:r>
                      <a:rPr lang="en-IN" sz="1800" i="1">
                        <a:latin typeface="Cambria Math"/>
                      </a:rPr>
                      <m:t> </m:t>
                    </m:r>
                    <m:r>
                      <a:rPr lang="en-IN" sz="1800" i="1">
                        <a:latin typeface="Cambria Math"/>
                      </a:rPr>
                      <m:t>𝑎𝑛𝑑</m:t>
                    </m:r>
                    <m:r>
                      <a:rPr lang="en-IN" sz="1800" i="1">
                        <a:latin typeface="Cambria Math"/>
                      </a:rPr>
                      <m:t> </m:t>
                    </m:r>
                    <m:sSup>
                      <m:sSupPr>
                        <m:ctrlPr>
                          <a:rPr lang="en-US" sz="1800" i="1">
                            <a:latin typeface="Cambria Math"/>
                          </a:rPr>
                        </m:ctrlPr>
                      </m:sSupPr>
                      <m:e>
                        <m:r>
                          <a:rPr lang="en-IN" sz="1800" i="1">
                            <a:latin typeface="Cambria Math"/>
                          </a:rPr>
                          <m:t>𝑝</m:t>
                        </m:r>
                      </m:e>
                      <m:sup>
                        <m:sSup>
                          <m:sSupPr>
                            <m:ctrlPr>
                              <a:rPr lang="en-US" sz="1800" i="1">
                                <a:latin typeface="Cambria Math"/>
                              </a:rPr>
                            </m:ctrlPr>
                          </m:sSupPr>
                          <m:e>
                            <m:r>
                              <a:rPr lang="en-IN" sz="1800" i="1">
                                <a:latin typeface="Cambria Math"/>
                              </a:rPr>
                              <m:t>𝛩</m:t>
                            </m:r>
                          </m:e>
                          <m:sup>
                            <m:r>
                              <a:rPr lang="en-IN" sz="1800" i="1">
                                <a:latin typeface="Cambria Math"/>
                              </a:rPr>
                              <m:t>′</m:t>
                            </m:r>
                          </m:sup>
                        </m:sSup>
                      </m:sup>
                    </m:sSup>
                    <m:r>
                      <a:rPr lang="en-IN" sz="1800" i="1">
                        <a:latin typeface="Cambria Math"/>
                      </a:rPr>
                      <m:t>=</m:t>
                    </m:r>
                    <m:r>
                      <a:rPr lang="en-IN" sz="1800" i="1">
                        <a:latin typeface="Cambria Math"/>
                      </a:rPr>
                      <m:t>0</m:t>
                    </m:r>
                    <m:r>
                      <a:rPr lang="en-IN" sz="1800" i="1">
                        <a:latin typeface="Cambria Math"/>
                      </a:rPr>
                      <m:t>                                      </m:t>
                    </m:r>
                    <m:r>
                      <a:rPr lang="en-IN" sz="1800" i="1">
                        <a:latin typeface="Cambria Math"/>
                      </a:rPr>
                      <m:t>𝑎𝑡</m:t>
                    </m:r>
                    <m:r>
                      <a:rPr lang="en-IN" sz="1800" i="1">
                        <a:latin typeface="Cambria Math"/>
                      </a:rPr>
                      <m:t>      </m:t>
                    </m:r>
                    <m:sSup>
                      <m:sSupPr>
                        <m:ctrlPr>
                          <a:rPr lang="en-US" sz="1800" i="1">
                            <a:latin typeface="Cambria Math"/>
                          </a:rPr>
                        </m:ctrlPr>
                      </m:sSupPr>
                      <m:e>
                        <m:r>
                          <a:rPr lang="en-IN" sz="1800" i="1">
                            <a:latin typeface="Cambria Math"/>
                          </a:rPr>
                          <m:t>𝑥</m:t>
                        </m:r>
                      </m:e>
                      <m:sup>
                        <m:r>
                          <a:rPr lang="en-IN" sz="1800" i="1">
                            <a:latin typeface="Cambria Math"/>
                          </a:rPr>
                          <m:t>′</m:t>
                        </m:r>
                      </m:sup>
                    </m:sSup>
                    <m:r>
                      <a:rPr lang="en-IN" sz="1800" i="1">
                        <a:latin typeface="Cambria Math"/>
                      </a:rPr>
                      <m:t>=±</m:t>
                    </m:r>
                    <m:r>
                      <a:rPr lang="en-IN" sz="1800" i="1">
                        <a:latin typeface="Cambria Math"/>
                      </a:rPr>
                      <m:t>𝓁</m:t>
                    </m:r>
                    <m:r>
                      <a:rPr lang="en-IN" sz="1800" i="1">
                        <a:latin typeface="Cambria Math"/>
                      </a:rPr>
                      <m:t>′</m:t>
                    </m:r>
                  </m:oMath>
                </a14:m>
                <a:r>
                  <a:rPr lang="en-IN" sz="1800" dirty="0">
                    <a:latin typeface="Times New Roman" pitchFamily="18" charset="0"/>
                    <a:cs typeface="Times New Roman" pitchFamily="18" charset="0"/>
                  </a:rPr>
                  <a:t>   </a:t>
                </a:r>
                <a:r>
                  <a:rPr lang="en-IN" sz="1800" dirty="0" smtClean="0">
                    <a:latin typeface="Times New Roman" pitchFamily="18" charset="0"/>
                    <a:cs typeface="Times New Roman" pitchFamily="18" charset="0"/>
                  </a:rPr>
                  <a:t>                              </a:t>
                </a:r>
              </a:p>
              <a:p>
                <a:pPr marL="0" indent="0">
                  <a:buNone/>
                </a:pPr>
                <a:r>
                  <a:rPr lang="en-IN" sz="1800" dirty="0" smtClean="0">
                    <a:latin typeface="Times New Roman" pitchFamily="18" charset="0"/>
                    <a:cs typeface="Times New Roman" pitchFamily="18" charset="0"/>
                  </a:rPr>
                  <a:t> </a:t>
                </a:r>
                <a14:m>
                  <m:oMath xmlns:m="http://schemas.openxmlformats.org/officeDocument/2006/math">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𝑝</m:t>
                            </m:r>
                          </m:e>
                          <m:sup>
                            <m:r>
                              <a:rPr lang="en-IN" sz="1800" i="1">
                                <a:latin typeface="Cambria Math"/>
                              </a:rPr>
                              <m:t>𝛩</m:t>
                            </m:r>
                          </m:sup>
                        </m:sSup>
                      </m:num>
                      <m:den>
                        <m:r>
                          <a:rPr lang="en-IN" sz="1800" i="1">
                            <a:latin typeface="Cambria Math"/>
                          </a:rPr>
                          <m:t>𝜕</m:t>
                        </m:r>
                        <m:sSup>
                          <m:sSupPr>
                            <m:ctrlPr>
                              <a:rPr lang="en-US" sz="1800" i="1">
                                <a:latin typeface="Cambria Math"/>
                              </a:rPr>
                            </m:ctrlPr>
                          </m:sSupPr>
                          <m:e>
                            <m:r>
                              <a:rPr lang="en-IN" sz="1800" i="1">
                                <a:latin typeface="Cambria Math"/>
                              </a:rPr>
                              <m:t>𝑥</m:t>
                            </m:r>
                          </m:e>
                          <m:sup>
                            <m:r>
                              <a:rPr lang="en-IN" sz="1800" i="1">
                                <a:latin typeface="Cambria Math"/>
                              </a:rPr>
                              <m:t>′</m:t>
                            </m:r>
                          </m:sup>
                        </m:sSup>
                      </m:den>
                    </m:f>
                    <m:r>
                      <a:rPr lang="en-IN" sz="1800" i="1">
                        <a:latin typeface="Cambria Math"/>
                      </a:rPr>
                      <m:t>=</m:t>
                    </m:r>
                    <m:r>
                      <a:rPr lang="en-IN" sz="1800" i="1">
                        <a:latin typeface="Cambria Math"/>
                      </a:rPr>
                      <m:t>0</m:t>
                    </m:r>
                    <m:r>
                      <a:rPr lang="en-IN" sz="1800" i="1">
                        <a:latin typeface="Cambria Math"/>
                      </a:rPr>
                      <m:t>, </m:t>
                    </m:r>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𝑝</m:t>
                            </m:r>
                          </m:e>
                          <m:sup>
                            <m:sSup>
                              <m:sSupPr>
                                <m:ctrlPr>
                                  <a:rPr lang="en-US" sz="1800" i="1">
                                    <a:latin typeface="Cambria Math"/>
                                  </a:rPr>
                                </m:ctrlPr>
                              </m:sSupPr>
                              <m:e>
                                <m:r>
                                  <a:rPr lang="en-IN" sz="1800" i="1">
                                    <a:latin typeface="Cambria Math"/>
                                  </a:rPr>
                                  <m:t>∗</m:t>
                                </m:r>
                              </m:e>
                              <m:sup>
                                <m:r>
                                  <a:rPr lang="en-IN" sz="1800" i="1">
                                    <a:latin typeface="Cambria Math"/>
                                  </a:rPr>
                                  <m:t>′</m:t>
                                </m:r>
                              </m:sup>
                            </m:sSup>
                          </m:sup>
                        </m:sSup>
                      </m:num>
                      <m:den>
                        <m:r>
                          <a:rPr lang="en-IN" sz="1800" i="1">
                            <a:latin typeface="Cambria Math"/>
                          </a:rPr>
                          <m:t>𝜕</m:t>
                        </m:r>
                        <m:sSup>
                          <m:sSupPr>
                            <m:ctrlPr>
                              <a:rPr lang="en-US" sz="1800" i="1">
                                <a:latin typeface="Cambria Math"/>
                              </a:rPr>
                            </m:ctrlPr>
                          </m:sSupPr>
                          <m:e>
                            <m:r>
                              <a:rPr lang="en-IN" sz="1800" i="1">
                                <a:latin typeface="Cambria Math"/>
                              </a:rPr>
                              <m:t>𝑥</m:t>
                            </m:r>
                          </m:e>
                          <m:sup>
                            <m:r>
                              <a:rPr lang="en-IN" sz="1800" i="1">
                                <a:latin typeface="Cambria Math"/>
                              </a:rPr>
                              <m:t>′</m:t>
                            </m:r>
                          </m:sup>
                        </m:sSup>
                      </m:den>
                    </m:f>
                    <m:r>
                      <a:rPr lang="en-IN" sz="1800" i="1">
                        <a:latin typeface="Cambria Math"/>
                      </a:rPr>
                      <m:t>=</m:t>
                    </m:r>
                    <m:r>
                      <a:rPr lang="en-IN" sz="1800" i="1">
                        <a:latin typeface="Cambria Math"/>
                      </a:rPr>
                      <m:t>0</m:t>
                    </m:r>
                    <m:r>
                      <a:rPr lang="en-IN" sz="1800" i="1">
                        <a:latin typeface="Cambria Math"/>
                      </a:rPr>
                      <m:t>,                                   </m:t>
                    </m:r>
                    <m:r>
                      <a:rPr lang="en-IN" sz="1800" i="1">
                        <a:latin typeface="Cambria Math"/>
                      </a:rPr>
                      <m:t>𝑎𝑡</m:t>
                    </m:r>
                    <m:r>
                      <a:rPr lang="en-IN" sz="1800" i="1">
                        <a:latin typeface="Cambria Math"/>
                      </a:rPr>
                      <m:t>       </m:t>
                    </m:r>
                    <m:sSup>
                      <m:sSupPr>
                        <m:ctrlPr>
                          <a:rPr lang="en-US" sz="1800" i="1">
                            <a:latin typeface="Cambria Math"/>
                          </a:rPr>
                        </m:ctrlPr>
                      </m:sSupPr>
                      <m:e>
                        <m:r>
                          <a:rPr lang="en-IN" sz="1800" i="1">
                            <a:latin typeface="Cambria Math"/>
                          </a:rPr>
                          <m:t>𝑥</m:t>
                        </m:r>
                      </m:e>
                      <m:sup>
                        <m:r>
                          <a:rPr lang="en-IN" sz="1800" i="1">
                            <a:latin typeface="Cambria Math"/>
                          </a:rPr>
                          <m:t>′</m:t>
                        </m:r>
                      </m:sup>
                    </m:sSup>
                    <m:r>
                      <a:rPr lang="en-IN" sz="1800" i="1">
                        <a:latin typeface="Cambria Math"/>
                      </a:rPr>
                      <m:t>=</m:t>
                    </m:r>
                    <m:r>
                      <a:rPr lang="en-IN" sz="1800" i="1">
                        <a:latin typeface="Cambria Math"/>
                      </a:rPr>
                      <m:t>0</m:t>
                    </m:r>
                  </m:oMath>
                </a14:m>
                <a:endParaRPr lang="en-US" sz="1800" dirty="0">
                  <a:effectLst/>
                  <a:latin typeface="Times New Roman" pitchFamily="18" charset="0"/>
                  <a:cs typeface="Times New Roman"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US" sz="1800" i="1">
                              <a:latin typeface="Cambria Math"/>
                            </a:rPr>
                          </m:ctrlPr>
                        </m:sSupPr>
                        <m:e>
                          <m:r>
                            <a:rPr lang="en-IN" sz="1800" i="1">
                              <a:latin typeface="Cambria Math"/>
                            </a:rPr>
                            <m:t>𝑝</m:t>
                          </m:r>
                        </m:e>
                        <m:sup>
                          <m:r>
                            <a:rPr lang="en-IN" sz="1800" i="1">
                              <a:latin typeface="Cambria Math"/>
                            </a:rPr>
                            <m:t>∗′</m:t>
                          </m:r>
                        </m:sup>
                      </m:sSup>
                      <m:r>
                        <a:rPr lang="en-IN" sz="1800" i="1">
                          <a:latin typeface="Cambria Math"/>
                        </a:rPr>
                        <m:t> = </m:t>
                      </m:r>
                      <m:sSup>
                        <m:sSupPr>
                          <m:ctrlPr>
                            <a:rPr lang="en-US" sz="1800" i="1">
                              <a:latin typeface="Cambria Math"/>
                            </a:rPr>
                          </m:ctrlPr>
                        </m:sSupPr>
                        <m:e>
                          <m:r>
                            <a:rPr lang="en-IN" sz="1800" i="1">
                              <a:latin typeface="Cambria Math"/>
                            </a:rPr>
                            <m:t>𝑝</m:t>
                          </m:r>
                        </m:e>
                        <m:sup>
                          <m:r>
                            <a:rPr lang="en-IN" sz="1800" i="1">
                              <a:latin typeface="Cambria Math"/>
                            </a:rPr>
                            <m:t>𝛩</m:t>
                          </m:r>
                          <m:r>
                            <a:rPr lang="en-IN" sz="1800" i="1">
                              <a:latin typeface="Cambria Math"/>
                            </a:rPr>
                            <m:t>′</m:t>
                          </m:r>
                        </m:sup>
                      </m:sSup>
                      <m:r>
                        <a:rPr lang="en-IN" sz="1800" i="1">
                          <a:latin typeface="Cambria Math"/>
                        </a:rPr>
                        <m:t>                                                </m:t>
                      </m:r>
                      <m:r>
                        <a:rPr lang="en-IN" sz="1800" i="1">
                          <a:latin typeface="Cambria Math"/>
                        </a:rPr>
                        <m:t>𝑎𝑡</m:t>
                      </m:r>
                      <m:r>
                        <a:rPr lang="en-IN" sz="1800" i="1">
                          <a:latin typeface="Cambria Math"/>
                        </a:rPr>
                        <m:t>       </m:t>
                      </m:r>
                      <m:sSup>
                        <m:sSupPr>
                          <m:ctrlPr>
                            <a:rPr lang="en-US" sz="1800" i="1">
                              <a:latin typeface="Cambria Math"/>
                            </a:rPr>
                          </m:ctrlPr>
                        </m:sSupPr>
                        <m:e>
                          <m:r>
                            <a:rPr lang="en-IN" sz="1800" i="1">
                              <a:latin typeface="Cambria Math"/>
                            </a:rPr>
                            <m:t>𝑦</m:t>
                          </m:r>
                        </m:e>
                        <m:sup>
                          <m:r>
                            <a:rPr lang="en-IN" sz="1800" i="1">
                              <a:latin typeface="Cambria Math"/>
                            </a:rPr>
                            <m:t>′</m:t>
                          </m:r>
                        </m:sup>
                      </m:sSup>
                      <m:r>
                        <a:rPr lang="en-IN" sz="1800" i="1">
                          <a:latin typeface="Cambria Math"/>
                        </a:rPr>
                        <m:t>=</m:t>
                      </m:r>
                      <m:r>
                        <a:rPr lang="en-IN" sz="1800" i="1">
                          <a:latin typeface="Cambria Math"/>
                        </a:rPr>
                        <m:t>h</m:t>
                      </m:r>
                      <m:r>
                        <a:rPr lang="en-IN" sz="1800" i="1">
                          <a:latin typeface="Cambria Math"/>
                        </a:rPr>
                        <m:t>′</m:t>
                      </m:r>
                    </m:oMath>
                  </m:oMathPara>
                </a14:m>
                <a:endParaRPr lang="en-US" sz="1800" dirty="0">
                  <a:effectLst/>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48</a:t>
            </a:fld>
            <a:endParaRPr lang="en-US"/>
          </a:p>
        </p:txBody>
      </p:sp>
    </p:spTree>
    <p:extLst>
      <p:ext uri="{BB962C8B-B14F-4D97-AF65-F5344CB8AC3E}">
        <p14:creationId xmlns:p14="http://schemas.microsoft.com/office/powerpoint/2010/main" val="37350820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a:bodyPr>
          <a:lstStyle/>
          <a:p>
            <a:pPr algn="l"/>
            <a:r>
              <a:rPr lang="en-US" sz="2600" b="1" dirty="0" smtClean="0"/>
              <a:t>Non-Dimensional Scheme:</a:t>
            </a:r>
            <a:endParaRPr lang="en-US" sz="26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1600200"/>
                <a:ext cx="7924800" cy="4525963"/>
              </a:xfrm>
            </p:spPr>
            <p:txBody>
              <a:bodyPr>
                <a:normAutofit/>
              </a:bodyPr>
              <a:lstStyle/>
              <a:p>
                <a:pPr marL="0" indent="0">
                  <a:buNone/>
                </a:pPr>
                <a14:m>
                  <m:oMath xmlns:m="http://schemas.openxmlformats.org/officeDocument/2006/math">
                    <m:r>
                      <a:rPr lang="en-IN" sz="1800" i="1" smtClean="0">
                        <a:latin typeface="Cambria Math"/>
                      </a:rPr>
                      <m:t>𝑥</m:t>
                    </m:r>
                    <m:r>
                      <a:rPr lang="en-IN" sz="1800" i="1" smtClean="0">
                        <a:latin typeface="Cambria Math"/>
                      </a:rPr>
                      <m:t>= </m:t>
                    </m:r>
                    <m:f>
                      <m:fPr>
                        <m:ctrlPr>
                          <a:rPr lang="en-US" sz="1800" i="1">
                            <a:latin typeface="Cambria Math"/>
                          </a:rPr>
                        </m:ctrlPr>
                      </m:fPr>
                      <m:num>
                        <m:r>
                          <a:rPr lang="en-IN" sz="1800" i="1">
                            <a:latin typeface="Cambria Math"/>
                          </a:rPr>
                          <m:t>𝑥</m:t>
                        </m:r>
                        <m:r>
                          <a:rPr lang="en-IN" sz="1800" i="1">
                            <a:latin typeface="Cambria Math"/>
                          </a:rPr>
                          <m:t>′</m:t>
                        </m:r>
                      </m:num>
                      <m:den>
                        <m:sSup>
                          <m:sSupPr>
                            <m:ctrlPr>
                              <a:rPr lang="en-US" sz="1800" i="1">
                                <a:latin typeface="Cambria Math"/>
                              </a:rPr>
                            </m:ctrlPr>
                          </m:sSupPr>
                          <m:e>
                            <m:r>
                              <a:rPr lang="en-IN" sz="1800" i="1">
                                <a:latin typeface="Cambria Math"/>
                              </a:rPr>
                              <m:t>𝓁</m:t>
                            </m:r>
                          </m:e>
                          <m:sup>
                            <m:r>
                              <a:rPr lang="en-IN" sz="1800" i="1">
                                <a:latin typeface="Cambria Math"/>
                              </a:rPr>
                              <m:t>′</m:t>
                            </m:r>
                          </m:sup>
                        </m:sSup>
                      </m:den>
                    </m:f>
                    <m:r>
                      <a:rPr lang="en-IN" sz="1800" i="1">
                        <a:latin typeface="Cambria Math"/>
                      </a:rPr>
                      <m:t>  ,        </m:t>
                    </m:r>
                    <m:r>
                      <a:rPr lang="en-IN" sz="1800" i="1">
                        <a:latin typeface="Cambria Math"/>
                      </a:rPr>
                      <m:t>𝑦</m:t>
                    </m:r>
                    <m:r>
                      <a:rPr lang="en-IN" sz="1800" i="1">
                        <a:latin typeface="Cambria Math"/>
                      </a:rPr>
                      <m:t>= </m:t>
                    </m:r>
                    <m:f>
                      <m:fPr>
                        <m:ctrlPr>
                          <a:rPr lang="en-US" sz="1800" i="1">
                            <a:latin typeface="Cambria Math"/>
                          </a:rPr>
                        </m:ctrlPr>
                      </m:fPr>
                      <m:num>
                        <m:r>
                          <a:rPr lang="en-IN" sz="1800" i="1">
                            <a:latin typeface="Cambria Math"/>
                          </a:rPr>
                          <m:t>𝑦</m:t>
                        </m:r>
                        <m:r>
                          <a:rPr lang="en-IN" sz="1800" i="1">
                            <a:latin typeface="Cambria Math"/>
                          </a:rPr>
                          <m:t>′</m:t>
                        </m:r>
                      </m:num>
                      <m:den>
                        <m:sSub>
                          <m:sSubPr>
                            <m:ctrlPr>
                              <a:rPr lang="en-US" sz="1800" i="1">
                                <a:latin typeface="Cambria Math"/>
                              </a:rPr>
                            </m:ctrlPr>
                          </m:sSubPr>
                          <m:e>
                            <m:r>
                              <a:rPr lang="en-IN" sz="1800" i="1">
                                <a:latin typeface="Cambria Math"/>
                              </a:rPr>
                              <m:t>h</m:t>
                            </m:r>
                          </m:e>
                          <m:sub>
                            <m:r>
                              <a:rPr lang="en-IN" sz="1800" i="1">
                                <a:latin typeface="Cambria Math"/>
                              </a:rPr>
                              <m:t>0</m:t>
                            </m:r>
                          </m:sub>
                        </m:sSub>
                      </m:den>
                    </m:f>
                    <m:r>
                      <a:rPr lang="en-IN" sz="1800" i="1">
                        <a:latin typeface="Cambria Math"/>
                      </a:rPr>
                      <m:t>    ,     </m:t>
                    </m:r>
                    <m:sSup>
                      <m:sSupPr>
                        <m:ctrlPr>
                          <a:rPr lang="en-US" sz="1800" i="1">
                            <a:latin typeface="Cambria Math"/>
                          </a:rPr>
                        </m:ctrlPr>
                      </m:sSupPr>
                      <m:e>
                        <m:r>
                          <a:rPr lang="en-IN" sz="1800" i="1">
                            <a:latin typeface="Cambria Math"/>
                          </a:rPr>
                          <m:t>𝑝</m:t>
                        </m:r>
                      </m:e>
                      <m:sup>
                        <m:r>
                          <a:rPr lang="en-IN" sz="1800" i="1">
                            <a:latin typeface="Cambria Math"/>
                          </a:rPr>
                          <m:t>∗</m:t>
                        </m:r>
                      </m:sup>
                    </m:sSup>
                    <m:r>
                      <a:rPr lang="en-IN" sz="1800" i="1">
                        <a:latin typeface="Cambria Math"/>
                      </a:rPr>
                      <m:t>= </m:t>
                    </m:r>
                    <m:f>
                      <m:fPr>
                        <m:ctrlPr>
                          <a:rPr lang="en-US" sz="1800" i="1">
                            <a:latin typeface="Cambria Math"/>
                          </a:rPr>
                        </m:ctrlPr>
                      </m:fPr>
                      <m:num>
                        <m:sSup>
                          <m:sSupPr>
                            <m:ctrlPr>
                              <a:rPr lang="en-US" sz="1800" i="1">
                                <a:latin typeface="Cambria Math"/>
                              </a:rPr>
                            </m:ctrlPr>
                          </m:sSupPr>
                          <m:e>
                            <m:r>
                              <a:rPr lang="en-IN" sz="1800" i="1">
                                <a:latin typeface="Cambria Math"/>
                              </a:rPr>
                              <m:t>𝑝</m:t>
                            </m:r>
                          </m:e>
                          <m:sup>
                            <m:sSup>
                              <m:sSupPr>
                                <m:ctrlPr>
                                  <a:rPr lang="en-US" sz="1800" i="1">
                                    <a:latin typeface="Cambria Math"/>
                                  </a:rPr>
                                </m:ctrlPr>
                              </m:sSupPr>
                              <m:e>
                                <m:r>
                                  <a:rPr lang="en-IN" sz="1800" i="1">
                                    <a:latin typeface="Cambria Math"/>
                                  </a:rPr>
                                  <m:t>∗</m:t>
                                </m:r>
                              </m:e>
                              <m:sup>
                                <m:r>
                                  <a:rPr lang="en-IN" sz="1800" i="1">
                                    <a:latin typeface="Cambria Math"/>
                                  </a:rPr>
                                  <m:t>′</m:t>
                                </m:r>
                              </m:sup>
                            </m:sSup>
                          </m:sup>
                        </m:sSup>
                      </m:num>
                      <m:den>
                        <m:sSubSup>
                          <m:sSubSupPr>
                            <m:ctrlPr>
                              <a:rPr lang="en-US" sz="1800" i="1">
                                <a:latin typeface="Cambria Math"/>
                              </a:rPr>
                            </m:ctrlPr>
                          </m:sSubSupPr>
                          <m:e>
                            <m:r>
                              <a:rPr lang="en-IN" sz="1800" i="1">
                                <a:latin typeface="Cambria Math"/>
                              </a:rPr>
                              <m:t>𝜌</m:t>
                            </m:r>
                            <m:r>
                              <a:rPr lang="en-IN" sz="1800" i="1">
                                <a:latin typeface="Cambria Math"/>
                              </a:rPr>
                              <m:t>𝑣</m:t>
                            </m:r>
                          </m:e>
                          <m:sub>
                            <m:r>
                              <a:rPr lang="en-IN" sz="1800" i="1">
                                <a:latin typeface="Cambria Math"/>
                              </a:rPr>
                              <m:t>0</m:t>
                            </m:r>
                          </m:sub>
                          <m:sup>
                            <m:r>
                              <a:rPr lang="en-IN" sz="1800" i="1">
                                <a:latin typeface="Cambria Math"/>
                              </a:rPr>
                              <m:t>2</m:t>
                            </m:r>
                          </m:sup>
                        </m:sSubSup>
                      </m:den>
                    </m:f>
                  </m:oMath>
                </a14:m>
                <a:r>
                  <a:rPr lang="en-IN" sz="1800" dirty="0">
                    <a:latin typeface="Times New Roman" pitchFamily="18" charset="0"/>
                    <a:cs typeface="Times New Roman" pitchFamily="18" charset="0"/>
                  </a:rPr>
                  <a:t>,</a:t>
                </a:r>
                <a:endParaRPr lang="en-IN" sz="1800" dirty="0" smtClean="0">
                  <a:latin typeface="Times New Roman" pitchFamily="18" charset="0"/>
                  <a:cs typeface="Times New Roman" pitchFamily="18" charset="0"/>
                </a:endParaRPr>
              </a:p>
              <a:p>
                <a:pPr marL="0" indent="0">
                  <a:buNone/>
                </a:pPr>
                <a14:m>
                  <m:oMath xmlns:m="http://schemas.openxmlformats.org/officeDocument/2006/math">
                    <m:sSup>
                      <m:sSupPr>
                        <m:ctrlPr>
                          <a:rPr lang="en-US" sz="1800" i="1">
                            <a:latin typeface="Cambria Math"/>
                          </a:rPr>
                        </m:ctrlPr>
                      </m:sSupPr>
                      <m:e>
                        <m:r>
                          <a:rPr lang="en-IN" sz="1800" i="1">
                            <a:latin typeface="Cambria Math"/>
                          </a:rPr>
                          <m:t>𝑃</m:t>
                        </m:r>
                      </m:e>
                      <m:sup>
                        <m:r>
                          <a:rPr lang="en-IN" sz="1800" i="1">
                            <a:latin typeface="Cambria Math"/>
                          </a:rPr>
                          <m:t>𝛩</m:t>
                        </m:r>
                      </m:sup>
                    </m:sSup>
                    <m:r>
                      <a:rPr lang="en-IN" sz="1800" i="1">
                        <a:latin typeface="Cambria Math"/>
                      </a:rPr>
                      <m:t>=</m:t>
                    </m:r>
                    <m:f>
                      <m:fPr>
                        <m:ctrlPr>
                          <a:rPr lang="en-US" sz="1800" i="1">
                            <a:latin typeface="Cambria Math"/>
                          </a:rPr>
                        </m:ctrlPr>
                      </m:fPr>
                      <m:num>
                        <m:sSup>
                          <m:sSupPr>
                            <m:ctrlPr>
                              <a:rPr lang="en-US" sz="1800" i="1">
                                <a:latin typeface="Cambria Math"/>
                              </a:rPr>
                            </m:ctrlPr>
                          </m:sSupPr>
                          <m:e>
                            <m:r>
                              <a:rPr lang="en-IN" sz="1800" i="1">
                                <a:latin typeface="Cambria Math"/>
                              </a:rPr>
                              <m:t>𝑝</m:t>
                            </m:r>
                          </m:e>
                          <m:sup>
                            <m:r>
                              <a:rPr lang="en-IN" sz="1800" i="1">
                                <a:latin typeface="Cambria Math"/>
                              </a:rPr>
                              <m:t>𝛩</m:t>
                            </m:r>
                            <m:r>
                              <a:rPr lang="en-IN" sz="1800" i="1">
                                <a:latin typeface="Cambria Math"/>
                              </a:rPr>
                              <m:t>′</m:t>
                            </m:r>
                          </m:sup>
                        </m:sSup>
                      </m:num>
                      <m:den>
                        <m:sSubSup>
                          <m:sSubSupPr>
                            <m:ctrlPr>
                              <a:rPr lang="en-US" sz="1800" i="1">
                                <a:latin typeface="Cambria Math"/>
                              </a:rPr>
                            </m:ctrlPr>
                          </m:sSubSupPr>
                          <m:e>
                            <m:r>
                              <a:rPr lang="en-IN" sz="1800" i="1">
                                <a:latin typeface="Cambria Math"/>
                              </a:rPr>
                              <m:t>𝜌</m:t>
                            </m:r>
                            <m:r>
                              <a:rPr lang="en-IN" sz="1800" i="1">
                                <a:latin typeface="Cambria Math"/>
                              </a:rPr>
                              <m:t>𝑣</m:t>
                            </m:r>
                          </m:e>
                          <m:sub>
                            <m:r>
                              <a:rPr lang="en-IN" sz="1800" i="1">
                                <a:latin typeface="Cambria Math"/>
                              </a:rPr>
                              <m:t>0</m:t>
                            </m:r>
                          </m:sub>
                          <m:sup>
                            <m:r>
                              <a:rPr lang="en-IN" sz="1800" i="1">
                                <a:latin typeface="Cambria Math"/>
                              </a:rPr>
                              <m:t>2</m:t>
                            </m:r>
                          </m:sup>
                        </m:sSubSup>
                      </m:den>
                    </m:f>
                    <m:r>
                      <a:rPr lang="en-IN" sz="1800" i="1">
                        <a:latin typeface="Cambria Math"/>
                      </a:rPr>
                      <m:t>   ,    </m:t>
                    </m:r>
                    <m:r>
                      <a:rPr lang="en-IN" sz="1800" i="1">
                        <a:latin typeface="Cambria Math"/>
                      </a:rPr>
                      <m:t>h</m:t>
                    </m:r>
                    <m:r>
                      <a:rPr lang="en-IN" sz="1800" i="1">
                        <a:latin typeface="Cambria Math"/>
                      </a:rPr>
                      <m:t>=  </m:t>
                    </m:r>
                    <m:f>
                      <m:fPr>
                        <m:ctrlPr>
                          <a:rPr lang="en-US" sz="1800" i="1">
                            <a:latin typeface="Cambria Math"/>
                          </a:rPr>
                        </m:ctrlPr>
                      </m:fPr>
                      <m:num>
                        <m:r>
                          <a:rPr lang="en-IN" sz="1800" i="1">
                            <a:latin typeface="Cambria Math"/>
                          </a:rPr>
                          <m:t>h</m:t>
                        </m:r>
                        <m:r>
                          <a:rPr lang="en-IN" sz="1800" i="1">
                            <a:latin typeface="Cambria Math"/>
                          </a:rPr>
                          <m:t>′</m:t>
                        </m:r>
                      </m:num>
                      <m:den>
                        <m:sSub>
                          <m:sSubPr>
                            <m:ctrlPr>
                              <a:rPr lang="en-US" sz="1800" i="1">
                                <a:latin typeface="Cambria Math"/>
                              </a:rPr>
                            </m:ctrlPr>
                          </m:sSubPr>
                          <m:e>
                            <m:r>
                              <a:rPr lang="en-IN" sz="1800" i="1">
                                <a:latin typeface="Cambria Math"/>
                              </a:rPr>
                              <m:t>h</m:t>
                            </m:r>
                          </m:e>
                          <m:sub>
                            <m:r>
                              <a:rPr lang="en-IN" sz="1800" i="1">
                                <a:latin typeface="Cambria Math"/>
                              </a:rPr>
                              <m:t>0</m:t>
                            </m:r>
                          </m:sub>
                        </m:sSub>
                      </m:den>
                    </m:f>
                    <m:r>
                      <a:rPr lang="en-IN" sz="1800" i="1">
                        <a:latin typeface="Cambria Math"/>
                      </a:rPr>
                      <m:t>   ,   </m:t>
                    </m:r>
                    <m:r>
                      <a:rPr lang="en-IN" sz="1800" i="1">
                        <a:latin typeface="Cambria Math"/>
                      </a:rPr>
                      <m:t>𝑢</m:t>
                    </m:r>
                    <m:r>
                      <a:rPr lang="en-IN" sz="1800" i="1">
                        <a:latin typeface="Cambria Math"/>
                      </a:rPr>
                      <m:t>=  </m:t>
                    </m:r>
                    <m:f>
                      <m:fPr>
                        <m:ctrlPr>
                          <a:rPr lang="en-US" sz="1800" i="1">
                            <a:latin typeface="Cambria Math"/>
                          </a:rPr>
                        </m:ctrlPr>
                      </m:fPr>
                      <m:num>
                        <m:r>
                          <a:rPr lang="en-IN" sz="1800" i="1">
                            <a:latin typeface="Cambria Math"/>
                          </a:rPr>
                          <m:t>𝑢</m:t>
                        </m:r>
                        <m:r>
                          <a:rPr lang="en-IN" sz="1800" i="1">
                            <a:latin typeface="Cambria Math"/>
                          </a:rPr>
                          <m:t>′</m:t>
                        </m:r>
                      </m:num>
                      <m:den>
                        <m:sSub>
                          <m:sSubPr>
                            <m:ctrlPr>
                              <a:rPr lang="en-US" sz="1800" i="1">
                                <a:latin typeface="Cambria Math"/>
                              </a:rPr>
                            </m:ctrlPr>
                          </m:sSubPr>
                          <m:e>
                            <m:r>
                              <a:rPr lang="en-IN" sz="1800" i="1">
                                <a:latin typeface="Cambria Math"/>
                              </a:rPr>
                              <m:t>𝑣</m:t>
                            </m:r>
                          </m:e>
                          <m:sub>
                            <m:r>
                              <a:rPr lang="en-IN" sz="1800" i="1">
                                <a:latin typeface="Cambria Math"/>
                              </a:rPr>
                              <m:t>0</m:t>
                            </m:r>
                          </m:sub>
                        </m:sSub>
                      </m:den>
                    </m:f>
                    <m:r>
                      <a:rPr lang="en-IN" sz="1800" i="1">
                        <a:latin typeface="Cambria Math"/>
                      </a:rPr>
                      <m:t>  ,</m:t>
                    </m:r>
                  </m:oMath>
                </a14:m>
                <a:r>
                  <a:rPr lang="en-IN" sz="1800" dirty="0">
                    <a:latin typeface="Times New Roman" pitchFamily="18" charset="0"/>
                    <a:cs typeface="Times New Roman" pitchFamily="18" charset="0"/>
                  </a:rPr>
                  <a:t> 	</a:t>
                </a:r>
                <a14:m>
                  <m:oMath xmlns:m="http://schemas.openxmlformats.org/officeDocument/2006/math">
                    <m:acc>
                      <m:accPr>
                        <m:chr m:val="̅"/>
                        <m:ctrlPr>
                          <a:rPr lang="en-US" sz="1800" i="1">
                            <a:latin typeface="Cambria Math"/>
                          </a:rPr>
                        </m:ctrlPr>
                      </m:accPr>
                      <m:e>
                        <m:r>
                          <a:rPr lang="en-IN" sz="1800" i="1">
                            <a:latin typeface="Cambria Math"/>
                          </a:rPr>
                          <m:t>𝜇</m:t>
                        </m:r>
                        <m:r>
                          <a:rPr lang="en-IN" sz="1800" i="1">
                            <a:latin typeface="Cambria Math"/>
                          </a:rPr>
                          <m:t>′</m:t>
                        </m:r>
                      </m:e>
                    </m:acc>
                    <m:r>
                      <a:rPr lang="en-IN" sz="1800" i="1">
                        <a:latin typeface="Cambria Math"/>
                      </a:rPr>
                      <m:t>=</m:t>
                    </m:r>
                    <m:f>
                      <m:fPr>
                        <m:ctrlPr>
                          <a:rPr lang="en-US" sz="1800" i="1">
                            <a:latin typeface="Cambria Math"/>
                          </a:rPr>
                        </m:ctrlPr>
                      </m:fPr>
                      <m:num>
                        <m:acc>
                          <m:accPr>
                            <m:chr m:val="̅"/>
                            <m:ctrlPr>
                              <a:rPr lang="en-US" sz="1800" i="1">
                                <a:latin typeface="Cambria Math"/>
                              </a:rPr>
                            </m:ctrlPr>
                          </m:accPr>
                          <m:e>
                            <m:r>
                              <a:rPr lang="en-IN" sz="1800" i="1">
                                <a:latin typeface="Cambria Math"/>
                              </a:rPr>
                              <m:t>𝜇</m:t>
                            </m:r>
                          </m:e>
                        </m:acc>
                      </m:num>
                      <m:den>
                        <m:sSub>
                          <m:sSubPr>
                            <m:ctrlPr>
                              <a:rPr lang="en-US" sz="1800" i="1">
                                <a:latin typeface="Cambria Math"/>
                              </a:rPr>
                            </m:ctrlPr>
                          </m:sSubPr>
                          <m:e>
                            <m:r>
                              <a:rPr lang="en-IN" sz="1800" i="1">
                                <a:latin typeface="Cambria Math"/>
                              </a:rPr>
                              <m:t>𝜇</m:t>
                            </m:r>
                          </m:e>
                          <m:sub>
                            <m:r>
                              <a:rPr lang="en-IN" sz="1800" i="1">
                                <a:latin typeface="Cambria Math"/>
                              </a:rPr>
                              <m:t>1</m:t>
                            </m:r>
                          </m:sub>
                        </m:sSub>
                      </m:den>
                    </m:f>
                    <m:r>
                      <a:rPr lang="en-IN" sz="1800" i="1">
                        <a:latin typeface="Cambria Math"/>
                      </a:rPr>
                      <m:t>,</m:t>
                    </m:r>
                  </m:oMath>
                </a14:m>
                <a:endParaRPr lang="en-US" sz="1800" dirty="0">
                  <a:effectLst/>
                  <a:latin typeface="Times New Roman" pitchFamily="18" charset="0"/>
                  <a:cs typeface="Times New Roman" pitchFamily="18" charset="0"/>
                </a:endParaRPr>
              </a:p>
              <a:p>
                <a:pPr marL="0" indent="0">
                  <a:buNone/>
                </a:pPr>
                <a14:m>
                  <m:oMath xmlns:m="http://schemas.openxmlformats.org/officeDocument/2006/math">
                    <m:r>
                      <a:rPr lang="en-IN" sz="1800" i="1">
                        <a:latin typeface="Cambria Math"/>
                      </a:rPr>
                      <m:t>𝑣</m:t>
                    </m:r>
                    <m:r>
                      <a:rPr lang="en-IN" sz="1800" i="1">
                        <a:latin typeface="Cambria Math"/>
                      </a:rPr>
                      <m:t>=  </m:t>
                    </m:r>
                    <m:f>
                      <m:fPr>
                        <m:ctrlPr>
                          <a:rPr lang="en-US" sz="1800" i="1">
                            <a:latin typeface="Cambria Math"/>
                          </a:rPr>
                        </m:ctrlPr>
                      </m:fPr>
                      <m:num>
                        <m:r>
                          <a:rPr lang="en-IN" sz="1800" i="1">
                            <a:latin typeface="Cambria Math"/>
                          </a:rPr>
                          <m:t>𝑣</m:t>
                        </m:r>
                        <m:r>
                          <a:rPr lang="en-IN" sz="1800" i="1">
                            <a:latin typeface="Cambria Math"/>
                          </a:rPr>
                          <m:t>′</m:t>
                        </m:r>
                      </m:num>
                      <m:den>
                        <m:sSub>
                          <m:sSubPr>
                            <m:ctrlPr>
                              <a:rPr lang="en-US" sz="1800" i="1">
                                <a:latin typeface="Cambria Math"/>
                              </a:rPr>
                            </m:ctrlPr>
                          </m:sSubPr>
                          <m:e>
                            <m:r>
                              <a:rPr lang="en-IN" sz="1800" i="1">
                                <a:latin typeface="Cambria Math"/>
                              </a:rPr>
                              <m:t>𝑣</m:t>
                            </m:r>
                          </m:e>
                          <m:sub>
                            <m:r>
                              <a:rPr lang="en-IN" sz="1800" i="1">
                                <a:latin typeface="Cambria Math"/>
                              </a:rPr>
                              <m:t>0</m:t>
                            </m:r>
                          </m:sub>
                        </m:sSub>
                      </m:den>
                    </m:f>
                    <m:r>
                      <a:rPr lang="en-IN" sz="1800" i="1">
                        <a:latin typeface="Cambria Math"/>
                      </a:rPr>
                      <m:t>  ,     </m:t>
                    </m:r>
                    <m:sSub>
                      <m:sSubPr>
                        <m:ctrlPr>
                          <a:rPr lang="en-US" sz="1800" i="1">
                            <a:latin typeface="Cambria Math"/>
                          </a:rPr>
                        </m:ctrlPr>
                      </m:sSubPr>
                      <m:e>
                        <m:r>
                          <a:rPr lang="en-IN" sz="1800" i="1">
                            <a:latin typeface="Cambria Math"/>
                          </a:rPr>
                          <m:t>𝑘</m:t>
                        </m:r>
                      </m:e>
                      <m:sub>
                        <m:r>
                          <a:rPr lang="en-IN" sz="1800" i="1">
                            <a:latin typeface="Cambria Math"/>
                          </a:rPr>
                          <m:t>0</m:t>
                        </m:r>
                      </m:sub>
                    </m:sSub>
                    <m:r>
                      <a:rPr lang="en-IN" sz="1800" i="1">
                        <a:latin typeface="Cambria Math"/>
                      </a:rPr>
                      <m:t> =  </m:t>
                    </m:r>
                    <m:f>
                      <m:fPr>
                        <m:ctrlPr>
                          <a:rPr lang="en-US" sz="1800" i="1">
                            <a:latin typeface="Cambria Math"/>
                          </a:rPr>
                        </m:ctrlPr>
                      </m:fPr>
                      <m:num>
                        <m:sSub>
                          <m:sSubPr>
                            <m:ctrlPr>
                              <a:rPr lang="en-US" sz="1800" i="1">
                                <a:latin typeface="Cambria Math"/>
                              </a:rPr>
                            </m:ctrlPr>
                          </m:sSubPr>
                          <m:e>
                            <m:r>
                              <a:rPr lang="en-IN" sz="1800" i="1">
                                <a:latin typeface="Cambria Math"/>
                              </a:rPr>
                              <m:t>𝑘</m:t>
                            </m:r>
                            <m:r>
                              <a:rPr lang="en-IN" sz="1800" i="1">
                                <a:latin typeface="Cambria Math"/>
                              </a:rPr>
                              <m:t>′</m:t>
                            </m:r>
                          </m:e>
                          <m:sub>
                            <m:r>
                              <a:rPr lang="en-IN" sz="1800" i="1">
                                <a:latin typeface="Cambria Math"/>
                              </a:rPr>
                              <m:t>0</m:t>
                            </m:r>
                          </m:sub>
                        </m:sSub>
                      </m:num>
                      <m:den>
                        <m:sSub>
                          <m:sSubPr>
                            <m:ctrlPr>
                              <a:rPr lang="en-US" sz="1800" i="1">
                                <a:latin typeface="Cambria Math"/>
                              </a:rPr>
                            </m:ctrlPr>
                          </m:sSubPr>
                          <m:e>
                            <m:r>
                              <a:rPr lang="en-IN" sz="1800" i="1">
                                <a:latin typeface="Cambria Math"/>
                              </a:rPr>
                              <m:t>h</m:t>
                            </m:r>
                          </m:e>
                          <m:sub>
                            <m:r>
                              <a:rPr lang="en-IN" sz="1800" i="1">
                                <a:latin typeface="Cambria Math"/>
                              </a:rPr>
                              <m:t>𝑜</m:t>
                            </m:r>
                          </m:sub>
                        </m:sSub>
                      </m:den>
                    </m:f>
                    <m:r>
                      <a:rPr lang="en-IN" sz="1800" i="1">
                        <a:latin typeface="Cambria Math"/>
                      </a:rPr>
                      <m:t>   ,  </m:t>
                    </m:r>
                    <m:r>
                      <a:rPr lang="en-IN" sz="1800" i="1">
                        <a:latin typeface="Cambria Math"/>
                      </a:rPr>
                      <m:t>𝐻</m:t>
                    </m:r>
                    <m:r>
                      <a:rPr lang="en-IN" sz="1800" i="1">
                        <a:latin typeface="Cambria Math"/>
                      </a:rPr>
                      <m:t>= </m:t>
                    </m:r>
                    <m:f>
                      <m:fPr>
                        <m:ctrlPr>
                          <a:rPr lang="en-US" sz="1800" i="1">
                            <a:latin typeface="Cambria Math"/>
                          </a:rPr>
                        </m:ctrlPr>
                      </m:fPr>
                      <m:num>
                        <m:r>
                          <a:rPr lang="en-IN" sz="1800" i="1">
                            <a:latin typeface="Cambria Math"/>
                          </a:rPr>
                          <m:t>𝐻</m:t>
                        </m:r>
                        <m:r>
                          <a:rPr lang="en-IN" sz="1800" i="1">
                            <a:latin typeface="Cambria Math"/>
                          </a:rPr>
                          <m:t>′</m:t>
                        </m:r>
                      </m:num>
                      <m:den>
                        <m:sSub>
                          <m:sSubPr>
                            <m:ctrlPr>
                              <a:rPr lang="en-US" sz="1800" i="1">
                                <a:latin typeface="Cambria Math"/>
                              </a:rPr>
                            </m:ctrlPr>
                          </m:sSubPr>
                          <m:e>
                            <m:r>
                              <a:rPr lang="en-IN" sz="1800" i="1">
                                <a:latin typeface="Cambria Math"/>
                              </a:rPr>
                              <m:t>h</m:t>
                            </m:r>
                          </m:e>
                          <m:sub>
                            <m:r>
                              <a:rPr lang="en-IN" sz="1800" i="1">
                                <a:latin typeface="Cambria Math"/>
                              </a:rPr>
                              <m:t>0</m:t>
                            </m:r>
                          </m:sub>
                        </m:sSub>
                      </m:den>
                    </m:f>
                    <m:r>
                      <a:rPr lang="en-IN" sz="1800" i="1">
                        <a:latin typeface="Cambria Math"/>
                      </a:rPr>
                      <m:t> ,</m:t>
                    </m:r>
                  </m:oMath>
                </a14:m>
                <a:r>
                  <a:rPr lang="en-IN" sz="1800" dirty="0">
                    <a:latin typeface="Times New Roman" pitchFamily="18" charset="0"/>
                    <a:cs typeface="Times New Roman" pitchFamily="18" charset="0"/>
                  </a:rPr>
                  <a:t> </a:t>
                </a:r>
                <a14:m>
                  <m:oMath xmlns:m="http://schemas.openxmlformats.org/officeDocument/2006/math">
                    <m:sSub>
                      <m:sSubPr>
                        <m:ctrlPr>
                          <a:rPr lang="en-US" sz="1800" i="1">
                            <a:latin typeface="Cambria Math"/>
                          </a:rPr>
                        </m:ctrlPr>
                      </m:sSubPr>
                      <m:e>
                        <m:r>
                          <a:rPr lang="en-IN" sz="1800" i="1">
                            <a:latin typeface="Cambria Math"/>
                          </a:rPr>
                          <m:t>𝐻</m:t>
                        </m:r>
                      </m:e>
                      <m:sub>
                        <m:r>
                          <a:rPr lang="en-IN" sz="1800" i="1">
                            <a:latin typeface="Cambria Math"/>
                          </a:rPr>
                          <m:t>𝑒</m:t>
                        </m:r>
                      </m:sub>
                    </m:sSub>
                    <m:r>
                      <a:rPr lang="en-IN" sz="1800" i="1">
                        <a:latin typeface="Cambria Math"/>
                      </a:rPr>
                      <m:t>=</m:t>
                    </m:r>
                    <m:f>
                      <m:fPr>
                        <m:ctrlPr>
                          <a:rPr lang="en-US" sz="1800" i="1">
                            <a:latin typeface="Cambria Math"/>
                          </a:rPr>
                        </m:ctrlPr>
                      </m:fPr>
                      <m:num>
                        <m:sSub>
                          <m:sSubPr>
                            <m:ctrlPr>
                              <a:rPr lang="en-US" sz="1800" i="1">
                                <a:latin typeface="Cambria Math"/>
                              </a:rPr>
                            </m:ctrlPr>
                          </m:sSubPr>
                          <m:e>
                            <m:sSup>
                              <m:sSupPr>
                                <m:ctrlPr>
                                  <a:rPr lang="en-US" sz="1800" i="1">
                                    <a:latin typeface="Cambria Math"/>
                                  </a:rPr>
                                </m:ctrlPr>
                              </m:sSupPr>
                              <m:e>
                                <m:r>
                                  <a:rPr lang="en-IN" sz="1800" i="1">
                                    <a:latin typeface="Cambria Math"/>
                                  </a:rPr>
                                  <m:t>𝐻</m:t>
                                </m:r>
                              </m:e>
                              <m:sup>
                                <m:r>
                                  <a:rPr lang="en-IN" sz="1800" i="1">
                                    <a:latin typeface="Cambria Math"/>
                                  </a:rPr>
                                  <m:t>′</m:t>
                                </m:r>
                              </m:sup>
                            </m:sSup>
                          </m:e>
                          <m:sub>
                            <m:r>
                              <a:rPr lang="en-IN" sz="1800" i="1">
                                <a:latin typeface="Cambria Math"/>
                              </a:rPr>
                              <m:t>𝑒</m:t>
                            </m:r>
                          </m:sub>
                        </m:sSub>
                      </m:num>
                      <m:den>
                        <m:sSub>
                          <m:sSubPr>
                            <m:ctrlPr>
                              <a:rPr lang="en-US" sz="1800" i="1">
                                <a:latin typeface="Cambria Math"/>
                              </a:rPr>
                            </m:ctrlPr>
                          </m:sSubPr>
                          <m:e>
                            <m:r>
                              <a:rPr lang="en-IN" sz="1800" i="1">
                                <a:latin typeface="Cambria Math"/>
                              </a:rPr>
                              <m:t>𝐻</m:t>
                            </m:r>
                          </m:e>
                          <m:sub>
                            <m:r>
                              <a:rPr lang="en-IN" sz="1800" i="1">
                                <a:latin typeface="Cambria Math"/>
                              </a:rPr>
                              <m:t>0</m:t>
                            </m:r>
                          </m:sub>
                        </m:sSub>
                      </m:den>
                    </m:f>
                    <m:r>
                      <a:rPr lang="en-US" sz="1800" b="0" i="0" smtClean="0">
                        <a:latin typeface="Cambria Math"/>
                      </a:rPr>
                      <m:t> </m:t>
                    </m:r>
                  </m:oMath>
                </a14:m>
                <a:endParaRPr lang="en-US" sz="1800" b="0" i="0" dirty="0" smtClean="0">
                  <a:latin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sz="1800" i="1">
                              <a:latin typeface="Cambria Math"/>
                            </a:rPr>
                          </m:ctrlPr>
                        </m:sSubPr>
                        <m:e>
                          <m:r>
                            <a:rPr lang="en-IN" sz="1800" i="1">
                              <a:latin typeface="Cambria Math"/>
                            </a:rPr>
                            <m:t>h</m:t>
                          </m:r>
                          <m:r>
                            <a:rPr lang="en-IN" sz="1800" i="1">
                              <a:latin typeface="Cambria Math"/>
                            </a:rPr>
                            <m:t>′</m:t>
                          </m:r>
                        </m:e>
                        <m:sub>
                          <m:r>
                            <a:rPr lang="en-IN" sz="1800" i="1">
                              <a:latin typeface="Cambria Math"/>
                            </a:rPr>
                            <m:t>0</m:t>
                          </m:r>
                        </m:sub>
                      </m:sSub>
                      <m:r>
                        <a:rPr lang="en-IN" sz="1800" i="1">
                          <a:latin typeface="Cambria Math"/>
                        </a:rPr>
                        <m:t> =  </m:t>
                      </m:r>
                      <m:f>
                        <m:fPr>
                          <m:ctrlPr>
                            <a:rPr lang="en-US" sz="1800" i="1">
                              <a:latin typeface="Cambria Math"/>
                            </a:rPr>
                          </m:ctrlPr>
                        </m:fPr>
                        <m:num>
                          <m:sSub>
                            <m:sSubPr>
                              <m:ctrlPr>
                                <a:rPr lang="en-US" sz="1800" i="1">
                                  <a:latin typeface="Cambria Math"/>
                                </a:rPr>
                              </m:ctrlPr>
                            </m:sSubPr>
                            <m:e>
                              <m:r>
                                <a:rPr lang="en-IN" sz="1800" i="1">
                                  <a:latin typeface="Cambria Math"/>
                                </a:rPr>
                                <m:t>h</m:t>
                              </m:r>
                            </m:e>
                            <m:sub>
                              <m:r>
                                <a:rPr lang="en-IN" sz="1800" i="1">
                                  <a:latin typeface="Cambria Math"/>
                                </a:rPr>
                                <m:t>0</m:t>
                              </m:r>
                            </m:sub>
                          </m:sSub>
                        </m:num>
                        <m:den>
                          <m:sSup>
                            <m:sSupPr>
                              <m:ctrlPr>
                                <a:rPr lang="en-US" sz="1800" i="1">
                                  <a:latin typeface="Cambria Math"/>
                                </a:rPr>
                              </m:ctrlPr>
                            </m:sSupPr>
                            <m:e>
                              <m:r>
                                <a:rPr lang="en-IN" sz="1800" i="1">
                                  <a:latin typeface="Cambria Math"/>
                                </a:rPr>
                                <m:t>𝓁</m:t>
                              </m:r>
                            </m:e>
                            <m:sup>
                              <m:r>
                                <a:rPr lang="en-IN" sz="1800" i="1">
                                  <a:latin typeface="Cambria Math"/>
                                </a:rPr>
                                <m:t>′</m:t>
                              </m:r>
                            </m:sup>
                          </m:sSup>
                        </m:den>
                      </m:f>
                      <m:r>
                        <a:rPr lang="en-IN" sz="1800" i="1">
                          <a:latin typeface="Cambria Math"/>
                        </a:rPr>
                        <m:t>  ,    </m:t>
                      </m:r>
                      <m:r>
                        <a:rPr lang="en-IN" sz="1800" i="1">
                          <a:latin typeface="Cambria Math"/>
                        </a:rPr>
                        <m:t>𝑅𝑒</m:t>
                      </m:r>
                      <m:r>
                        <a:rPr lang="en-IN" sz="1800" i="1">
                          <a:latin typeface="Cambria Math"/>
                        </a:rPr>
                        <m:t> =  </m:t>
                      </m:r>
                      <m:f>
                        <m:fPr>
                          <m:ctrlPr>
                            <a:rPr lang="en-US" sz="1800" i="1">
                              <a:latin typeface="Cambria Math"/>
                            </a:rPr>
                          </m:ctrlPr>
                        </m:fPr>
                        <m:num>
                          <m:sSub>
                            <m:sSubPr>
                              <m:ctrlPr>
                                <a:rPr lang="en-US" sz="1800" i="1">
                                  <a:latin typeface="Cambria Math"/>
                                </a:rPr>
                              </m:ctrlPr>
                            </m:sSubPr>
                            <m:e>
                              <m:r>
                                <a:rPr lang="en-IN" sz="1800" i="1">
                                  <a:latin typeface="Cambria Math"/>
                                </a:rPr>
                                <m:t>𝜌</m:t>
                              </m:r>
                              <m:r>
                                <a:rPr lang="en-IN" sz="1800" i="1">
                                  <a:latin typeface="Cambria Math"/>
                                </a:rPr>
                                <m:t>𝑣</m:t>
                              </m:r>
                            </m:e>
                            <m:sub>
                              <m:r>
                                <a:rPr lang="en-IN" sz="1800" i="1">
                                  <a:latin typeface="Cambria Math"/>
                                </a:rPr>
                                <m:t>0</m:t>
                              </m:r>
                            </m:sub>
                          </m:sSub>
                          <m:sSub>
                            <m:sSubPr>
                              <m:ctrlPr>
                                <a:rPr lang="en-US" sz="1800" i="1">
                                  <a:latin typeface="Cambria Math"/>
                                </a:rPr>
                              </m:ctrlPr>
                            </m:sSubPr>
                            <m:e>
                              <m:r>
                                <a:rPr lang="en-IN" sz="1800" i="1">
                                  <a:latin typeface="Cambria Math"/>
                                </a:rPr>
                                <m:t>h</m:t>
                              </m:r>
                            </m:e>
                            <m:sub>
                              <m:r>
                                <a:rPr lang="en-IN" sz="1800" i="1">
                                  <a:latin typeface="Cambria Math"/>
                                </a:rPr>
                                <m:t>0</m:t>
                              </m:r>
                            </m:sub>
                          </m:sSub>
                        </m:num>
                        <m:den>
                          <m:r>
                            <a:rPr lang="en-IN" sz="1800" i="1">
                              <a:latin typeface="Cambria Math"/>
                            </a:rPr>
                            <m:t>𝜇</m:t>
                          </m:r>
                        </m:den>
                      </m:f>
                      <m:r>
                        <a:rPr lang="en-IN" sz="1800" i="1">
                          <a:latin typeface="Cambria Math"/>
                        </a:rPr>
                        <m:t>    ,</m:t>
                      </m:r>
                      <m:sSub>
                        <m:sSubPr>
                          <m:ctrlPr>
                            <a:rPr lang="en-US" sz="1800" i="1">
                              <a:latin typeface="Cambria Math"/>
                            </a:rPr>
                          </m:ctrlPr>
                        </m:sSubPr>
                        <m:e>
                          <m:r>
                            <a:rPr lang="en-IN" sz="1800" i="1">
                              <a:latin typeface="Cambria Math"/>
                            </a:rPr>
                            <m:t>𝑃</m:t>
                          </m:r>
                        </m:e>
                        <m:sub>
                          <m:r>
                            <a:rPr lang="en-IN" sz="1800" i="1">
                              <a:latin typeface="Cambria Math"/>
                            </a:rPr>
                            <m:t>𝑒</m:t>
                          </m:r>
                        </m:sub>
                      </m:sSub>
                      <m:r>
                        <a:rPr lang="en-IN" sz="1800" i="1">
                          <a:latin typeface="Cambria Math"/>
                        </a:rPr>
                        <m:t>= </m:t>
                      </m:r>
                      <m:f>
                        <m:fPr>
                          <m:ctrlPr>
                            <a:rPr lang="en-US" sz="1800" i="1">
                              <a:latin typeface="Cambria Math"/>
                            </a:rPr>
                          </m:ctrlPr>
                        </m:fPr>
                        <m:num>
                          <m:sSub>
                            <m:sSubPr>
                              <m:ctrlPr>
                                <a:rPr lang="en-US" sz="1800" i="1">
                                  <a:latin typeface="Cambria Math"/>
                                </a:rPr>
                              </m:ctrlPr>
                            </m:sSubPr>
                            <m:e>
                              <m:r>
                                <a:rPr lang="en-IN" sz="1800" i="1">
                                  <a:latin typeface="Cambria Math"/>
                                </a:rPr>
                                <m:t>𝑣</m:t>
                              </m:r>
                            </m:e>
                            <m:sub>
                              <m:r>
                                <a:rPr lang="en-IN" sz="1800" i="1">
                                  <a:latin typeface="Cambria Math"/>
                                </a:rPr>
                                <m:t>0</m:t>
                              </m:r>
                            </m:sub>
                          </m:sSub>
                          <m:sSub>
                            <m:sSubPr>
                              <m:ctrlPr>
                                <a:rPr lang="en-US" sz="1800" i="1">
                                  <a:latin typeface="Cambria Math"/>
                                </a:rPr>
                              </m:ctrlPr>
                            </m:sSubPr>
                            <m:e>
                              <m:r>
                                <a:rPr lang="en-IN" sz="1800" i="1">
                                  <a:latin typeface="Cambria Math"/>
                                </a:rPr>
                                <m:t>h</m:t>
                              </m:r>
                            </m:e>
                            <m:sub>
                              <m:r>
                                <a:rPr lang="en-IN" sz="1800" i="1">
                                  <a:latin typeface="Cambria Math"/>
                                </a:rPr>
                                <m:t>0</m:t>
                              </m:r>
                            </m:sub>
                          </m:sSub>
                        </m:num>
                        <m:den>
                          <m:sSub>
                            <m:sSubPr>
                              <m:ctrlPr>
                                <a:rPr lang="en-US" sz="1800" i="1">
                                  <a:latin typeface="Cambria Math"/>
                                </a:rPr>
                              </m:ctrlPr>
                            </m:sSubPr>
                            <m:e>
                              <m:r>
                                <a:rPr lang="en-IN" sz="1800" i="1">
                                  <a:latin typeface="Cambria Math"/>
                                </a:rPr>
                                <m:t>𝐷</m:t>
                              </m:r>
                            </m:e>
                            <m:sub>
                              <m:r>
                                <a:rPr lang="en-IN" sz="1800" i="1">
                                  <a:latin typeface="Cambria Math"/>
                                </a:rPr>
                                <m:t>0</m:t>
                              </m:r>
                            </m:sub>
                          </m:sSub>
                        </m:den>
                      </m:f>
                    </m:oMath>
                  </m:oMathPara>
                </a14:m>
                <a:endParaRPr lang="en-US" sz="1800" dirty="0">
                  <a:effectLst/>
                  <a:latin typeface="Times New Roman" pitchFamily="18" charset="0"/>
                  <a:cs typeface="Times New Roman" pitchFamily="18" charset="0"/>
                </a:endParaRPr>
              </a:p>
              <a:p>
                <a:pPr>
                  <a:buFont typeface="Wingdings" pitchFamily="2" charset="2"/>
                  <a:buChar char="q"/>
                </a:pPr>
                <a:r>
                  <a:rPr lang="en-IN" sz="1800" dirty="0"/>
                  <a:t>non-dimensional parameters</a:t>
                </a:r>
                <a:endParaRPr lang="en-US" sz="1800" dirty="0">
                  <a:effectLst/>
                </a:endParaRPr>
              </a:p>
              <a:p>
                <a:pPr marL="0" indent="0">
                  <a:buNone/>
                </a:pPr>
                <a:r>
                  <a:rPr lang="en-IN" sz="1800" dirty="0" smtClean="0"/>
                  <a:t>	</a:t>
                </a:r>
                <a14:m>
                  <m:oMath xmlns:m="http://schemas.openxmlformats.org/officeDocument/2006/math">
                    <m:r>
                      <a:rPr lang="en-IN" sz="1800" i="1">
                        <a:latin typeface="Cambria Math"/>
                      </a:rPr>
                      <m:t>𝜀</m:t>
                    </m:r>
                    <m:r>
                      <a:rPr lang="en-IN" sz="1800" i="1">
                        <a:latin typeface="Cambria Math"/>
                      </a:rPr>
                      <m:t>= </m:t>
                    </m:r>
                    <m:sSub>
                      <m:sSubPr>
                        <m:ctrlPr>
                          <a:rPr lang="en-US" sz="1800" i="1">
                            <a:latin typeface="Cambria Math"/>
                          </a:rPr>
                        </m:ctrlPr>
                      </m:sSubPr>
                      <m:e>
                        <m:r>
                          <a:rPr lang="en-IN" sz="1800" i="1">
                            <a:latin typeface="Cambria Math"/>
                          </a:rPr>
                          <m:t>𝜀</m:t>
                        </m:r>
                      </m:e>
                      <m:sub>
                        <m:r>
                          <a:rPr lang="en-IN" sz="1800" i="1">
                            <a:latin typeface="Cambria Math"/>
                          </a:rPr>
                          <m:t>0</m:t>
                        </m:r>
                      </m:sub>
                    </m:sSub>
                    <m:f>
                      <m:fPr>
                        <m:ctrlPr>
                          <a:rPr lang="en-US" sz="1800" i="1">
                            <a:latin typeface="Cambria Math"/>
                          </a:rPr>
                        </m:ctrlPr>
                      </m:fPr>
                      <m:num>
                        <m:sSup>
                          <m:sSupPr>
                            <m:ctrlPr>
                              <a:rPr lang="en-US" sz="1800" i="1">
                                <a:latin typeface="Cambria Math"/>
                              </a:rPr>
                            </m:ctrlPr>
                          </m:sSupPr>
                          <m:e>
                            <m:r>
                              <a:rPr lang="en-IN" sz="1800" i="1">
                                <a:latin typeface="Cambria Math"/>
                              </a:rPr>
                              <m:t>𝑉</m:t>
                            </m:r>
                          </m:e>
                          <m:sup>
                            <m:r>
                              <a:rPr lang="en-IN" sz="1800" i="1">
                                <a:latin typeface="Cambria Math"/>
                              </a:rPr>
                              <m:t>2</m:t>
                            </m:r>
                          </m:sup>
                        </m:sSup>
                      </m:num>
                      <m:den>
                        <m:sSubSup>
                          <m:sSubSupPr>
                            <m:ctrlPr>
                              <a:rPr lang="en-US" sz="1800" i="1">
                                <a:latin typeface="Cambria Math"/>
                              </a:rPr>
                            </m:ctrlPr>
                          </m:sSubSupPr>
                          <m:e>
                            <m:r>
                              <a:rPr lang="en-IN" sz="1800" i="1">
                                <a:latin typeface="Cambria Math"/>
                              </a:rPr>
                              <m:t>h</m:t>
                            </m:r>
                          </m:e>
                          <m:sub>
                            <m:r>
                              <a:rPr lang="en-IN" sz="1800" i="1">
                                <a:latin typeface="Cambria Math"/>
                              </a:rPr>
                              <m:t>0</m:t>
                            </m:r>
                          </m:sub>
                          <m:sup>
                            <m:r>
                              <a:rPr lang="en-IN" sz="1800" i="1">
                                <a:latin typeface="Cambria Math"/>
                              </a:rPr>
                              <m:t>2</m:t>
                            </m:r>
                          </m:sup>
                        </m:sSubSup>
                        <m:r>
                          <a:rPr lang="en-IN" sz="1800" i="1">
                            <a:latin typeface="Cambria Math"/>
                          </a:rPr>
                          <m:t> </m:t>
                        </m:r>
                      </m:den>
                    </m:f>
                    <m:r>
                      <a:rPr lang="en-IN" sz="1800" i="1">
                        <a:latin typeface="Cambria Math"/>
                      </a:rPr>
                      <m:t>     ,   </m:t>
                    </m:r>
                    <m:r>
                      <a:rPr lang="en-IN" sz="1800" i="1">
                        <a:latin typeface="Cambria Math"/>
                      </a:rPr>
                      <m:t>𝜎</m:t>
                    </m:r>
                    <m:r>
                      <a:rPr lang="en-IN" sz="1800" i="1">
                        <a:latin typeface="Cambria Math"/>
                      </a:rPr>
                      <m:t> = </m:t>
                    </m:r>
                    <m:f>
                      <m:fPr>
                        <m:ctrlPr>
                          <a:rPr lang="en-US" sz="1800" i="1">
                            <a:latin typeface="Cambria Math"/>
                          </a:rPr>
                        </m:ctrlPr>
                      </m:fPr>
                      <m:num>
                        <m:sSup>
                          <m:sSupPr>
                            <m:ctrlPr>
                              <a:rPr lang="en-US" sz="1800" i="1">
                                <a:latin typeface="Cambria Math"/>
                              </a:rPr>
                            </m:ctrlPr>
                          </m:sSupPr>
                          <m:e>
                            <m:r>
                              <a:rPr lang="en-IN" sz="1800" i="1">
                                <a:latin typeface="Cambria Math"/>
                              </a:rPr>
                              <m:t>𝜎</m:t>
                            </m:r>
                          </m:e>
                          <m:sup>
                            <m:r>
                              <a:rPr lang="en-IN" sz="1800" i="1">
                                <a:latin typeface="Cambria Math"/>
                              </a:rPr>
                              <m:t>1</m:t>
                            </m:r>
                          </m:sup>
                        </m:sSup>
                      </m:num>
                      <m:den>
                        <m:sSub>
                          <m:sSubPr>
                            <m:ctrlPr>
                              <a:rPr lang="en-US" sz="1800" i="1">
                                <a:latin typeface="Cambria Math"/>
                              </a:rPr>
                            </m:ctrlPr>
                          </m:sSubPr>
                          <m:e>
                            <m:r>
                              <a:rPr lang="en-IN" sz="1800" i="1">
                                <a:latin typeface="Cambria Math"/>
                              </a:rPr>
                              <m:t>h</m:t>
                            </m:r>
                          </m:e>
                          <m:sub>
                            <m:r>
                              <a:rPr lang="en-IN" sz="1800" i="1">
                                <a:latin typeface="Cambria Math"/>
                              </a:rPr>
                              <m:t>0</m:t>
                            </m:r>
                          </m:sub>
                        </m:sSub>
                      </m:den>
                    </m:f>
                  </m:oMath>
                </a14:m>
                <a:r>
                  <a:rPr lang="en-IN" sz="1800" dirty="0"/>
                  <a:t> </a:t>
                </a:r>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1600200"/>
                <a:ext cx="7924800" cy="4525963"/>
              </a:xfrm>
              <a:blipFill rotWithShape="1">
                <a:blip r:embed="rId2"/>
                <a:stretch>
                  <a:fillRect l="-615"/>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49</a:t>
            </a:fld>
            <a:endParaRPr lang="en-US"/>
          </a:p>
        </p:txBody>
      </p:sp>
    </p:spTree>
    <p:extLst>
      <p:ext uri="{BB962C8B-B14F-4D97-AF65-F5344CB8AC3E}">
        <p14:creationId xmlns:p14="http://schemas.microsoft.com/office/powerpoint/2010/main" val="2696267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rgbClr val="FF0000"/>
                </a:solidFill>
                <a:latin typeface="Calibri" pitchFamily="34" charset="0"/>
              </a:rPr>
              <a:t>MATHEMATICAL MODELING : CLASSIFICATION</a:t>
            </a:r>
            <a:endParaRPr lang="en-US" sz="3000" b="1" dirty="0"/>
          </a:p>
        </p:txBody>
      </p:sp>
      <p:sp>
        <p:nvSpPr>
          <p:cNvPr id="3" name="Content Placeholder 2"/>
          <p:cNvSpPr>
            <a:spLocks noGrp="1"/>
          </p:cNvSpPr>
          <p:nvPr>
            <p:ph idx="1"/>
          </p:nvPr>
        </p:nvSpPr>
        <p:spPr/>
        <p:txBody>
          <a:bodyPr/>
          <a:lstStyle/>
          <a:p>
            <a:r>
              <a:rPr lang="en-US" b="1" dirty="0" smtClean="0">
                <a:latin typeface="Calibri" pitchFamily="34" charset="0"/>
              </a:rPr>
              <a:t>Subject </a:t>
            </a:r>
            <a:r>
              <a:rPr lang="en-US" b="1" dirty="0">
                <a:latin typeface="Calibri" pitchFamily="34" charset="0"/>
              </a:rPr>
              <a:t>matter of the </a:t>
            </a:r>
            <a:r>
              <a:rPr lang="en-US" b="1" dirty="0" smtClean="0">
                <a:latin typeface="Calibri" pitchFamily="34" charset="0"/>
              </a:rPr>
              <a:t>models</a:t>
            </a:r>
          </a:p>
          <a:p>
            <a:r>
              <a:rPr lang="en-US" b="1" dirty="0" smtClean="0">
                <a:latin typeface="Calibri" pitchFamily="34" charset="0"/>
              </a:rPr>
              <a:t>Purpose </a:t>
            </a:r>
            <a:r>
              <a:rPr lang="en-US" b="1" dirty="0">
                <a:latin typeface="Calibri" pitchFamily="34" charset="0"/>
              </a:rPr>
              <a:t>we </a:t>
            </a:r>
            <a:r>
              <a:rPr lang="en-US" b="1" dirty="0" smtClean="0">
                <a:latin typeface="Calibri" pitchFamily="34" charset="0"/>
              </a:rPr>
              <a:t>have</a:t>
            </a:r>
          </a:p>
          <a:p>
            <a:r>
              <a:rPr lang="en-US" b="1" dirty="0" smtClean="0">
                <a:latin typeface="Calibri" pitchFamily="34" charset="0"/>
              </a:rPr>
              <a:t>Mathematical </a:t>
            </a:r>
            <a:r>
              <a:rPr lang="en-US" b="1" dirty="0">
                <a:latin typeface="Calibri" pitchFamily="34" charset="0"/>
              </a:rPr>
              <a:t>techniques </a:t>
            </a:r>
            <a:endParaRPr lang="en-US" b="1" dirty="0" smtClean="0">
              <a:latin typeface="Calibri" pitchFamily="34" charset="0"/>
            </a:endParaRPr>
          </a:p>
          <a:p>
            <a:r>
              <a:rPr lang="en-US" b="1" dirty="0" smtClean="0">
                <a:latin typeface="Calibri" pitchFamily="34" charset="0"/>
              </a:rPr>
              <a:t>Nature</a:t>
            </a:r>
          </a:p>
          <a:p>
            <a:endParaRPr lang="en-US" dirty="0"/>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5</a:t>
            </a:fld>
            <a:endParaRPr lang="en-US"/>
          </a:p>
        </p:txBody>
      </p:sp>
    </p:spTree>
    <p:extLst>
      <p:ext uri="{BB962C8B-B14F-4D97-AF65-F5344CB8AC3E}">
        <p14:creationId xmlns:p14="http://schemas.microsoft.com/office/powerpoint/2010/main" val="1994943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l"/>
            <a:r>
              <a:rPr lang="en-US" sz="2600" b="1" dirty="0" smtClean="0"/>
              <a:t>Solution of the problem:</a:t>
            </a:r>
            <a:endParaRPr lang="en-US" sz="26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229600" cy="5715000"/>
              </a:xfrm>
            </p:spPr>
            <p:txBody>
              <a:bodyPr>
                <a:noAutofit/>
              </a:bodyPr>
              <a:lstStyle/>
              <a:p>
                <a:pPr marL="0" indent="0">
                  <a:buNone/>
                </a:pPr>
                <a:r>
                  <a:rPr lang="en-IN" sz="1800" dirty="0" smtClean="0">
                    <a:latin typeface="Times New Roman" pitchFamily="18" charset="0"/>
                    <a:cs typeface="Times New Roman" pitchFamily="18" charset="0"/>
                  </a:rPr>
                  <a:t>The non-dimensional form of the governing equation of motion, equation of continuity and boundary conditions are given below. </a:t>
                </a:r>
                <a:endParaRPr lang="en-US" sz="1800" dirty="0">
                  <a:effectLst/>
                  <a:latin typeface="Times New Roman" pitchFamily="18" charset="0"/>
                  <a:cs typeface="Times New Roman" pitchFamily="18" charset="0"/>
                </a:endParaRPr>
              </a:p>
              <a:p>
                <a:pPr marL="0" indent="0">
                  <a:buNone/>
                </a:pPr>
                <a:r>
                  <a:rPr lang="en-IN" sz="1800" dirty="0">
                    <a:latin typeface="Times New Roman" pitchFamily="18" charset="0"/>
                    <a:cs typeface="Times New Roman" pitchFamily="18" charset="0"/>
                  </a:rPr>
                  <a:t> </a:t>
                </a:r>
                <a14:m>
                  <m:oMath xmlns:m="http://schemas.openxmlformats.org/officeDocument/2006/math">
                    <m:r>
                      <a:rPr lang="en-IN" sz="1800" i="1">
                        <a:latin typeface="Cambria Math"/>
                      </a:rPr>
                      <m:t>−</m:t>
                    </m:r>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𝑝</m:t>
                            </m:r>
                          </m:e>
                          <m:sup>
                            <m:r>
                              <a:rPr lang="en-IN" sz="1800" i="1">
                                <a:latin typeface="Cambria Math"/>
                              </a:rPr>
                              <m:t>∗</m:t>
                            </m:r>
                          </m:sup>
                        </m:sSup>
                      </m:num>
                      <m:den>
                        <m:r>
                          <a:rPr lang="en-IN" sz="1800" i="1">
                            <a:latin typeface="Cambria Math"/>
                          </a:rPr>
                          <m:t>𝜕</m:t>
                        </m:r>
                        <m:r>
                          <a:rPr lang="en-IN" sz="1800" i="1">
                            <a:latin typeface="Cambria Math"/>
                          </a:rPr>
                          <m:t>𝑥</m:t>
                        </m:r>
                      </m:den>
                    </m:f>
                    <m:r>
                      <a:rPr lang="en-IN" sz="1800" i="1">
                        <a:latin typeface="Cambria Math"/>
                      </a:rPr>
                      <m:t>+</m:t>
                    </m:r>
                    <m:f>
                      <m:fPr>
                        <m:ctrlPr>
                          <a:rPr lang="en-US" sz="1800" i="1">
                            <a:latin typeface="Cambria Math"/>
                          </a:rPr>
                        </m:ctrlPr>
                      </m:fPr>
                      <m:num>
                        <m:r>
                          <a:rPr lang="en-IN" sz="1800" i="1">
                            <a:latin typeface="Cambria Math"/>
                          </a:rPr>
                          <m:t>1</m:t>
                        </m:r>
                      </m:num>
                      <m:den>
                        <m:sSub>
                          <m:sSubPr>
                            <m:ctrlPr>
                              <a:rPr lang="en-US" sz="1800" i="1">
                                <a:latin typeface="Cambria Math"/>
                              </a:rPr>
                            </m:ctrlPr>
                          </m:sSubPr>
                          <m:e>
                            <m:r>
                              <a:rPr lang="en-IN" sz="1800" i="1">
                                <a:latin typeface="Cambria Math"/>
                              </a:rPr>
                              <m:t>𝑅𝑒h</m:t>
                            </m:r>
                            <m:r>
                              <a:rPr lang="en-IN" sz="1800" i="1">
                                <a:latin typeface="Cambria Math"/>
                              </a:rPr>
                              <m:t>′</m:t>
                            </m:r>
                          </m:e>
                          <m:sub>
                            <m:r>
                              <a:rPr lang="en-IN" sz="1800" i="1">
                                <a:latin typeface="Cambria Math"/>
                              </a:rPr>
                              <m:t>0</m:t>
                            </m:r>
                          </m:sub>
                        </m:sSub>
                      </m:den>
                    </m:f>
                    <m:r>
                      <a:rPr lang="en-IN" sz="1800" i="1">
                        <a:latin typeface="Cambria Math"/>
                      </a:rPr>
                      <m:t> </m:t>
                    </m:r>
                    <m:d>
                      <m:dPr>
                        <m:begChr m:val="{"/>
                        <m:endChr m:val="}"/>
                        <m:ctrlPr>
                          <a:rPr lang="en-US" sz="1800" i="1">
                            <a:latin typeface="Cambria Math"/>
                          </a:rPr>
                        </m:ctrlPr>
                      </m:dPr>
                      <m:e>
                        <m:f>
                          <m:fPr>
                            <m:ctrlPr>
                              <a:rPr lang="en-US" sz="1800" i="1">
                                <a:latin typeface="Cambria Math"/>
                              </a:rPr>
                            </m:ctrlPr>
                          </m:fPr>
                          <m:num>
                            <m:sSup>
                              <m:sSupPr>
                                <m:ctrlPr>
                                  <a:rPr lang="en-US" sz="1800" i="1">
                                    <a:latin typeface="Cambria Math"/>
                                  </a:rPr>
                                </m:ctrlPr>
                              </m:sSupPr>
                              <m:e>
                                <m:r>
                                  <a:rPr lang="en-IN" sz="1800" i="1">
                                    <a:latin typeface="Cambria Math"/>
                                  </a:rPr>
                                  <m:t>𝜕</m:t>
                                </m:r>
                              </m:e>
                              <m:sup>
                                <m:r>
                                  <a:rPr lang="en-IN" sz="1800" i="1">
                                    <a:latin typeface="Cambria Math"/>
                                  </a:rPr>
                                  <m:t>2</m:t>
                                </m:r>
                              </m:sup>
                            </m:sSup>
                            <m:r>
                              <a:rPr lang="en-IN" sz="1800" i="1">
                                <a:latin typeface="Cambria Math"/>
                              </a:rPr>
                              <m:t>𝑢</m:t>
                            </m:r>
                          </m:num>
                          <m:den>
                            <m:r>
                              <a:rPr lang="en-IN" sz="1800" i="1">
                                <a:latin typeface="Cambria Math"/>
                              </a:rPr>
                              <m:t>𝜕</m:t>
                            </m:r>
                            <m:sSup>
                              <m:sSupPr>
                                <m:ctrlPr>
                                  <a:rPr lang="en-US" sz="1800" i="1">
                                    <a:latin typeface="Cambria Math"/>
                                  </a:rPr>
                                </m:ctrlPr>
                              </m:sSupPr>
                              <m:e>
                                <m:r>
                                  <a:rPr lang="en-IN" sz="1800" i="1">
                                    <a:latin typeface="Cambria Math"/>
                                  </a:rPr>
                                  <m:t>𝑦</m:t>
                                </m:r>
                              </m:e>
                              <m:sup>
                                <m:r>
                                  <a:rPr lang="en-IN" sz="1800" i="1">
                                    <a:latin typeface="Cambria Math"/>
                                  </a:rPr>
                                  <m:t>2</m:t>
                                </m:r>
                              </m:sup>
                            </m:sSup>
                          </m:den>
                        </m:f>
                        <m:r>
                          <a:rPr lang="en-IN" sz="1800" i="1">
                            <a:latin typeface="Cambria Math"/>
                          </a:rPr>
                          <m:t>−3</m:t>
                        </m:r>
                        <m:r>
                          <a:rPr lang="en-IN" sz="1800" i="1">
                            <a:latin typeface="Cambria Math"/>
                          </a:rPr>
                          <m:t>𝜀</m:t>
                        </m:r>
                        <m:sSup>
                          <m:sSupPr>
                            <m:ctrlPr>
                              <a:rPr lang="en-US" sz="1800" i="1">
                                <a:latin typeface="Cambria Math"/>
                              </a:rPr>
                            </m:ctrlPr>
                          </m:sSupPr>
                          <m:e>
                            <m:d>
                              <m:dPr>
                                <m:ctrlPr>
                                  <a:rPr lang="en-US" sz="1800" i="1">
                                    <a:latin typeface="Cambria Math"/>
                                  </a:rPr>
                                </m:ctrlPr>
                              </m:dPr>
                              <m:e>
                                <m:f>
                                  <m:fPr>
                                    <m:ctrlPr>
                                      <a:rPr lang="en-US" sz="1800" i="1">
                                        <a:latin typeface="Cambria Math"/>
                                      </a:rPr>
                                    </m:ctrlPr>
                                  </m:fPr>
                                  <m:num>
                                    <m:r>
                                      <a:rPr lang="en-IN" sz="1800" i="1">
                                        <a:latin typeface="Cambria Math"/>
                                      </a:rPr>
                                      <m:t>𝜕</m:t>
                                    </m:r>
                                    <m:r>
                                      <a:rPr lang="en-IN" sz="1800" i="1">
                                        <a:latin typeface="Cambria Math"/>
                                      </a:rPr>
                                      <m:t>𝑢</m:t>
                                    </m:r>
                                  </m:num>
                                  <m:den>
                                    <m:r>
                                      <a:rPr lang="en-IN" sz="1800" i="1">
                                        <a:latin typeface="Cambria Math"/>
                                      </a:rPr>
                                      <m:t>𝜕</m:t>
                                    </m:r>
                                    <m:r>
                                      <a:rPr lang="en-IN" sz="1800" i="1">
                                        <a:latin typeface="Cambria Math"/>
                                      </a:rPr>
                                      <m:t>𝑦</m:t>
                                    </m:r>
                                  </m:den>
                                </m:f>
                              </m:e>
                            </m:d>
                          </m:e>
                          <m:sup>
                            <m:r>
                              <a:rPr lang="en-IN" sz="1800" i="1">
                                <a:latin typeface="Cambria Math"/>
                              </a:rPr>
                              <m:t>2</m:t>
                            </m:r>
                          </m:sup>
                        </m:sSup>
                        <m:d>
                          <m:dPr>
                            <m:ctrlPr>
                              <a:rPr lang="en-US" sz="1800" i="1">
                                <a:latin typeface="Cambria Math"/>
                              </a:rPr>
                            </m:ctrlPr>
                          </m:dPr>
                          <m:e>
                            <m:f>
                              <m:fPr>
                                <m:ctrlPr>
                                  <a:rPr lang="en-US" sz="1800" i="1">
                                    <a:latin typeface="Cambria Math"/>
                                  </a:rPr>
                                </m:ctrlPr>
                              </m:fPr>
                              <m:num>
                                <m:sSup>
                                  <m:sSupPr>
                                    <m:ctrlPr>
                                      <a:rPr lang="en-US" sz="1800" i="1">
                                        <a:latin typeface="Cambria Math"/>
                                      </a:rPr>
                                    </m:ctrlPr>
                                  </m:sSupPr>
                                  <m:e>
                                    <m:r>
                                      <a:rPr lang="en-IN" sz="1800" i="1">
                                        <a:latin typeface="Cambria Math"/>
                                      </a:rPr>
                                      <m:t>𝜕</m:t>
                                    </m:r>
                                  </m:e>
                                  <m:sup>
                                    <m:r>
                                      <a:rPr lang="en-IN" sz="1800" i="1">
                                        <a:latin typeface="Cambria Math"/>
                                      </a:rPr>
                                      <m:t>2</m:t>
                                    </m:r>
                                  </m:sup>
                                </m:sSup>
                                <m:r>
                                  <a:rPr lang="en-IN" sz="1800" i="1">
                                    <a:latin typeface="Cambria Math"/>
                                  </a:rPr>
                                  <m:t>𝑢</m:t>
                                </m:r>
                              </m:num>
                              <m:den>
                                <m:r>
                                  <a:rPr lang="en-IN" sz="1800" i="1">
                                    <a:latin typeface="Cambria Math"/>
                                  </a:rPr>
                                  <m:t>𝜕</m:t>
                                </m:r>
                                <m:sSup>
                                  <m:sSupPr>
                                    <m:ctrlPr>
                                      <a:rPr lang="en-US" sz="1800" i="1">
                                        <a:latin typeface="Cambria Math"/>
                                      </a:rPr>
                                    </m:ctrlPr>
                                  </m:sSupPr>
                                  <m:e>
                                    <m:r>
                                      <a:rPr lang="en-IN" sz="1800" i="1">
                                        <a:latin typeface="Cambria Math"/>
                                      </a:rPr>
                                      <m:t>𝑦</m:t>
                                    </m:r>
                                  </m:e>
                                  <m:sup>
                                    <m:r>
                                      <a:rPr lang="en-IN" sz="1800" i="1">
                                        <a:latin typeface="Cambria Math"/>
                                      </a:rPr>
                                      <m:t>2</m:t>
                                    </m:r>
                                  </m:sup>
                                </m:sSup>
                              </m:den>
                            </m:f>
                          </m:e>
                        </m:d>
                      </m:e>
                    </m:d>
                    <m:r>
                      <a:rPr lang="en-IN" sz="1800" i="1">
                        <a:latin typeface="Cambria Math"/>
                      </a:rPr>
                      <m:t> =0</m:t>
                    </m:r>
                  </m:oMath>
                </a14:m>
                <a:r>
                  <a:rPr lang="en-IN" sz="1800" dirty="0">
                    <a:latin typeface="Times New Roman" pitchFamily="18" charset="0"/>
                    <a:cs typeface="Times New Roman" pitchFamily="18" charset="0"/>
                  </a:rPr>
                  <a:t>  </a:t>
                </a:r>
                <a:r>
                  <a:rPr lang="en-IN" sz="1800" dirty="0" smtClean="0">
                    <a:latin typeface="Times New Roman" pitchFamily="18" charset="0"/>
                    <a:cs typeface="Times New Roman" pitchFamily="18" charset="0"/>
                  </a:rPr>
                  <a:t>                                                        </a:t>
                </a:r>
                <a:r>
                  <a:rPr lang="en-IN" sz="1800" dirty="0">
                    <a:latin typeface="Times New Roman" pitchFamily="18" charset="0"/>
                    <a:cs typeface="Times New Roman" pitchFamily="18" charset="0"/>
                  </a:rPr>
                  <a:t>(4.27)</a:t>
                </a:r>
                <a:endParaRPr lang="en-US" sz="1800" dirty="0">
                  <a:effectLst/>
                  <a:latin typeface="Times New Roman" pitchFamily="18" charset="0"/>
                  <a:cs typeface="Times New Roman" pitchFamily="18" charset="0"/>
                </a:endParaRPr>
              </a:p>
              <a:p>
                <a:pPr marL="0" indent="0">
                  <a:buNone/>
                </a:pPr>
                <a14:m>
                  <m:oMath xmlns:m="http://schemas.openxmlformats.org/officeDocument/2006/math">
                    <m:r>
                      <a:rPr lang="en-IN" sz="1800" i="1">
                        <a:latin typeface="Cambria Math"/>
                      </a:rPr>
                      <m:t>−</m:t>
                    </m:r>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𝑝</m:t>
                            </m:r>
                          </m:e>
                          <m:sup>
                            <m:r>
                              <a:rPr lang="en-IN" sz="1800" i="1">
                                <a:latin typeface="Cambria Math"/>
                              </a:rPr>
                              <m:t>∗</m:t>
                            </m:r>
                          </m:sup>
                        </m:sSup>
                      </m:num>
                      <m:den>
                        <m:r>
                          <a:rPr lang="en-IN" sz="1800" i="1">
                            <a:latin typeface="Cambria Math"/>
                          </a:rPr>
                          <m:t>𝜕</m:t>
                        </m:r>
                        <m:r>
                          <a:rPr lang="en-IN" sz="1800" i="1">
                            <a:latin typeface="Cambria Math"/>
                          </a:rPr>
                          <m:t>𝑦</m:t>
                        </m:r>
                      </m:den>
                    </m:f>
                    <m:r>
                      <a:rPr lang="en-IN" sz="1800" i="1">
                        <a:latin typeface="Cambria Math"/>
                      </a:rPr>
                      <m:t>=0</m:t>
                    </m:r>
                  </m:oMath>
                </a14:m>
                <a:r>
                  <a:rPr lang="en-IN" sz="1800" dirty="0">
                    <a:latin typeface="Times New Roman" pitchFamily="18" charset="0"/>
                    <a:cs typeface="Times New Roman" pitchFamily="18" charset="0"/>
                  </a:rPr>
                  <a:t>              </a:t>
                </a:r>
                <a:r>
                  <a:rPr lang="en-IN" sz="1800" dirty="0" smtClean="0">
                    <a:latin typeface="Times New Roman" pitchFamily="18" charset="0"/>
                    <a:cs typeface="Times New Roman" pitchFamily="18" charset="0"/>
                  </a:rPr>
                  <a:t>                                                                                                   </a:t>
                </a:r>
                <a:r>
                  <a:rPr lang="en-IN" sz="1800" dirty="0">
                    <a:latin typeface="Times New Roman" pitchFamily="18" charset="0"/>
                    <a:cs typeface="Times New Roman" pitchFamily="18" charset="0"/>
                  </a:rPr>
                  <a:t>(4.28)</a:t>
                </a:r>
                <a:endParaRPr lang="en-US" sz="1800" dirty="0">
                  <a:effectLst/>
                  <a:latin typeface="Times New Roman" pitchFamily="18" charset="0"/>
                  <a:cs typeface="Times New Roman" pitchFamily="18" charset="0"/>
                </a:endParaRPr>
              </a:p>
              <a:p>
                <a:pPr marL="0" indent="0">
                  <a:buNone/>
                </a:pPr>
                <a14:m>
                  <m:oMath xmlns:m="http://schemas.openxmlformats.org/officeDocument/2006/math">
                    <m:sSub>
                      <m:sSubPr>
                        <m:ctrlPr>
                          <a:rPr lang="en-US" sz="1800" i="1">
                            <a:latin typeface="Cambria Math"/>
                          </a:rPr>
                        </m:ctrlPr>
                      </m:sSubPr>
                      <m:e>
                        <m:r>
                          <a:rPr lang="en-IN" sz="1800" i="1">
                            <a:latin typeface="Cambria Math"/>
                          </a:rPr>
                          <m:t> </m:t>
                        </m:r>
                        <m:r>
                          <a:rPr lang="en-IN" sz="1800" i="1">
                            <a:latin typeface="Cambria Math"/>
                          </a:rPr>
                          <m:t>h</m:t>
                        </m:r>
                        <m:r>
                          <a:rPr lang="en-IN" sz="1800" i="1">
                            <a:latin typeface="Cambria Math"/>
                          </a:rPr>
                          <m:t>′</m:t>
                        </m:r>
                      </m:e>
                      <m:sub>
                        <m:r>
                          <a:rPr lang="en-IN" sz="1800" i="1">
                            <a:latin typeface="Cambria Math"/>
                          </a:rPr>
                          <m:t>0</m:t>
                        </m:r>
                      </m:sub>
                    </m:sSub>
                    <m:f>
                      <m:fPr>
                        <m:ctrlPr>
                          <a:rPr lang="en-US" sz="1800" i="1">
                            <a:latin typeface="Cambria Math"/>
                          </a:rPr>
                        </m:ctrlPr>
                      </m:fPr>
                      <m:num>
                        <m:sSup>
                          <m:sSupPr>
                            <m:ctrlPr>
                              <a:rPr lang="en-US" sz="1800" i="1">
                                <a:latin typeface="Cambria Math"/>
                              </a:rPr>
                            </m:ctrlPr>
                          </m:sSupPr>
                          <m:e>
                            <m:r>
                              <a:rPr lang="en-IN" sz="1800" i="1">
                                <a:latin typeface="Cambria Math"/>
                              </a:rPr>
                              <m:t>𝜕</m:t>
                            </m:r>
                          </m:e>
                          <m:sup>
                            <m:r>
                              <a:rPr lang="en-IN" sz="1800" i="1">
                                <a:latin typeface="Cambria Math"/>
                              </a:rPr>
                              <m:t>2</m:t>
                            </m:r>
                          </m:sup>
                        </m:sSup>
                        <m:sSup>
                          <m:sSupPr>
                            <m:ctrlPr>
                              <a:rPr lang="en-US" sz="1800" i="1">
                                <a:latin typeface="Cambria Math"/>
                              </a:rPr>
                            </m:ctrlPr>
                          </m:sSupPr>
                          <m:e>
                            <m:r>
                              <a:rPr lang="en-IN" sz="1800" i="1">
                                <a:latin typeface="Cambria Math"/>
                              </a:rPr>
                              <m:t>𝑝</m:t>
                            </m:r>
                          </m:e>
                          <m:sup>
                            <m:r>
                              <a:rPr lang="en-IN" sz="1800" i="1">
                                <a:latin typeface="Cambria Math"/>
                              </a:rPr>
                              <m:t>𝛩</m:t>
                            </m:r>
                          </m:sup>
                        </m:sSup>
                      </m:num>
                      <m:den>
                        <m:r>
                          <a:rPr lang="en-IN" sz="1800" i="1">
                            <a:latin typeface="Cambria Math"/>
                          </a:rPr>
                          <m:t>𝜕</m:t>
                        </m:r>
                        <m:sSup>
                          <m:sSupPr>
                            <m:ctrlPr>
                              <a:rPr lang="en-US" sz="1800" i="1">
                                <a:latin typeface="Cambria Math"/>
                              </a:rPr>
                            </m:ctrlPr>
                          </m:sSupPr>
                          <m:e>
                            <m:r>
                              <a:rPr lang="en-IN" sz="1800" i="1">
                                <a:latin typeface="Cambria Math"/>
                              </a:rPr>
                              <m:t>𝑥</m:t>
                            </m:r>
                          </m:e>
                          <m:sup>
                            <m:r>
                              <a:rPr lang="en-IN" sz="1800" i="1">
                                <a:latin typeface="Cambria Math"/>
                              </a:rPr>
                              <m:t>2</m:t>
                            </m:r>
                          </m:sup>
                        </m:sSup>
                      </m:den>
                    </m:f>
                    <m:r>
                      <a:rPr lang="en-IN" sz="1800" i="1">
                        <a:latin typeface="Cambria Math"/>
                      </a:rPr>
                      <m:t> + </m:t>
                    </m:r>
                    <m:f>
                      <m:fPr>
                        <m:ctrlPr>
                          <a:rPr lang="en-US" sz="1800" i="1">
                            <a:latin typeface="Cambria Math"/>
                          </a:rPr>
                        </m:ctrlPr>
                      </m:fPr>
                      <m:num>
                        <m:r>
                          <a:rPr lang="en-IN" sz="1800" i="1">
                            <a:latin typeface="Cambria Math"/>
                          </a:rPr>
                          <m:t>𝜕</m:t>
                        </m:r>
                      </m:num>
                      <m:den>
                        <m:r>
                          <a:rPr lang="en-IN" sz="1800" i="1">
                            <a:latin typeface="Cambria Math"/>
                          </a:rPr>
                          <m:t>𝜕</m:t>
                        </m:r>
                        <m:r>
                          <a:rPr lang="en-IN" sz="1800" i="1">
                            <a:latin typeface="Cambria Math"/>
                          </a:rPr>
                          <m:t>𝑦</m:t>
                        </m:r>
                      </m:den>
                    </m:f>
                    <m:r>
                      <a:rPr lang="en-IN" sz="1800" i="1">
                        <a:latin typeface="Cambria Math"/>
                      </a:rPr>
                      <m:t> </m:t>
                    </m:r>
                    <m:d>
                      <m:dPr>
                        <m:begChr m:val="{"/>
                        <m:endChr m:val="}"/>
                        <m:ctrlPr>
                          <a:rPr lang="en-US" sz="1800" i="1">
                            <a:latin typeface="Cambria Math"/>
                          </a:rPr>
                        </m:ctrlPr>
                      </m:dPr>
                      <m:e>
                        <m:d>
                          <m:dPr>
                            <m:ctrlPr>
                              <a:rPr lang="en-US" sz="1800" i="1">
                                <a:latin typeface="Cambria Math"/>
                              </a:rPr>
                            </m:ctrlPr>
                          </m:dPr>
                          <m:e>
                            <m:r>
                              <a:rPr lang="en-IN" sz="1800" i="1">
                                <a:latin typeface="Cambria Math"/>
                              </a:rPr>
                              <m:t>1−</m:t>
                            </m:r>
                            <m:r>
                              <a:rPr lang="en-IN" sz="1800" i="1">
                                <a:latin typeface="Cambria Math"/>
                              </a:rPr>
                              <m:t>𝛽</m:t>
                            </m:r>
                            <m:r>
                              <a:rPr lang="en-IN" sz="1800" i="1">
                                <a:latin typeface="Cambria Math"/>
                              </a:rPr>
                              <m:t>′</m:t>
                            </m:r>
                            <m:r>
                              <a:rPr lang="en-IN" sz="1800" i="1">
                                <a:latin typeface="Cambria Math"/>
                              </a:rPr>
                              <m:t>𝑦</m:t>
                            </m:r>
                          </m:e>
                        </m:d>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𝑝</m:t>
                                </m:r>
                              </m:e>
                              <m:sup>
                                <m:r>
                                  <a:rPr lang="en-IN" sz="1800" i="1">
                                    <a:latin typeface="Cambria Math"/>
                                  </a:rPr>
                                  <m:t>𝛩</m:t>
                                </m:r>
                              </m:sup>
                            </m:sSup>
                          </m:num>
                          <m:den>
                            <m:r>
                              <a:rPr lang="en-IN" sz="1800" i="1">
                                <a:latin typeface="Cambria Math"/>
                              </a:rPr>
                              <m:t>𝜕</m:t>
                            </m:r>
                            <m:r>
                              <a:rPr lang="en-IN" sz="1800" i="1">
                                <a:latin typeface="Cambria Math"/>
                              </a:rPr>
                              <m:t>𝑦</m:t>
                            </m:r>
                          </m:den>
                        </m:f>
                      </m:e>
                    </m:d>
                    <m:r>
                      <a:rPr lang="en-IN" sz="1800" i="1">
                        <a:latin typeface="Cambria Math"/>
                      </a:rPr>
                      <m:t>=0</m:t>
                    </m:r>
                  </m:oMath>
                </a14:m>
                <a:r>
                  <a:rPr lang="en-IN" sz="1800" dirty="0">
                    <a:latin typeface="Times New Roman" pitchFamily="18" charset="0"/>
                    <a:cs typeface="Times New Roman" pitchFamily="18" charset="0"/>
                  </a:rPr>
                  <a:t>  </a:t>
                </a:r>
                <a:r>
                  <a:rPr lang="en-IN" sz="1800" dirty="0" smtClean="0">
                    <a:latin typeface="Times New Roman" pitchFamily="18" charset="0"/>
                    <a:cs typeface="Times New Roman" pitchFamily="18" charset="0"/>
                  </a:rPr>
                  <a:t>                                                                    </a:t>
                </a:r>
                <a:r>
                  <a:rPr lang="en-IN" sz="1800" dirty="0">
                    <a:latin typeface="Times New Roman" pitchFamily="18" charset="0"/>
                    <a:cs typeface="Times New Roman" pitchFamily="18" charset="0"/>
                  </a:rPr>
                  <a:t>(4.29)</a:t>
                </a:r>
                <a:endParaRPr lang="en-US" sz="1800" dirty="0">
                  <a:effectLst/>
                  <a:latin typeface="Times New Roman" pitchFamily="18" charset="0"/>
                  <a:cs typeface="Times New Roman" pitchFamily="18" charset="0"/>
                </a:endParaRPr>
              </a:p>
              <a:p>
                <a:pPr marL="0" indent="0" algn="just">
                  <a:spcBef>
                    <a:spcPts val="1200"/>
                  </a:spcBef>
                  <a:buNone/>
                </a:pPr>
                <a:r>
                  <a:rPr lang="en-IN" sz="1800" b="1" dirty="0" smtClean="0">
                    <a:latin typeface="Times New Roman" pitchFamily="18" charset="0"/>
                    <a:cs typeface="Times New Roman" pitchFamily="18" charset="0"/>
                  </a:rPr>
                  <a:t>Boundary and matching Condition in non-dimensional form:</a:t>
                </a:r>
              </a:p>
              <a:p>
                <a:pPr marL="0" indent="0" algn="just">
                  <a:spcBef>
                    <a:spcPts val="1200"/>
                  </a:spcBef>
                  <a:buNone/>
                </a:pPr>
                <a:r>
                  <a:rPr lang="en-IN" sz="1800" dirty="0">
                    <a:latin typeface="Times New Roman" pitchFamily="18" charset="0"/>
                    <a:cs typeface="Times New Roman" pitchFamily="18" charset="0"/>
                  </a:rPr>
                  <a:t> </a:t>
                </a:r>
                <a14:m>
                  <m:oMath xmlns:m="http://schemas.openxmlformats.org/officeDocument/2006/math">
                    <m:f>
                      <m:fPr>
                        <m:ctrlPr>
                          <a:rPr lang="en-US" sz="1800" i="1">
                            <a:solidFill>
                              <a:srgbClr val="000000"/>
                            </a:solidFill>
                            <a:latin typeface="Cambria Math"/>
                            <a:cs typeface="Times New Roman"/>
                          </a:rPr>
                        </m:ctrlPr>
                      </m:fPr>
                      <m:num>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𝑢</m:t>
                        </m:r>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𝑦</m:t>
                        </m:r>
                      </m:den>
                    </m:f>
                    <m:r>
                      <a:rPr lang="en-IN" sz="1800" i="1">
                        <a:solidFill>
                          <a:srgbClr val="000000"/>
                        </a:solidFill>
                        <a:effectLst/>
                        <a:latin typeface="Cambria Math"/>
                        <a:cs typeface="Times New Roman"/>
                      </a:rPr>
                      <m:t>=0                                                   </m:t>
                    </m:r>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𝑦</m:t>
                    </m:r>
                    <m:r>
                      <a:rPr lang="en-IN" sz="1800" i="1">
                        <a:solidFill>
                          <a:srgbClr val="000000"/>
                        </a:solidFill>
                        <a:effectLst/>
                        <a:latin typeface="Cambria Math"/>
                        <a:cs typeface="Times New Roman"/>
                      </a:rPr>
                      <m:t>= 0</m:t>
                    </m:r>
                  </m:oMath>
                </a14:m>
                <a:endParaRPr lang="en-US" sz="1800" dirty="0">
                  <a:effectLst/>
                  <a:latin typeface="Times New Roman" pitchFamily="18" charset="0"/>
                  <a:cs typeface="Times New Roman" pitchFamily="18" charset="0"/>
                </a:endParaRPr>
              </a:p>
              <a:p>
                <a:pPr marL="0" indent="0" algn="just">
                  <a:spcBef>
                    <a:spcPts val="1200"/>
                  </a:spcBef>
                  <a:buNone/>
                </a:pPr>
                <a14:m>
                  <m:oMath xmlns:m="http://schemas.openxmlformats.org/officeDocument/2006/math">
                    <m:r>
                      <a:rPr lang="en-IN" sz="1800" i="1">
                        <a:solidFill>
                          <a:srgbClr val="000000"/>
                        </a:solidFill>
                        <a:effectLst/>
                        <a:latin typeface="Cambria Math"/>
                        <a:cs typeface="Times New Roman"/>
                      </a:rPr>
                      <m:t>𝑢</m:t>
                    </m:r>
                    <m:r>
                      <a:rPr lang="en-IN" sz="1800" i="1">
                        <a:solidFill>
                          <a:srgbClr val="000000"/>
                        </a:solidFill>
                        <a:effectLst/>
                        <a:latin typeface="Cambria Math"/>
                        <a:cs typeface="Times New Roman"/>
                      </a:rPr>
                      <m:t>+ </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𝑘</m:t>
                            </m:r>
                          </m:e>
                          <m:sub>
                            <m:r>
                              <a:rPr lang="en-IN" sz="1800" i="1">
                                <a:solidFill>
                                  <a:srgbClr val="000000"/>
                                </a:solidFill>
                                <a:effectLst/>
                                <a:latin typeface="Cambria Math"/>
                                <a:cs typeface="Times New Roman"/>
                              </a:rPr>
                              <m:t>0</m:t>
                            </m:r>
                          </m:sub>
                        </m:sSub>
                        <m:r>
                          <a:rPr lang="en-IN" sz="1800" i="1">
                            <a:solidFill>
                              <a:srgbClr val="000000"/>
                            </a:solidFill>
                            <a:effectLst/>
                            <a:latin typeface="Cambria Math"/>
                            <a:cs typeface="Times New Roman"/>
                          </a:rPr>
                          <m:t>𝑅𝑒</m:t>
                        </m:r>
                      </m:num>
                      <m:den>
                        <m:r>
                          <a:rPr lang="en-IN" sz="1800" i="1">
                            <a:solidFill>
                              <a:srgbClr val="000000"/>
                            </a:solidFill>
                            <a:effectLst/>
                            <a:latin typeface="Cambria Math"/>
                            <a:cs typeface="Times New Roman"/>
                          </a:rPr>
                          <m:t>𝓁</m:t>
                        </m:r>
                      </m:den>
                    </m:f>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𝛩</m:t>
                            </m:r>
                          </m:sup>
                        </m:sSup>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den>
                    </m:f>
                    <m:r>
                      <a:rPr lang="en-IN" sz="1800" i="1">
                        <a:solidFill>
                          <a:srgbClr val="000000"/>
                        </a:solidFill>
                        <a:effectLst/>
                        <a:latin typeface="Cambria Math"/>
                        <a:cs typeface="Times New Roman"/>
                      </a:rPr>
                      <m:t>= −</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𝜎</m:t>
                        </m:r>
                      </m:e>
                      <m:sub>
                        <m:r>
                          <a:rPr lang="en-IN" sz="1800" i="1">
                            <a:solidFill>
                              <a:srgbClr val="000000"/>
                            </a:solidFill>
                            <a:effectLst/>
                            <a:latin typeface="Cambria Math"/>
                            <a:cs typeface="Times New Roman"/>
                          </a:rPr>
                          <m:t>1</m:t>
                        </m:r>
                      </m:sub>
                    </m:sSub>
                    <m:r>
                      <a:rPr lang="en-IN" sz="1800" i="1">
                        <a:solidFill>
                          <a:srgbClr val="000000"/>
                        </a:solidFill>
                        <a:effectLst/>
                        <a:latin typeface="Cambria Math"/>
                        <a:cs typeface="Times New Roman"/>
                      </a:rPr>
                      <m:t> </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𝑢</m:t>
                        </m:r>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𝑦</m:t>
                        </m:r>
                      </m:den>
                    </m:f>
                    <m:r>
                      <a:rPr lang="en-IN" sz="1800" i="1">
                        <a:solidFill>
                          <a:srgbClr val="000000"/>
                        </a:solidFill>
                        <a:effectLst/>
                        <a:latin typeface="Cambria Math"/>
                        <a:cs typeface="Times New Roman"/>
                      </a:rPr>
                      <m:t>          </m:t>
                    </m:r>
                    <m:r>
                      <a:rPr lang="en-US" sz="1800" b="0" i="1" smtClean="0">
                        <a:solidFill>
                          <a:srgbClr val="000000"/>
                        </a:solidFill>
                        <a:effectLst/>
                        <a:latin typeface="Cambria Math"/>
                        <a:cs typeface="Times New Roman"/>
                      </a:rPr>
                      <m:t>       </m:t>
                    </m:r>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𝑦</m:t>
                    </m:r>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h</m:t>
                    </m:r>
                    <m:r>
                      <a:rPr lang="en-IN" sz="1800" i="1">
                        <a:solidFill>
                          <a:srgbClr val="000000"/>
                        </a:solidFill>
                        <a:effectLst/>
                        <a:latin typeface="Cambria Math"/>
                        <a:cs typeface="Times New Roman"/>
                      </a:rPr>
                      <m:t> </m:t>
                    </m:r>
                  </m:oMath>
                </a14:m>
                <a:r>
                  <a:rPr lang="en-IN" sz="1800" dirty="0">
                    <a:solidFill>
                      <a:srgbClr val="000000"/>
                    </a:solidFill>
                    <a:effectLst/>
                    <a:latin typeface="Times New Roman" pitchFamily="18" charset="0"/>
                    <a:cs typeface="Times New Roman" pitchFamily="18" charset="0"/>
                  </a:rPr>
                  <a:t>    </a:t>
                </a:r>
                <a:endParaRPr lang="en-US" sz="1800" dirty="0">
                  <a:effectLst/>
                  <a:latin typeface="Times New Roman" pitchFamily="18" charset="0"/>
                  <a:cs typeface="Times New Roman" pitchFamily="18" charset="0"/>
                </a:endParaRPr>
              </a:p>
              <a:p>
                <a:pPr marL="0" indent="0" algn="just">
                  <a:spcBef>
                    <a:spcPts val="1200"/>
                  </a:spcBef>
                  <a:buNone/>
                </a:pPr>
                <a14:m>
                  <m:oMath xmlns:m="http://schemas.openxmlformats.org/officeDocument/2006/math">
                    <m:r>
                      <a:rPr lang="en-IN" sz="1800" i="1">
                        <a:solidFill>
                          <a:srgbClr val="000000"/>
                        </a:solidFill>
                        <a:effectLst/>
                        <a:latin typeface="Cambria Math"/>
                        <a:cs typeface="Times New Roman"/>
                      </a:rPr>
                      <m:t> </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𝑎𝑛𝑑</m:t>
                    </m:r>
                    <m:r>
                      <a:rPr lang="en-IN" sz="1800" i="1">
                        <a:solidFill>
                          <a:srgbClr val="000000"/>
                        </a:solidFill>
                        <a:effectLst/>
                        <a:latin typeface="Cambria Math"/>
                        <a:cs typeface="Times New Roman"/>
                      </a:rPr>
                      <m:t> </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𝛩</m:t>
                        </m:r>
                      </m:sup>
                    </m:sSup>
                    <m:r>
                      <a:rPr lang="en-IN" sz="1800" i="1">
                        <a:solidFill>
                          <a:srgbClr val="000000"/>
                        </a:solidFill>
                        <a:effectLst/>
                        <a:latin typeface="Cambria Math"/>
                        <a:cs typeface="Times New Roman"/>
                      </a:rPr>
                      <m:t>=0                                 </m:t>
                    </m:r>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𝑥</m:t>
                    </m:r>
                    <m:r>
                      <a:rPr lang="en-IN" sz="1800" i="1">
                        <a:solidFill>
                          <a:srgbClr val="000000"/>
                        </a:solidFill>
                        <a:effectLst/>
                        <a:latin typeface="Cambria Math"/>
                        <a:cs typeface="Times New Roman"/>
                      </a:rPr>
                      <m:t>= ±1</m:t>
                    </m:r>
                  </m:oMath>
                </a14:m>
                <a:r>
                  <a:rPr lang="en-IN" sz="1800" dirty="0">
                    <a:solidFill>
                      <a:srgbClr val="000000"/>
                    </a:solidFill>
                    <a:effectLst/>
                    <a:latin typeface="Times New Roman" pitchFamily="18" charset="0"/>
                    <a:cs typeface="Times New Roman" pitchFamily="18" charset="0"/>
                  </a:rPr>
                  <a:t>   </a:t>
                </a:r>
                <a:r>
                  <a:rPr lang="en-IN" sz="1800" dirty="0" smtClean="0">
                    <a:solidFill>
                      <a:srgbClr val="000000"/>
                    </a:solidFill>
                    <a:effectLst/>
                    <a:latin typeface="Times New Roman" pitchFamily="18" charset="0"/>
                    <a:cs typeface="Times New Roman" pitchFamily="18" charset="0"/>
                  </a:rPr>
                  <a:t>                			 </a:t>
                </a:r>
                <a:r>
                  <a:rPr lang="en-IN" sz="1800" dirty="0">
                    <a:solidFill>
                      <a:srgbClr val="000000"/>
                    </a:solidFill>
                    <a:effectLst/>
                    <a:latin typeface="Times New Roman" pitchFamily="18" charset="0"/>
                    <a:cs typeface="Times New Roman" pitchFamily="18" charset="0"/>
                  </a:rPr>
                  <a:t>(4.30)</a:t>
                </a:r>
                <a:endParaRPr lang="en-US" sz="1800" dirty="0">
                  <a:effectLst/>
                  <a:latin typeface="Times New Roman" pitchFamily="18" charset="0"/>
                  <a:cs typeface="Times New Roman" pitchFamily="18" charset="0"/>
                </a:endParaRPr>
              </a:p>
              <a:p>
                <a:pPr marL="0" indent="0" algn="just">
                  <a:spcBef>
                    <a:spcPts val="1200"/>
                  </a:spcBef>
                  <a:buNone/>
                </a:pPr>
                <a14:m>
                  <m:oMathPara xmlns:m="http://schemas.openxmlformats.org/officeDocument/2006/math">
                    <m:oMathParaPr>
                      <m:jc m:val="left"/>
                    </m:oMathParaPr>
                    <m:oMath xmlns:m="http://schemas.openxmlformats.org/officeDocument/2006/math">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m:t>
                              </m:r>
                            </m:sup>
                          </m:sSup>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den>
                      </m:f>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𝑎𝑛𝑑</m:t>
                      </m:r>
                      <m:r>
                        <a:rPr lang="en-IN" sz="1800" i="1">
                          <a:solidFill>
                            <a:srgbClr val="000000"/>
                          </a:solidFill>
                          <a:effectLst/>
                          <a:latin typeface="Cambria Math"/>
                          <a:cs typeface="Times New Roman"/>
                        </a:rPr>
                        <m:t>  </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𝛩</m:t>
                              </m:r>
                            </m:sup>
                          </m:sSup>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den>
                      </m:f>
                      <m:r>
                        <a:rPr lang="en-IN" sz="1800" i="1">
                          <a:solidFill>
                            <a:srgbClr val="000000"/>
                          </a:solidFill>
                          <a:effectLst/>
                          <a:latin typeface="Cambria Math"/>
                          <a:cs typeface="Times New Roman"/>
                        </a:rPr>
                        <m:t>=0 ,                  </m:t>
                      </m:r>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𝑥</m:t>
                      </m:r>
                      <m:r>
                        <a:rPr lang="en-IN" sz="1800" i="1">
                          <a:solidFill>
                            <a:srgbClr val="000000"/>
                          </a:solidFill>
                          <a:effectLst/>
                          <a:latin typeface="Cambria Math"/>
                          <a:cs typeface="Times New Roman"/>
                        </a:rPr>
                        <m:t>=0</m:t>
                      </m:r>
                    </m:oMath>
                  </m:oMathPara>
                </a14:m>
                <a:endParaRPr lang="en-US" sz="1800" dirty="0">
                  <a:effectLst/>
                  <a:latin typeface="Times New Roman" pitchFamily="18" charset="0"/>
                  <a:cs typeface="Times New Roman" pitchFamily="18" charset="0"/>
                </a:endParaRPr>
              </a:p>
              <a:p>
                <a:pPr marL="0" indent="0" algn="just">
                  <a:spcBef>
                    <a:spcPts val="1200"/>
                  </a:spcBef>
                  <a:buNone/>
                </a:pPr>
                <a14:m>
                  <m:oMathPara xmlns:m="http://schemas.openxmlformats.org/officeDocument/2006/math">
                    <m:oMathParaPr>
                      <m:jc m:val="left"/>
                    </m:oMathParaPr>
                    <m:oMath xmlns:m="http://schemas.openxmlformats.org/officeDocument/2006/math">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𝛩</m:t>
                              </m:r>
                            </m:sup>
                          </m:sSup>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𝑦</m:t>
                          </m:r>
                        </m:den>
                      </m:f>
                      <m:r>
                        <a:rPr lang="en-IN" sz="1800" i="1">
                          <a:solidFill>
                            <a:srgbClr val="000000"/>
                          </a:solidFill>
                          <a:effectLst/>
                          <a:latin typeface="Cambria Math"/>
                          <a:cs typeface="Times New Roman"/>
                        </a:rPr>
                        <m:t>=0 ,                                        </m:t>
                      </m:r>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𝑦</m:t>
                      </m:r>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h</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𝐻</m:t>
                      </m:r>
                    </m:oMath>
                  </m:oMathPara>
                </a14:m>
                <a:endParaRPr lang="en-US" sz="1800" dirty="0">
                  <a:effectLst/>
                  <a:latin typeface="Times New Roman" pitchFamily="18" charset="0"/>
                  <a:cs typeface="Times New Roman" pitchFamily="18" charset="0"/>
                </a:endParaRPr>
              </a:p>
              <a:p>
                <a:pPr marL="0" lvl="0" indent="0">
                  <a:buNone/>
                </a:pPr>
                <a14:m>
                  <m:oMath xmlns:m="http://schemas.openxmlformats.org/officeDocument/2006/math">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 = </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𝛩</m:t>
                        </m:r>
                      </m:sup>
                    </m:sSup>
                    <m:r>
                      <a:rPr lang="en-IN" sz="1800" i="1">
                        <a:solidFill>
                          <a:srgbClr val="000000"/>
                        </a:solidFill>
                        <a:effectLst/>
                        <a:latin typeface="Cambria Math"/>
                        <a:cs typeface="Times New Roman"/>
                      </a:rPr>
                      <m:t>                                         </m:t>
                    </m:r>
                    <m:r>
                      <a:rPr lang="en-US" sz="1800" b="0" i="1" smtClean="0">
                        <a:solidFill>
                          <a:srgbClr val="000000"/>
                        </a:solidFill>
                        <a:effectLst/>
                        <a:latin typeface="Cambria Math"/>
                        <a:cs typeface="Times New Roman"/>
                      </a:rPr>
                      <m:t>      </m:t>
                    </m:r>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𝑦</m:t>
                    </m:r>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h</m:t>
                    </m:r>
                  </m:oMath>
                </a14:m>
                <a:r>
                  <a:rPr lang="en-US" sz="1800" dirty="0" smtClean="0">
                    <a:effectLst/>
                    <a:latin typeface="Times New Roman" pitchFamily="18" charset="0"/>
                    <a:cs typeface="Times New Roman" pitchFamily="18" charset="0"/>
                  </a:rPr>
                  <a:t> 	</a:t>
                </a:r>
                <a14:m>
                  <m:oMath xmlns:m="http://schemas.openxmlformats.org/officeDocument/2006/math">
                    <m:r>
                      <a:rPr lang="en-IN" sz="1800" i="1">
                        <a:solidFill>
                          <a:srgbClr val="000000"/>
                        </a:solidFill>
                        <a:latin typeface="Cambria Math"/>
                        <a:ea typeface="Times New Roman"/>
                        <a:cs typeface="Times New Roman"/>
                      </a:rPr>
                      <m:t>𝑎𝑛𝑑</m:t>
                    </m:r>
                    <m:r>
                      <a:rPr lang="en-IN" sz="1800" i="1">
                        <a:solidFill>
                          <a:srgbClr val="000000"/>
                        </a:solidFill>
                        <a:latin typeface="Cambria Math"/>
                        <a:ea typeface="Times New Roman"/>
                        <a:cs typeface="Times New Roman"/>
                      </a:rPr>
                      <m:t>    </m:t>
                    </m:r>
                    <m:sSubSup>
                      <m:sSubSupPr>
                        <m:ctrlPr>
                          <a:rPr lang="en-US" sz="1800" i="1">
                            <a:solidFill>
                              <a:srgbClr val="000000"/>
                            </a:solidFill>
                            <a:latin typeface="Cambria Math"/>
                            <a:cs typeface="Times New Roman"/>
                          </a:rPr>
                        </m:ctrlPr>
                      </m:sSubSupPr>
                      <m:e>
                        <m:r>
                          <a:rPr lang="en-IN" sz="1800" i="1">
                            <a:solidFill>
                              <a:srgbClr val="000000"/>
                            </a:solidFill>
                            <a:latin typeface="Cambria Math"/>
                            <a:ea typeface="Times New Roman"/>
                            <a:cs typeface="Times New Roman"/>
                          </a:rPr>
                          <m:t>𝐻</m:t>
                        </m:r>
                      </m:e>
                      <m:sub>
                        <m:r>
                          <a:rPr lang="en-IN" sz="1800" i="1">
                            <a:solidFill>
                              <a:srgbClr val="000000"/>
                            </a:solidFill>
                            <a:latin typeface="Cambria Math"/>
                            <a:ea typeface="Times New Roman"/>
                            <a:cs typeface="Times New Roman"/>
                          </a:rPr>
                          <m:t>𝑒</m:t>
                        </m:r>
                      </m:sub>
                      <m:sup>
                        <m:r>
                          <a:rPr lang="en-IN" sz="1800" i="1">
                            <a:solidFill>
                              <a:srgbClr val="000000"/>
                            </a:solidFill>
                            <a:latin typeface="Cambria Math"/>
                            <a:ea typeface="Times New Roman"/>
                            <a:cs typeface="Times New Roman"/>
                          </a:rPr>
                          <m:t>2</m:t>
                        </m:r>
                      </m:sup>
                    </m:sSubSup>
                    <m:r>
                      <a:rPr lang="en-IN" sz="1800" i="1">
                        <a:solidFill>
                          <a:srgbClr val="000000"/>
                        </a:solidFill>
                        <a:latin typeface="Cambria Math"/>
                        <a:ea typeface="Times New Roman"/>
                        <a:cs typeface="Times New Roman"/>
                      </a:rPr>
                      <m:t>= </m:t>
                    </m:r>
                    <m:d>
                      <m:dPr>
                        <m:ctrlPr>
                          <a:rPr lang="en-US" sz="1800" i="1">
                            <a:solidFill>
                              <a:srgbClr val="000000"/>
                            </a:solidFill>
                            <a:latin typeface="Cambria Math"/>
                            <a:cs typeface="Times New Roman"/>
                          </a:rPr>
                        </m:ctrlPr>
                      </m:dPr>
                      <m:e>
                        <m:r>
                          <a:rPr lang="en-IN" sz="1800" i="1">
                            <a:solidFill>
                              <a:srgbClr val="000000"/>
                            </a:solidFill>
                            <a:latin typeface="Cambria Math"/>
                            <a:ea typeface="Times New Roman"/>
                            <a:cs typeface="Times New Roman"/>
                          </a:rPr>
                          <m:t>1−</m:t>
                        </m:r>
                        <m:sSup>
                          <m:sSupPr>
                            <m:ctrlPr>
                              <a:rPr lang="en-US" sz="1800" i="1">
                                <a:solidFill>
                                  <a:srgbClr val="000000"/>
                                </a:solidFill>
                                <a:latin typeface="Cambria Math"/>
                                <a:cs typeface="Times New Roman"/>
                              </a:rPr>
                            </m:ctrlPr>
                          </m:sSupPr>
                          <m:e>
                            <m:r>
                              <a:rPr lang="en-IN" sz="1800" i="1">
                                <a:solidFill>
                                  <a:srgbClr val="000000"/>
                                </a:solidFill>
                                <a:latin typeface="Cambria Math"/>
                                <a:ea typeface="Times New Roman"/>
                                <a:cs typeface="Times New Roman"/>
                              </a:rPr>
                              <m:t>𝑥</m:t>
                            </m:r>
                          </m:e>
                          <m:sup>
                            <m:r>
                              <a:rPr lang="en-IN" sz="1800" i="1">
                                <a:solidFill>
                                  <a:srgbClr val="000000"/>
                                </a:solidFill>
                                <a:latin typeface="Cambria Math"/>
                                <a:ea typeface="Times New Roman"/>
                                <a:cs typeface="Times New Roman"/>
                              </a:rPr>
                              <m:t>2</m:t>
                            </m:r>
                          </m:sup>
                        </m:sSup>
                      </m:e>
                    </m:d>
                    <m:r>
                      <a:rPr lang="en-IN" sz="1800" i="1">
                        <a:solidFill>
                          <a:srgbClr val="000000"/>
                        </a:solidFill>
                        <a:latin typeface="Cambria Math"/>
                        <a:ea typeface="Times New Roman"/>
                        <a:cs typeface="Times New Roman"/>
                      </a:rPr>
                      <m:t> </m:t>
                    </m:r>
                  </m:oMath>
                </a14:m>
                <a:endParaRPr lang="en-US" sz="1800" dirty="0">
                  <a:solidFill>
                    <a:prstClr val="black"/>
                  </a:solidFill>
                  <a:latin typeface="Times New Roman" pitchFamily="18" charset="0"/>
                  <a:cs typeface="Times New Roman" pitchFamily="18" charset="0"/>
                </a:endParaRPr>
              </a:p>
              <a:p>
                <a:pPr marL="0" indent="0" algn="just">
                  <a:spcBef>
                    <a:spcPts val="1200"/>
                  </a:spcBef>
                  <a:buNone/>
                </a:pPr>
                <a:endParaRPr lang="en-US" sz="1800" dirty="0">
                  <a:effectLst/>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229600" cy="5715000"/>
              </a:xfrm>
              <a:blipFill rotWithShape="1">
                <a:blip r:embed="rId2"/>
                <a:stretch>
                  <a:fillRect l="-593" t="-534" r="-148" b="-1750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50</a:t>
            </a:fld>
            <a:endParaRPr lang="en-US"/>
          </a:p>
        </p:txBody>
      </p:sp>
    </p:spTree>
    <p:extLst>
      <p:ext uri="{BB962C8B-B14F-4D97-AF65-F5344CB8AC3E}">
        <p14:creationId xmlns:p14="http://schemas.microsoft.com/office/powerpoint/2010/main" val="11570993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600" b="1" dirty="0">
                <a:latin typeface="Times New Roman" pitchFamily="18" charset="0"/>
                <a:cs typeface="Times New Roman" pitchFamily="18" charset="0"/>
              </a:rPr>
              <a:t>Solution of the Problem:</a:t>
            </a:r>
            <a:endParaRPr lang="en-US" sz="2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lgn="just">
                  <a:spcAft>
                    <a:spcPts val="0"/>
                  </a:spcAft>
                  <a:buNone/>
                </a:pPr>
                <a:r>
                  <a:rPr lang="en-IN" sz="1800" dirty="0">
                    <a:solidFill>
                      <a:srgbClr val="000000"/>
                    </a:solidFill>
                    <a:latin typeface="Times New Roman"/>
                  </a:rPr>
                  <a:t>To obtain the solutions for the pressure and velocity in the fluid film region, perturbation technique is applied, which is based on the following assumptions</a:t>
                </a:r>
                <a:r>
                  <a:rPr lang="en-IN" sz="1800" dirty="0" smtClean="0">
                    <a:solidFill>
                      <a:srgbClr val="000000"/>
                    </a:solidFill>
                    <a:latin typeface="Times New Roman"/>
                  </a:rPr>
                  <a:t>.</a:t>
                </a:r>
                <a:r>
                  <a:rPr lang="en-IN" sz="1800" dirty="0">
                    <a:solidFill>
                      <a:srgbClr val="000000"/>
                    </a:solidFill>
                    <a:effectLst/>
                    <a:latin typeface="Times New Roman"/>
                  </a:rPr>
                  <a:t> </a:t>
                </a:r>
                <a:endParaRPr lang="en-US" sz="1800" dirty="0" smtClean="0"/>
              </a:p>
              <a:p>
                <a:pPr algn="just">
                  <a:spcAft>
                    <a:spcPts val="0"/>
                  </a:spcAft>
                  <a:buAutoNum type="arabicPeriod"/>
                </a:pPr>
                <a:r>
                  <a:rPr lang="en-IN" sz="1800" dirty="0" smtClean="0">
                    <a:solidFill>
                      <a:srgbClr val="000000"/>
                    </a:solidFill>
                    <a:effectLst/>
                    <a:latin typeface="Times New Roman"/>
                    <a:ea typeface="Calibri"/>
                    <a:cs typeface="Times New Roman"/>
                  </a:rPr>
                  <a:t>Restricted </a:t>
                </a:r>
                <a:r>
                  <a:rPr lang="en-IN" sz="1800" dirty="0">
                    <a:solidFill>
                      <a:srgbClr val="000000"/>
                    </a:solidFill>
                    <a:effectLst/>
                    <a:latin typeface="Times New Roman"/>
                    <a:ea typeface="Calibri"/>
                    <a:cs typeface="Times New Roman"/>
                  </a:rPr>
                  <a:t>the solution for the small values of the </a:t>
                </a:r>
                <a14:m>
                  <m:oMath xmlns:m="http://schemas.openxmlformats.org/officeDocument/2006/math">
                    <m:r>
                      <a:rPr lang="en-IN" sz="1800" i="1">
                        <a:solidFill>
                          <a:srgbClr val="000000"/>
                        </a:solidFill>
                        <a:effectLst/>
                        <a:latin typeface="Cambria Math"/>
                        <a:ea typeface="Calibri"/>
                        <a:cs typeface="Times New Roman"/>
                      </a:rPr>
                      <m:t>𝜀</m:t>
                    </m:r>
                    <m:r>
                      <a:rPr lang="en-IN" sz="1800" i="1">
                        <a:solidFill>
                          <a:srgbClr val="000000"/>
                        </a:solidFill>
                        <a:effectLst/>
                        <a:latin typeface="Cambria Math"/>
                        <a:ea typeface="Calibri"/>
                        <a:cs typeface="Times New Roman"/>
                      </a:rPr>
                      <m:t>.</m:t>
                    </m:r>
                  </m:oMath>
                </a14:m>
                <a:endParaRPr lang="en-US" sz="1800" dirty="0" smtClean="0">
                  <a:effectLst/>
                  <a:latin typeface="Times New Roman"/>
                  <a:ea typeface="Calibri"/>
                  <a:cs typeface="Times New Roman"/>
                </a:endParaRPr>
              </a:p>
              <a:p>
                <a:pPr algn="just">
                  <a:spcAft>
                    <a:spcPts val="0"/>
                  </a:spcAft>
                  <a:buAutoNum type="arabicPeriod"/>
                </a:pPr>
                <a:r>
                  <a:rPr lang="en-US" sz="1800" dirty="0">
                    <a:effectLst/>
                    <a:latin typeface="Times New Roman"/>
                    <a:ea typeface="Calibri"/>
                    <a:cs typeface="Times New Roman"/>
                  </a:rPr>
                  <a:t>In the limiting case of </a:t>
                </a:r>
                <a14:m>
                  <m:oMath xmlns:m="http://schemas.openxmlformats.org/officeDocument/2006/math">
                    <m:r>
                      <a:rPr lang="en-IN" sz="1800" i="1">
                        <a:solidFill>
                          <a:srgbClr val="000000"/>
                        </a:solidFill>
                        <a:effectLst/>
                        <a:latin typeface="Cambria Math"/>
                        <a:ea typeface="Calibri"/>
                        <a:cs typeface="Times New Roman"/>
                      </a:rPr>
                      <m:t>𝜀</m:t>
                    </m:r>
                    <m:r>
                      <a:rPr lang="en-IN" sz="1800" i="1">
                        <a:solidFill>
                          <a:srgbClr val="000000"/>
                        </a:solidFill>
                        <a:effectLst/>
                        <a:latin typeface="Cambria Math"/>
                        <a:ea typeface="Calibri"/>
                        <a:cs typeface="Times New Roman"/>
                      </a:rPr>
                      <m:t>→0</m:t>
                    </m:r>
                  </m:oMath>
                </a14:m>
                <a:r>
                  <a:rPr lang="en-US" sz="1800" dirty="0">
                    <a:effectLst/>
                    <a:latin typeface="Times New Roman"/>
                    <a:ea typeface="Calibri"/>
                    <a:cs typeface="Times New Roman"/>
                  </a:rPr>
                  <a:t>, the corresponding solutions for viscous lubricants are derivable from the approximate solutions so obtained. The variables are assumed in a sequence of the functions in terms of the small viscoelastic parameters </a:t>
                </a:r>
                <a14:m>
                  <m:oMath xmlns:m="http://schemas.openxmlformats.org/officeDocument/2006/math">
                    <m:r>
                      <a:rPr lang="en-IN" sz="1800" i="1">
                        <a:solidFill>
                          <a:srgbClr val="000000"/>
                        </a:solidFill>
                        <a:effectLst/>
                        <a:latin typeface="Cambria Math"/>
                        <a:ea typeface="Calibri"/>
                        <a:cs typeface="Times New Roman"/>
                      </a:rPr>
                      <m:t>𝜀</m:t>
                    </m:r>
                  </m:oMath>
                </a14:m>
                <a:r>
                  <a:rPr lang="en-US" sz="1800" dirty="0">
                    <a:effectLst/>
                    <a:latin typeface="Times New Roman"/>
                    <a:ea typeface="Calibri"/>
                    <a:cs typeface="Times New Roman"/>
                  </a:rPr>
                  <a:t>:</a:t>
                </a:r>
                <a:endParaRPr lang="en-US" sz="1800" dirty="0">
                  <a:ea typeface="Calibri"/>
                  <a:cs typeface="Times New Roman"/>
                </a:endParaRPr>
              </a:p>
              <a:p>
                <a:pPr marL="0" marR="0" indent="0" algn="just">
                  <a:lnSpc>
                    <a:spcPct val="115000"/>
                  </a:lnSpc>
                  <a:spcBef>
                    <a:spcPts val="0"/>
                  </a:spcBef>
                  <a:spcAft>
                    <a:spcPts val="0"/>
                  </a:spcAft>
                  <a:buNone/>
                </a:pPr>
                <a14:m>
                  <m:oMathPara xmlns:m="http://schemas.openxmlformats.org/officeDocument/2006/math">
                    <m:oMathParaPr>
                      <m:jc m:val="centerGroup"/>
                    </m:oMathParaPr>
                    <m:oMath xmlns:m="http://schemas.openxmlformats.org/officeDocument/2006/math">
                      <m:r>
                        <a:rPr lang="en-IN" sz="1800" i="1">
                          <a:solidFill>
                            <a:srgbClr val="000000"/>
                          </a:solidFill>
                          <a:effectLst/>
                          <a:latin typeface="Cambria Math"/>
                          <a:ea typeface="Times New Roman"/>
                          <a:cs typeface="Times New Roman"/>
                        </a:rPr>
                        <m:t>𝑓</m:t>
                      </m:r>
                      <m:r>
                        <a:rPr lang="en-IN" sz="1800" i="1">
                          <a:solidFill>
                            <a:srgbClr val="000000"/>
                          </a:solidFill>
                          <a:effectLst/>
                          <a:latin typeface="Cambria Math"/>
                          <a:ea typeface="Times New Roman"/>
                          <a:cs typeface="Times New Roman"/>
                        </a:rPr>
                        <m:t>=</m:t>
                      </m:r>
                      <m:sSub>
                        <m:sSubPr>
                          <m:ctrlPr>
                            <a:rPr lang="en-US" sz="1800" i="1">
                              <a:solidFill>
                                <a:srgbClr val="000000"/>
                              </a:solidFill>
                              <a:effectLst/>
                              <a:latin typeface="Cambria Math"/>
                              <a:ea typeface="Times New Roman"/>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0</m:t>
                          </m:r>
                        </m:sub>
                      </m:sSub>
                      <m:r>
                        <a:rPr lang="en-IN" sz="1800" i="1">
                          <a:solidFill>
                            <a:srgbClr val="000000"/>
                          </a:solidFill>
                          <a:effectLst/>
                          <a:latin typeface="Cambria Math"/>
                          <a:ea typeface="Times New Roman"/>
                          <a:cs typeface="Times New Roman"/>
                        </a:rPr>
                        <m:t>+ </m:t>
                      </m:r>
                      <m:nary>
                        <m:naryPr>
                          <m:chr m:val="∑"/>
                          <m:limLoc m:val="undOvr"/>
                          <m:ctrlPr>
                            <a:rPr lang="en-US" sz="1800" i="1">
                              <a:solidFill>
                                <a:srgbClr val="000000"/>
                              </a:solidFill>
                              <a:effectLst/>
                              <a:latin typeface="Cambria Math"/>
                              <a:ea typeface="Times New Roman"/>
                              <a:cs typeface="Times New Roman"/>
                            </a:rPr>
                          </m:ctrlPr>
                        </m:naryPr>
                        <m:sub>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=1</m:t>
                          </m:r>
                        </m:sub>
                        <m:sup>
                          <m:r>
                            <a:rPr lang="en-IN" sz="1800" i="1">
                              <a:solidFill>
                                <a:srgbClr val="000000"/>
                              </a:solidFill>
                              <a:effectLst/>
                              <a:latin typeface="Cambria Math"/>
                              <a:ea typeface="Times New Roman"/>
                              <a:cs typeface="Times New Roman"/>
                            </a:rPr>
                            <m:t>∞</m:t>
                          </m:r>
                        </m:sup>
                        <m:e>
                          <m:sSup>
                            <m:sSupPr>
                              <m:ctrlPr>
                                <a:rPr lang="en-US" sz="1800" i="1">
                                  <a:solidFill>
                                    <a:srgbClr val="000000"/>
                                  </a:solidFill>
                                  <a:effectLst/>
                                  <a:latin typeface="Cambria Math"/>
                                  <a:ea typeface="Times New Roman"/>
                                  <a:cs typeface="Times New Roman"/>
                                </a:rPr>
                              </m:ctrlPr>
                            </m:sSupPr>
                            <m:e>
                              <m:r>
                                <a:rPr lang="en-IN" sz="1800" i="1">
                                  <a:solidFill>
                                    <a:srgbClr val="000000"/>
                                  </a:solidFill>
                                  <a:effectLst/>
                                  <a:latin typeface="Cambria Math"/>
                                  <a:ea typeface="Times New Roman"/>
                                  <a:cs typeface="Times New Roman"/>
                                </a:rPr>
                                <m:t>𝜀</m:t>
                              </m:r>
                            </m:e>
                            <m:sup>
                              <m:r>
                                <a:rPr lang="en-IN" sz="1800" i="1">
                                  <a:solidFill>
                                    <a:srgbClr val="000000"/>
                                  </a:solidFill>
                                  <a:effectLst/>
                                  <a:latin typeface="Cambria Math"/>
                                  <a:ea typeface="Times New Roman"/>
                                  <a:cs typeface="Times New Roman"/>
                                </a:rPr>
                                <m:t>𝑘</m:t>
                              </m:r>
                            </m:sup>
                          </m:sSup>
                          <m:sSub>
                            <m:sSubPr>
                              <m:ctrlPr>
                                <a:rPr lang="en-US" sz="1800" i="1">
                                  <a:solidFill>
                                    <a:srgbClr val="000000"/>
                                  </a:solidFill>
                                  <a:effectLst/>
                                  <a:latin typeface="Cambria Math"/>
                                  <a:ea typeface="Times New Roman"/>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sub>
                          </m:sSub>
                        </m:e>
                      </m:nary>
                    </m:oMath>
                  </m:oMathPara>
                </a14:m>
                <a:endParaRPr lang="en-US" sz="1800" dirty="0">
                  <a:ea typeface="Times New Roman"/>
                  <a:cs typeface="Times New Roman"/>
                </a:endParaRPr>
              </a:p>
              <a:p>
                <a:pPr marL="571500" marR="0" indent="0" algn="just">
                  <a:lnSpc>
                    <a:spcPct val="115000"/>
                  </a:lnSpc>
                  <a:spcBef>
                    <a:spcPts val="0"/>
                  </a:spcBef>
                  <a:spcAft>
                    <a:spcPts val="0"/>
                  </a:spcAft>
                  <a:buNone/>
                </a:pPr>
                <a:r>
                  <a:rPr lang="en-IN" sz="1800" dirty="0">
                    <a:solidFill>
                      <a:srgbClr val="000000"/>
                    </a:solidFill>
                    <a:effectLst/>
                    <a:latin typeface="Times New Roman"/>
                    <a:ea typeface="Calibri"/>
                    <a:cs typeface="Times New Roman"/>
                  </a:rPr>
                  <a:t> </a:t>
                </a:r>
                <a:endParaRPr lang="en-US" sz="1800" dirty="0">
                  <a:ea typeface="Calibri"/>
                  <a:cs typeface="Times New Roman"/>
                </a:endParaRPr>
              </a:p>
              <a:p>
                <a:pPr marL="0" marR="0" indent="0" algn="just">
                  <a:lnSpc>
                    <a:spcPct val="115000"/>
                  </a:lnSpc>
                  <a:spcBef>
                    <a:spcPts val="0"/>
                  </a:spcBef>
                  <a:spcAft>
                    <a:spcPts val="0"/>
                  </a:spcAft>
                  <a:buNone/>
                </a:pPr>
                <a:r>
                  <a:rPr lang="en-IN" sz="1800" dirty="0">
                    <a:solidFill>
                      <a:srgbClr val="000000"/>
                    </a:solidFill>
                    <a:effectLst/>
                    <a:latin typeface="Times New Roman"/>
                    <a:ea typeface="Times New Roman"/>
                    <a:cs typeface="Times New Roman"/>
                  </a:rPr>
                  <a:t>Where </a:t>
                </a:r>
                <a14:m>
                  <m:oMath xmlns:m="http://schemas.openxmlformats.org/officeDocument/2006/math">
                    <m:sSub>
                      <m:sSubPr>
                        <m:ctrlPr>
                          <a:rPr lang="en-US" sz="1800" i="1">
                            <a:solidFill>
                              <a:srgbClr val="000000"/>
                            </a:solidFill>
                            <a:effectLst/>
                            <a:latin typeface="Cambria Math"/>
                            <a:ea typeface="Times New Roman"/>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0</m:t>
                        </m:r>
                      </m:sub>
                    </m:sSub>
                  </m:oMath>
                </a14:m>
                <a:r>
                  <a:rPr lang="en-IN" sz="1800" dirty="0">
                    <a:solidFill>
                      <a:srgbClr val="000000"/>
                    </a:solidFill>
                    <a:effectLst/>
                    <a:latin typeface="Times New Roman"/>
                    <a:ea typeface="Times New Roman"/>
                    <a:cs typeface="Times New Roman"/>
                  </a:rPr>
                  <a:t> is the limiting solution for the viscous fluid as</a:t>
                </a:r>
                <a14:m>
                  <m:oMath xmlns:m="http://schemas.openxmlformats.org/officeDocument/2006/math">
                    <m:r>
                      <a:rPr lang="en-IN" sz="1800" i="1">
                        <a:solidFill>
                          <a:srgbClr val="000000"/>
                        </a:solidFill>
                        <a:effectLst/>
                        <a:latin typeface="Cambria Math"/>
                        <a:ea typeface="Times New Roman"/>
                        <a:cs typeface="Times New Roman"/>
                      </a:rPr>
                      <m:t> </m:t>
                    </m:r>
                    <m:r>
                      <a:rPr lang="en-IN" sz="1800" i="1">
                        <a:solidFill>
                          <a:srgbClr val="000000"/>
                        </a:solidFill>
                        <a:effectLst/>
                        <a:latin typeface="Cambria Math"/>
                        <a:ea typeface="Times New Roman"/>
                        <a:cs typeface="Times New Roman"/>
                      </a:rPr>
                      <m:t>𝜀</m:t>
                    </m:r>
                    <m:r>
                      <a:rPr lang="en-IN" sz="1800" i="1">
                        <a:solidFill>
                          <a:srgbClr val="000000"/>
                        </a:solidFill>
                        <a:effectLst/>
                        <a:latin typeface="Cambria Math"/>
                        <a:ea typeface="Times New Roman"/>
                        <a:cs typeface="Times New Roman"/>
                      </a:rPr>
                      <m:t>→0</m:t>
                    </m:r>
                  </m:oMath>
                </a14:m>
                <a:r>
                  <a:rPr lang="en-IN" sz="1800" dirty="0" smtClean="0">
                    <a:solidFill>
                      <a:srgbClr val="000000"/>
                    </a:solidFill>
                    <a:effectLst/>
                    <a:latin typeface="Times New Roman"/>
                    <a:ea typeface="Times New Roman"/>
                    <a:cs typeface="Times New Roman"/>
                  </a:rPr>
                  <a:t>.</a:t>
                </a:r>
                <a:r>
                  <a:rPr lang="en-IN" sz="1800" dirty="0">
                    <a:solidFill>
                      <a:srgbClr val="000000"/>
                    </a:solidFill>
                    <a:effectLst/>
                    <a:latin typeface="Times New Roman"/>
                    <a:ea typeface="Times New Roman"/>
                    <a:cs typeface="Times New Roman"/>
                  </a:rPr>
                  <a:t> </a:t>
                </a:r>
                <a:endParaRPr lang="en-US" sz="1800" dirty="0">
                  <a:ea typeface="Times New Roman"/>
                  <a:cs typeface="Times New Roman"/>
                </a:endParaRPr>
              </a:p>
              <a:p>
                <a:pPr marL="0" marR="0" indent="0" algn="just">
                  <a:lnSpc>
                    <a:spcPct val="115000"/>
                  </a:lnSpc>
                  <a:spcBef>
                    <a:spcPts val="0"/>
                  </a:spcBef>
                  <a:spcAft>
                    <a:spcPts val="0"/>
                  </a:spcAft>
                  <a:buNone/>
                </a:pPr>
                <a:r>
                  <a:rPr lang="en-IN" sz="1800" dirty="0">
                    <a:solidFill>
                      <a:srgbClr val="000000"/>
                    </a:solidFill>
                    <a:effectLst/>
                    <a:latin typeface="Times New Roman"/>
                    <a:ea typeface="Times New Roman"/>
                    <a:cs typeface="Times New Roman"/>
                  </a:rPr>
                  <a:t>Since </a:t>
                </a:r>
                <a14:m>
                  <m:oMath xmlns:m="http://schemas.openxmlformats.org/officeDocument/2006/math">
                    <m:r>
                      <a:rPr lang="en-IN" sz="1800" i="1">
                        <a:solidFill>
                          <a:srgbClr val="000000"/>
                        </a:solidFill>
                        <a:effectLst/>
                        <a:latin typeface="Cambria Math"/>
                        <a:ea typeface="Times New Roman"/>
                        <a:cs typeface="Times New Roman"/>
                      </a:rPr>
                      <m:t>𝜀</m:t>
                    </m:r>
                  </m:oMath>
                </a14:m>
                <a:r>
                  <a:rPr lang="en-IN" sz="1800" dirty="0">
                    <a:solidFill>
                      <a:srgbClr val="000000"/>
                    </a:solidFill>
                    <a:effectLst/>
                    <a:latin typeface="Times New Roman"/>
                    <a:ea typeface="Times New Roman"/>
                    <a:cs typeface="Times New Roman"/>
                  </a:rPr>
                  <a:t> is the small so that the approximate solution is obtained by truncating the series  </a:t>
                </a:r>
                <a14:m>
                  <m:oMath xmlns:m="http://schemas.openxmlformats.org/officeDocument/2006/math">
                    <m:r>
                      <a:rPr lang="en-IN" sz="1800" i="1">
                        <a:solidFill>
                          <a:srgbClr val="000000"/>
                        </a:solidFill>
                        <a:effectLst/>
                        <a:latin typeface="Cambria Math"/>
                        <a:ea typeface="Times New Roman"/>
                        <a:cs typeface="Times New Roman"/>
                      </a:rPr>
                      <m:t>𝑓</m:t>
                    </m:r>
                    <m:r>
                      <a:rPr lang="en-IN" sz="1800" i="1">
                        <a:solidFill>
                          <a:srgbClr val="000000"/>
                        </a:solidFill>
                        <a:effectLst/>
                        <a:latin typeface="Cambria Math"/>
                        <a:ea typeface="Times New Roman"/>
                        <a:cs typeface="Times New Roman"/>
                      </a:rPr>
                      <m:t>≈</m:t>
                    </m:r>
                    <m:sSub>
                      <m:sSubPr>
                        <m:ctrlPr>
                          <a:rPr lang="en-US" sz="1800" i="1">
                            <a:solidFill>
                              <a:srgbClr val="000000"/>
                            </a:solidFill>
                            <a:effectLst/>
                            <a:latin typeface="Cambria Math"/>
                            <a:ea typeface="Times New Roman"/>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0</m:t>
                        </m:r>
                      </m:sub>
                    </m:sSub>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𝜀</m:t>
                    </m:r>
                    <m:sSub>
                      <m:sSubPr>
                        <m:ctrlPr>
                          <a:rPr lang="en-US" sz="1800" i="1">
                            <a:solidFill>
                              <a:srgbClr val="000000"/>
                            </a:solidFill>
                            <a:effectLst/>
                            <a:latin typeface="Cambria Math"/>
                            <a:ea typeface="Times New Roman"/>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1</m:t>
                        </m:r>
                      </m:sub>
                    </m:sSub>
                  </m:oMath>
                </a14:m>
                <a:endParaRPr lang="en-US" sz="1800" dirty="0">
                  <a:ea typeface="Times New Roman"/>
                  <a:cs typeface="Times New Roman"/>
                </a:endParaRPr>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r="-200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51</a:t>
            </a:fld>
            <a:endParaRPr lang="en-US"/>
          </a:p>
        </p:txBody>
      </p:sp>
    </p:spTree>
    <p:extLst>
      <p:ext uri="{BB962C8B-B14F-4D97-AF65-F5344CB8AC3E}">
        <p14:creationId xmlns:p14="http://schemas.microsoft.com/office/powerpoint/2010/main" val="238251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600" b="1" dirty="0">
                <a:latin typeface="Times New Roman" pitchFamily="18" charset="0"/>
                <a:cs typeface="Times New Roman" pitchFamily="18" charset="0"/>
              </a:rPr>
              <a:t>FORMULATION OF THE PROBLEM</a:t>
            </a:r>
            <a:endParaRPr lang="en-US" sz="2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410200"/>
              </a:xfrm>
            </p:spPr>
            <p:txBody>
              <a:bodyPr>
                <a:noAutofit/>
              </a:bodyPr>
              <a:lstStyle/>
              <a:p>
                <a:pPr marL="0" marR="0" indent="0" algn="just">
                  <a:spcBef>
                    <a:spcPts val="1200"/>
                  </a:spcBef>
                  <a:spcAft>
                    <a:spcPts val="300"/>
                  </a:spcAft>
                  <a:buNone/>
                  <a:tabLst>
                    <a:tab pos="548640" algn="l"/>
                  </a:tabLst>
                </a:pPr>
                <a:r>
                  <a:rPr lang="en-GB" sz="1800" b="1" dirty="0">
                    <a:latin typeface="Times New Roman"/>
                    <a:ea typeface="Times New Roman"/>
                  </a:rPr>
                  <a:t>Porous Matrix</a:t>
                </a:r>
                <a:endParaRPr lang="en-US" sz="1800" b="1" dirty="0">
                  <a:effectLst/>
                  <a:latin typeface="Times New Roman"/>
                  <a:ea typeface="Times New Roman"/>
                </a:endParaRPr>
              </a:p>
              <a:p>
                <a:pPr marL="0" indent="0">
                  <a:buNone/>
                </a:pPr>
                <a:r>
                  <a:rPr lang="en-GB" sz="1800" dirty="0">
                    <a:effectLst/>
                  </a:rPr>
                  <a:t>  </a:t>
                </a:r>
                <a:r>
                  <a:rPr lang="en-IN" sz="1800" dirty="0" smtClean="0">
                    <a:solidFill>
                      <a:srgbClr val="000000"/>
                    </a:solidFill>
                    <a:effectLst/>
                    <a:latin typeface="Times New Roman"/>
                  </a:rPr>
                  <a:t>Using </a:t>
                </a:r>
                <a:r>
                  <a:rPr lang="en-IN" sz="1800" dirty="0">
                    <a:solidFill>
                      <a:srgbClr val="000000"/>
                    </a:solidFill>
                    <a:effectLst/>
                    <a:latin typeface="Times New Roman"/>
                  </a:rPr>
                  <a:t>modified Darcy’s law [Zahn et al (1980)] flow of magnetic fluid in a porous matrix is given by</a:t>
                </a:r>
                <a:endParaRPr lang="en-US" sz="1800" dirty="0">
                  <a:effectLst/>
                </a:endParaRPr>
              </a:p>
              <a:p>
                <a:pPr marL="0" indent="0" algn="just">
                  <a:spcBef>
                    <a:spcPts val="1200"/>
                  </a:spcBef>
                  <a:buNone/>
                </a:pPr>
                <a14:m>
                  <m:oMathPara xmlns:m="http://schemas.openxmlformats.org/officeDocument/2006/math">
                    <m:oMathParaPr>
                      <m:jc m:val="centerGroup"/>
                    </m:oMathParaPr>
                    <m:oMath xmlns:m="http://schemas.openxmlformats.org/officeDocument/2006/math">
                      <m:acc>
                        <m:accPr>
                          <m:chr m:val="̅"/>
                          <m:ctrlPr>
                            <a:rPr lang="en-US" sz="1800" i="1">
                              <a:solidFill>
                                <a:srgbClr val="000000"/>
                              </a:solidFill>
                              <a:effectLst/>
                              <a:latin typeface="Cambria Math"/>
                              <a:cs typeface="Times New Roman"/>
                            </a:rPr>
                          </m:ctrlPr>
                        </m:accPr>
                        <m:e>
                          <m:r>
                            <a:rPr lang="en-IN" sz="1800" i="1">
                              <a:solidFill>
                                <a:srgbClr val="000000"/>
                              </a:solidFill>
                              <a:effectLst/>
                              <a:latin typeface="Cambria Math"/>
                              <a:cs typeface="Times New Roman"/>
                            </a:rPr>
                            <m:t>𝑢</m:t>
                          </m:r>
                        </m:e>
                      </m:acc>
                      <m:r>
                        <a:rPr lang="en-IN" sz="1800" i="1">
                          <a:solidFill>
                            <a:srgbClr val="000000"/>
                          </a:solidFill>
                          <a:effectLst/>
                          <a:latin typeface="Cambria Math"/>
                          <a:cs typeface="Times New Roman"/>
                        </a:rPr>
                        <m:t>′=− </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𝑘</m:t>
                              </m:r>
                            </m:e>
                            <m: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sub>
                          </m:sSub>
                        </m:num>
                        <m:den>
                          <m:r>
                            <a:rPr lang="en-IN" sz="1800" i="1">
                              <a:solidFill>
                                <a:srgbClr val="000000"/>
                              </a:solidFill>
                              <a:effectLst/>
                              <a:latin typeface="Cambria Math"/>
                              <a:cs typeface="Times New Roman"/>
                            </a:rPr>
                            <m:t>𝜇</m:t>
                          </m:r>
                        </m:den>
                      </m:f>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acc>
                            <m:accPr>
                              <m:chr m:val="̅"/>
                              <m:ctrlPr>
                                <a:rPr lang="en-US" sz="1800" i="1">
                                  <a:solidFill>
                                    <a:srgbClr val="000000"/>
                                  </a:solidFill>
                                  <a:effectLst/>
                                  <a:latin typeface="Cambria Math"/>
                                  <a:cs typeface="Times New Roman"/>
                                </a:rPr>
                              </m:ctrlPr>
                            </m:accPr>
                            <m:e>
                              <m:r>
                                <a:rPr lang="en-IN" sz="1800" i="1">
                                  <a:solidFill>
                                    <a:srgbClr val="000000"/>
                                  </a:solidFill>
                                  <a:effectLst/>
                                  <a:latin typeface="Cambria Math"/>
                                  <a:cs typeface="Times New Roman"/>
                                </a:rPr>
                                <m:t>𝑝</m:t>
                              </m:r>
                            </m:e>
                          </m:acc>
                          <m:r>
                            <a:rPr lang="en-IN" sz="1800" i="1">
                              <a:solidFill>
                                <a:srgbClr val="000000"/>
                              </a:solidFill>
                              <a:effectLst/>
                              <a:latin typeface="Cambria Math"/>
                              <a:cs typeface="Times New Roman"/>
                            </a:rPr>
                            <m:t>′</m:t>
                          </m:r>
                        </m:num>
                        <m:den>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den>
                      </m:f>
                      <m:r>
                        <a:rPr lang="en-IN" sz="1800" i="1">
                          <a:solidFill>
                            <a:srgbClr val="000000"/>
                          </a:solidFill>
                          <a:effectLst/>
                          <a:latin typeface="Cambria Math"/>
                          <a:cs typeface="Times New Roman"/>
                        </a:rPr>
                        <m:t> +</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𝜇</m:t>
                          </m:r>
                          <m:r>
                            <a:rPr lang="en-IN" sz="1800" i="1">
                              <a:solidFill>
                                <a:srgbClr val="000000"/>
                              </a:solidFill>
                              <a:effectLst/>
                              <a:latin typeface="Cambria Math"/>
                              <a:cs typeface="Times New Roman"/>
                            </a:rPr>
                            <m:t>′</m:t>
                          </m:r>
                        </m:e>
                        <m:sub>
                          <m:r>
                            <a:rPr lang="en-IN" sz="1800" i="1">
                              <a:solidFill>
                                <a:srgbClr val="000000"/>
                              </a:solidFill>
                              <a:effectLst/>
                              <a:latin typeface="Cambria Math"/>
                              <a:cs typeface="Times New Roman"/>
                            </a:rPr>
                            <m:t>0</m:t>
                          </m:r>
                        </m:sub>
                      </m:sSub>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𝑘</m:t>
                              </m:r>
                            </m:e>
                            <m: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sub>
                          </m:sSub>
                        </m:num>
                        <m:den>
                          <m:r>
                            <a:rPr lang="en-IN" sz="1800" i="1">
                              <a:solidFill>
                                <a:srgbClr val="000000"/>
                              </a:solidFill>
                              <a:effectLst/>
                              <a:latin typeface="Cambria Math"/>
                              <a:cs typeface="Times New Roman"/>
                            </a:rPr>
                            <m:t>𝜇</m:t>
                          </m:r>
                        </m:den>
                      </m:f>
                      <m:r>
                        <a:rPr lang="en-IN" sz="1800" i="1">
                          <a:solidFill>
                            <a:srgbClr val="000000"/>
                          </a:solidFill>
                          <a:effectLst/>
                          <a:latin typeface="Cambria Math"/>
                          <a:cs typeface="Times New Roman"/>
                        </a:rPr>
                        <m:t> </m:t>
                      </m:r>
                      <m:d>
                        <m:dPr>
                          <m:begChr m:val="["/>
                          <m:endChr m:val="]"/>
                          <m:ctrlPr>
                            <a:rPr lang="en-US" sz="1800" i="1">
                              <a:solidFill>
                                <a:srgbClr val="000000"/>
                              </a:solidFill>
                              <a:effectLst/>
                              <a:latin typeface="Cambria Math"/>
                              <a:cs typeface="Times New Roman"/>
                            </a:rPr>
                          </m:ctrlPr>
                        </m:dPr>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𝑀</m:t>
                              </m:r>
                            </m:e>
                            <m:sub>
                              <m:r>
                                <a:rPr lang="en-IN" sz="1800" i="1">
                                  <a:solidFill>
                                    <a:srgbClr val="000000"/>
                                  </a:solidFill>
                                  <a:effectLst/>
                                  <a:latin typeface="Cambria Math"/>
                                  <a:cs typeface="Times New Roman"/>
                                </a:rPr>
                                <m:t>1</m:t>
                              </m:r>
                            </m:sub>
                          </m:sSub>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num>
                            <m:den>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den>
                          </m:f>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𝐻</m:t>
                              </m:r>
                            </m:e>
                            <m: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sub>
                          </m:sSub>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𝑀</m:t>
                              </m:r>
                            </m:e>
                            <m:sub>
                              <m:r>
                                <a:rPr lang="en-IN" sz="1800" i="1">
                                  <a:solidFill>
                                    <a:srgbClr val="000000"/>
                                  </a:solidFill>
                                  <a:effectLst/>
                                  <a:latin typeface="Cambria Math"/>
                                  <a:cs typeface="Times New Roman"/>
                                </a:rPr>
                                <m:t>2</m:t>
                              </m:r>
                            </m:sub>
                          </m:sSub>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num>
                            <m:den>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den>
                          </m:f>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𝐻</m:t>
                              </m:r>
                            </m:e>
                            <m: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sub>
                          </m:sSub>
                        </m:e>
                      </m:d>
                      <m:r>
                        <a:rPr lang="en-IN" sz="1800" i="1">
                          <a:solidFill>
                            <a:srgbClr val="000000"/>
                          </a:solidFill>
                          <a:effectLst/>
                          <a:latin typeface="Cambria Math"/>
                          <a:cs typeface="Times New Roman"/>
                        </a:rPr>
                        <m:t>                                            </m:t>
                      </m:r>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4.8</m:t>
                          </m:r>
                        </m:e>
                      </m:d>
                    </m:oMath>
                  </m:oMathPara>
                </a14:m>
                <a:endParaRPr lang="en-US" sz="1800" dirty="0">
                  <a:effectLst/>
                </a:endParaRPr>
              </a:p>
              <a:p>
                <a:pPr marL="0" indent="0" algn="just">
                  <a:spcBef>
                    <a:spcPts val="1200"/>
                  </a:spcBef>
                  <a:buNone/>
                </a:pPr>
                <a14:m>
                  <m:oMath xmlns:m="http://schemas.openxmlformats.org/officeDocument/2006/math">
                    <m:acc>
                      <m:accPr>
                        <m:chr m:val="̅"/>
                        <m:ctrlPr>
                          <a:rPr lang="en-US" sz="1800" i="1">
                            <a:solidFill>
                              <a:srgbClr val="000000"/>
                            </a:solidFill>
                            <a:effectLst/>
                            <a:latin typeface="Cambria Math"/>
                            <a:cs typeface="Times New Roman"/>
                          </a:rPr>
                        </m:ctrlPr>
                      </m:accPr>
                      <m:e>
                        <m:r>
                          <a:rPr lang="en-IN" sz="1800" i="1">
                            <a:solidFill>
                              <a:srgbClr val="000000"/>
                            </a:solidFill>
                            <a:effectLst/>
                            <a:latin typeface="Cambria Math"/>
                            <a:cs typeface="Times New Roman"/>
                          </a:rPr>
                          <m:t>𝑣</m:t>
                        </m:r>
                      </m:e>
                    </m:acc>
                    <m:r>
                      <a:rPr lang="en-IN" sz="1800" i="1">
                        <a:solidFill>
                          <a:srgbClr val="000000"/>
                        </a:solidFill>
                        <a:effectLst/>
                        <a:latin typeface="Cambria Math"/>
                        <a:cs typeface="Times New Roman"/>
                      </a:rPr>
                      <m:t>′=− </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𝑘</m:t>
                            </m:r>
                          </m:e>
                          <m: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sub>
                        </m:sSub>
                      </m:num>
                      <m:den>
                        <m:r>
                          <a:rPr lang="en-IN" sz="1800" i="1">
                            <a:solidFill>
                              <a:srgbClr val="000000"/>
                            </a:solidFill>
                            <a:effectLst/>
                            <a:latin typeface="Cambria Math"/>
                            <a:cs typeface="Times New Roman"/>
                          </a:rPr>
                          <m:t>𝜇</m:t>
                        </m:r>
                      </m:den>
                    </m:f>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acc>
                          <m:accPr>
                            <m:chr m:val="̅"/>
                            <m:ctrlPr>
                              <a:rPr lang="en-US" sz="1800" i="1">
                                <a:solidFill>
                                  <a:srgbClr val="000000"/>
                                </a:solidFill>
                                <a:effectLst/>
                                <a:latin typeface="Cambria Math"/>
                                <a:cs typeface="Times New Roman"/>
                              </a:rPr>
                            </m:ctrlPr>
                          </m:accPr>
                          <m:e>
                            <m:r>
                              <a:rPr lang="en-IN" sz="1800" i="1">
                                <a:solidFill>
                                  <a:srgbClr val="000000"/>
                                </a:solidFill>
                                <a:effectLst/>
                                <a:latin typeface="Cambria Math"/>
                                <a:cs typeface="Times New Roman"/>
                              </a:rPr>
                              <m:t>𝑝</m:t>
                            </m:r>
                          </m:e>
                        </m:acc>
                        <m:r>
                          <a:rPr lang="en-IN" sz="1800" i="1">
                            <a:solidFill>
                              <a:srgbClr val="000000"/>
                            </a:solidFill>
                            <a:effectLst/>
                            <a:latin typeface="Cambria Math"/>
                            <a:cs typeface="Times New Roman"/>
                          </a:rPr>
                          <m:t>′</m:t>
                        </m:r>
                      </m:num>
                      <m:den>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den>
                    </m:f>
                    <m:r>
                      <a:rPr lang="en-IN" sz="1800" i="1">
                        <a:solidFill>
                          <a:srgbClr val="000000"/>
                        </a:solidFill>
                        <a:effectLst/>
                        <a:latin typeface="Cambria Math"/>
                        <a:cs typeface="Times New Roman"/>
                      </a:rPr>
                      <m:t> +</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𝜇</m:t>
                        </m:r>
                        <m:r>
                          <a:rPr lang="en-IN" sz="1800" i="1">
                            <a:solidFill>
                              <a:srgbClr val="000000"/>
                            </a:solidFill>
                            <a:effectLst/>
                            <a:latin typeface="Cambria Math"/>
                            <a:cs typeface="Times New Roman"/>
                          </a:rPr>
                          <m:t>′</m:t>
                        </m:r>
                      </m:e>
                      <m:sub>
                        <m:r>
                          <a:rPr lang="en-IN" sz="1800" i="1">
                            <a:solidFill>
                              <a:srgbClr val="000000"/>
                            </a:solidFill>
                            <a:effectLst/>
                            <a:latin typeface="Cambria Math"/>
                            <a:cs typeface="Times New Roman"/>
                          </a:rPr>
                          <m:t>0</m:t>
                        </m:r>
                      </m:sub>
                    </m:sSub>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𝑘</m:t>
                            </m:r>
                          </m:e>
                          <m: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sub>
                        </m:sSub>
                      </m:num>
                      <m:den>
                        <m:r>
                          <a:rPr lang="en-IN" sz="1800" i="1">
                            <a:solidFill>
                              <a:srgbClr val="000000"/>
                            </a:solidFill>
                            <a:effectLst/>
                            <a:latin typeface="Cambria Math"/>
                            <a:cs typeface="Times New Roman"/>
                          </a:rPr>
                          <m:t>𝜇</m:t>
                        </m:r>
                      </m:den>
                    </m:f>
                    <m:r>
                      <a:rPr lang="en-IN" sz="1800" i="1">
                        <a:solidFill>
                          <a:srgbClr val="000000"/>
                        </a:solidFill>
                        <a:effectLst/>
                        <a:latin typeface="Cambria Math"/>
                        <a:cs typeface="Times New Roman"/>
                      </a:rPr>
                      <m:t> </m:t>
                    </m:r>
                    <m:d>
                      <m:dPr>
                        <m:begChr m:val="["/>
                        <m:endChr m:val="]"/>
                        <m:ctrlPr>
                          <a:rPr lang="en-US" sz="1800" i="1">
                            <a:solidFill>
                              <a:srgbClr val="000000"/>
                            </a:solidFill>
                            <a:effectLst/>
                            <a:latin typeface="Cambria Math"/>
                            <a:cs typeface="Times New Roman"/>
                          </a:rPr>
                        </m:ctrlPr>
                      </m:dPr>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𝑀</m:t>
                            </m:r>
                          </m:e>
                          <m:sub>
                            <m:r>
                              <a:rPr lang="en-IN" sz="1800" i="1">
                                <a:solidFill>
                                  <a:srgbClr val="000000"/>
                                </a:solidFill>
                                <a:effectLst/>
                                <a:latin typeface="Cambria Math"/>
                                <a:cs typeface="Times New Roman"/>
                              </a:rPr>
                              <m:t>1</m:t>
                            </m:r>
                          </m:sub>
                        </m:sSub>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num>
                          <m:den>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den>
                        </m:f>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𝐻</m:t>
                            </m:r>
                          </m:e>
                          <m: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sub>
                        </m:sSub>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𝑀</m:t>
                            </m:r>
                          </m:e>
                          <m:sub>
                            <m:r>
                              <a:rPr lang="en-IN" sz="1800" i="1">
                                <a:solidFill>
                                  <a:srgbClr val="000000"/>
                                </a:solidFill>
                                <a:effectLst/>
                                <a:latin typeface="Cambria Math"/>
                                <a:cs typeface="Times New Roman"/>
                              </a:rPr>
                              <m:t>2</m:t>
                            </m:r>
                          </m:sub>
                        </m:sSub>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num>
                          <m:den>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den>
                        </m:f>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𝐻</m:t>
                            </m:r>
                          </m:e>
                          <m: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sub>
                        </m:sSub>
                      </m:e>
                    </m:d>
                    <m:r>
                      <a:rPr lang="en-IN" sz="1800" i="1">
                        <a:solidFill>
                          <a:srgbClr val="000000"/>
                        </a:solidFill>
                        <a:effectLst/>
                        <a:latin typeface="Cambria Math"/>
                        <a:cs typeface="Times New Roman"/>
                      </a:rPr>
                      <m:t> </m:t>
                    </m:r>
                  </m:oMath>
                </a14:m>
                <a:r>
                  <a:rPr lang="en-IN" sz="1800" dirty="0" smtClean="0">
                    <a:solidFill>
                      <a:srgbClr val="000000"/>
                    </a:solidFill>
                    <a:effectLst/>
                    <a:latin typeface="Times New Roman"/>
                  </a:rPr>
                  <a:t>   </a:t>
                </a:r>
                <a:r>
                  <a:rPr lang="en-IN" sz="1800" dirty="0">
                    <a:solidFill>
                      <a:srgbClr val="000000"/>
                    </a:solidFill>
                    <a:effectLst/>
                    <a:latin typeface="Times New Roman"/>
                  </a:rPr>
                  <a:t>                                         </a:t>
                </a:r>
                <a14:m>
                  <m:oMath xmlns:m="http://schemas.openxmlformats.org/officeDocument/2006/math">
                    <m:r>
                      <a:rPr lang="en-IN" sz="1800" i="1">
                        <a:solidFill>
                          <a:srgbClr val="000000"/>
                        </a:solidFill>
                        <a:effectLst/>
                        <a:latin typeface="Cambria Math"/>
                        <a:cs typeface="Times New Roman"/>
                      </a:rPr>
                      <m:t> </m:t>
                    </m:r>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4.9</m:t>
                        </m:r>
                      </m:e>
                    </m:d>
                  </m:oMath>
                </a14:m>
                <a:endParaRPr lang="en-US" sz="1800" dirty="0">
                  <a:effectLst/>
                </a:endParaRPr>
              </a:p>
              <a:p>
                <a:pPr marL="0" indent="0" algn="just">
                  <a:spcBef>
                    <a:spcPts val="1200"/>
                  </a:spcBef>
                  <a:buNone/>
                </a:pPr>
                <a:r>
                  <a:rPr lang="en-IN" sz="1800" dirty="0">
                    <a:solidFill>
                      <a:srgbClr val="000000"/>
                    </a:solidFill>
                    <a:effectLst/>
                    <a:latin typeface="Times New Roman"/>
                  </a:rPr>
                  <a:t> </a:t>
                </a:r>
                <a:r>
                  <a:rPr lang="en-IN" sz="1800" dirty="0" smtClean="0">
                    <a:solidFill>
                      <a:srgbClr val="000000"/>
                    </a:solidFill>
                    <a:effectLst/>
                    <a:latin typeface="Times New Roman"/>
                  </a:rPr>
                  <a:t>where </a:t>
                </a:r>
                <a14:m>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𝑘</m:t>
                        </m:r>
                      </m:e>
                      <m: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sub>
                    </m:sSub>
                  </m:oMath>
                </a14:m>
                <a:r>
                  <a:rPr lang="en-IN" sz="1800" dirty="0">
                    <a:solidFill>
                      <a:srgbClr val="000000"/>
                    </a:solidFill>
                    <a:effectLst/>
                    <a:latin typeface="Times New Roman"/>
                  </a:rPr>
                  <a:t> is the constant permeability and </a:t>
                </a:r>
                <a14:m>
                  <m:oMath xmlns:m="http://schemas.openxmlformats.org/officeDocument/2006/math">
                    <m:acc>
                      <m:accPr>
                        <m:chr m:val="̅"/>
                        <m:ctrlPr>
                          <a:rPr lang="en-US" sz="1800" i="1">
                            <a:solidFill>
                              <a:srgbClr val="000000"/>
                            </a:solidFill>
                            <a:effectLst/>
                            <a:latin typeface="Cambria Math"/>
                            <a:cs typeface="Times New Roman"/>
                          </a:rPr>
                        </m:ctrlPr>
                      </m:accPr>
                      <m:e>
                        <m:r>
                          <a:rPr lang="en-IN" sz="1800" i="1">
                            <a:solidFill>
                              <a:srgbClr val="000000"/>
                            </a:solidFill>
                            <a:effectLst/>
                            <a:latin typeface="Cambria Math"/>
                            <a:cs typeface="Times New Roman"/>
                          </a:rPr>
                          <m:t>𝑝</m:t>
                        </m:r>
                      </m:e>
                    </m:acc>
                    <m:r>
                      <a:rPr lang="en-IN" sz="1800" i="1">
                        <a:solidFill>
                          <a:srgbClr val="000000"/>
                        </a:solidFill>
                        <a:effectLst/>
                        <a:latin typeface="Cambria Math"/>
                        <a:cs typeface="Times New Roman"/>
                      </a:rPr>
                      <m:t>′</m:t>
                    </m:r>
                  </m:oMath>
                </a14:m>
                <a:r>
                  <a:rPr lang="en-IN" sz="1800" dirty="0">
                    <a:solidFill>
                      <a:srgbClr val="000000"/>
                    </a:solidFill>
                    <a:effectLst/>
                    <a:latin typeface="Times New Roman"/>
                  </a:rPr>
                  <a:t> is the pressure in the porous </a:t>
                </a:r>
                <a:r>
                  <a:rPr lang="en-IN" sz="1800" dirty="0" err="1" smtClean="0">
                    <a:solidFill>
                      <a:srgbClr val="000000"/>
                    </a:solidFill>
                    <a:effectLst/>
                    <a:latin typeface="Times New Roman"/>
                  </a:rPr>
                  <a:t>region.</a:t>
                </a:r>
                <a:r>
                  <a:rPr lang="en-IN" sz="1800" dirty="0" err="1" smtClean="0">
                    <a:latin typeface="Times New Roman"/>
                  </a:rPr>
                  <a:t>The</a:t>
                </a:r>
                <a:r>
                  <a:rPr lang="en-IN" sz="1800" dirty="0" smtClean="0">
                    <a:latin typeface="Times New Roman"/>
                  </a:rPr>
                  <a:t> </a:t>
                </a:r>
                <a:r>
                  <a:rPr lang="en-IN" sz="1800" dirty="0">
                    <a:latin typeface="Times New Roman"/>
                  </a:rPr>
                  <a:t>permeability of cartilage depends on the volume occupied by the fluid and the activities of its proteoglycan macromolecules. The permeability of the articular cartilage matrix can be modelled for the plane- isotropic medium so that it varies with position and deformation.  </a:t>
                </a:r>
                <a:r>
                  <a:rPr lang="en-IN" sz="1800" dirty="0">
                    <a:solidFill>
                      <a:srgbClr val="000000"/>
                    </a:solidFill>
                    <a:effectLst/>
                    <a:latin typeface="Times New Roman"/>
                  </a:rPr>
                  <a:t>The experiments of </a:t>
                </a:r>
                <a:r>
                  <a:rPr lang="en-IN" sz="1800" dirty="0" err="1">
                    <a:solidFill>
                      <a:srgbClr val="000000"/>
                    </a:solidFill>
                    <a:effectLst/>
                    <a:latin typeface="Times New Roman"/>
                  </a:rPr>
                  <a:t>Maroudas</a:t>
                </a:r>
                <a:r>
                  <a:rPr lang="en-IN" sz="1800" dirty="0">
                    <a:solidFill>
                      <a:srgbClr val="000000"/>
                    </a:solidFill>
                    <a:effectLst/>
                    <a:latin typeface="Times New Roman"/>
                  </a:rPr>
                  <a:t> (1969) confirmed that permeability </a:t>
                </a:r>
                <a14:m>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𝑘</m:t>
                        </m:r>
                      </m:e>
                      <m: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sub>
                    </m:sSub>
                  </m:oMath>
                </a14:m>
                <a:r>
                  <a:rPr lang="en-IN" sz="1800" dirty="0">
                    <a:solidFill>
                      <a:srgbClr val="000000"/>
                    </a:solidFill>
                    <a:effectLst/>
                    <a:latin typeface="Times New Roman"/>
                  </a:rPr>
                  <a:t>  decreases with depth. We therefore introduce</a:t>
                </a:r>
                <a:endParaRPr lang="en-US" sz="1800" dirty="0">
                  <a:effectLst/>
                </a:endParaRPr>
              </a:p>
              <a:p>
                <a:pPr marL="0" indent="0" algn="just">
                  <a:spcBef>
                    <a:spcPts val="1200"/>
                  </a:spcBef>
                  <a:buNone/>
                </a:pPr>
                <a14:m>
                  <m:oMathPara xmlns:m="http://schemas.openxmlformats.org/officeDocument/2006/math">
                    <m:oMathParaPr>
                      <m:jc m:val="centerGroup"/>
                    </m:oMathParaPr>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𝑘</m:t>
                          </m:r>
                        </m:e>
                        <m: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sub>
                      </m:sSub>
                      <m:r>
                        <a:rPr lang="en-IN" sz="1800">
                          <a:solidFill>
                            <a:srgbClr val="000000"/>
                          </a:solidFill>
                          <a:effectLst/>
                          <a:latin typeface="Cambria Math"/>
                          <a:cs typeface="Times New Roman"/>
                        </a:rPr>
                        <m:t> </m:t>
                      </m:r>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𝑘</m:t>
                          </m:r>
                        </m:e>
                        <m:sub>
                          <m:r>
                            <a:rPr lang="en-IN" sz="1800" i="1">
                              <a:solidFill>
                                <a:srgbClr val="000000"/>
                              </a:solidFill>
                              <a:effectLst/>
                              <a:latin typeface="Cambria Math"/>
                              <a:cs typeface="Times New Roman"/>
                            </a:rPr>
                            <m:t>0</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1−</m:t>
                          </m:r>
                          <m:r>
                            <a:rPr lang="en-IN" sz="1800" i="1">
                              <a:solidFill>
                                <a:srgbClr val="000000"/>
                              </a:solidFill>
                              <a:effectLst/>
                              <a:latin typeface="Cambria Math"/>
                              <a:cs typeface="Times New Roman"/>
                            </a:rPr>
                            <m:t>𝛽</m:t>
                          </m:r>
                          <m:r>
                            <a:rPr lang="en-IN" sz="1800" i="1">
                              <a:solidFill>
                                <a:srgbClr val="000000"/>
                              </a:solidFill>
                              <a:effectLst/>
                              <a:latin typeface="Cambria Math"/>
                              <a:cs typeface="Times New Roman"/>
                            </a:rPr>
                            <m:t>𝑦</m:t>
                          </m:r>
                          <m:r>
                            <a:rPr lang="en-IN" sz="1800" i="1">
                              <a:solidFill>
                                <a:srgbClr val="000000"/>
                              </a:solidFill>
                              <a:effectLst/>
                              <a:latin typeface="Cambria Math"/>
                              <a:cs typeface="Times New Roman"/>
                            </a:rPr>
                            <m:t>′</m:t>
                          </m:r>
                        </m:e>
                      </m:d>
                      <m:r>
                        <a:rPr lang="en-IN" sz="1800" i="1">
                          <a:solidFill>
                            <a:srgbClr val="000000"/>
                          </a:solidFill>
                          <a:effectLst/>
                          <a:latin typeface="Cambria Math"/>
                          <a:cs typeface="Times New Roman"/>
                        </a:rPr>
                        <m:t>                                                                                                     </m:t>
                      </m:r>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4.10</m:t>
                          </m:r>
                        </m:e>
                      </m:d>
                    </m:oMath>
                  </m:oMathPara>
                </a14:m>
                <a:endParaRPr lang="en-US" sz="1800" dirty="0">
                  <a:effectLst/>
                </a:endParaRPr>
              </a:p>
              <a:p>
                <a:pPr marL="0" indent="0" algn="just">
                  <a:spcBef>
                    <a:spcPts val="1200"/>
                  </a:spcBef>
                  <a:buNone/>
                </a:pPr>
                <a:r>
                  <a:rPr lang="en-IN" sz="1800" dirty="0">
                    <a:solidFill>
                      <a:srgbClr val="000000"/>
                    </a:solidFill>
                    <a:effectLst/>
                    <a:latin typeface="Times New Roman"/>
                  </a:rPr>
                  <a:t> </a:t>
                </a:r>
                <a:r>
                  <a:rPr lang="en-IN" sz="1800" dirty="0" smtClean="0">
                    <a:solidFill>
                      <a:srgbClr val="000000"/>
                    </a:solidFill>
                    <a:effectLst/>
                    <a:latin typeface="Times New Roman"/>
                  </a:rPr>
                  <a:t>w</a:t>
                </a:r>
                <a:r>
                  <a:rPr lang="en-IN" sz="1800" dirty="0">
                    <a:solidFill>
                      <a:srgbClr val="000000"/>
                    </a:solidFill>
                    <a:effectLst/>
                    <a:latin typeface="Times New Roman"/>
                    <a:ea typeface="Times New Roman"/>
                  </a:rPr>
                  <a:t>here</a:t>
                </a:r>
                <a14:m>
                  <m:oMath xmlns:m="http://schemas.openxmlformats.org/officeDocument/2006/math">
                    <m:r>
                      <a:rPr lang="en-IN" sz="1800" i="1">
                        <a:solidFill>
                          <a:srgbClr val="000000"/>
                        </a:solidFill>
                        <a:effectLst/>
                        <a:latin typeface="Cambria Math"/>
                        <a:ea typeface="Times New Roman"/>
                        <a:cs typeface="Times New Roman"/>
                      </a:rPr>
                      <m:t> </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𝑘</m:t>
                        </m:r>
                      </m:e>
                      <m:sub>
                        <m:r>
                          <a:rPr lang="en-IN" sz="1800" i="1">
                            <a:solidFill>
                              <a:srgbClr val="000000"/>
                            </a:solidFill>
                            <a:effectLst/>
                            <a:latin typeface="Cambria Math"/>
                            <a:ea typeface="Times New Roman"/>
                            <a:cs typeface="Times New Roman"/>
                          </a:rPr>
                          <m:t>0</m:t>
                        </m:r>
                      </m:sub>
                    </m:sSub>
                  </m:oMath>
                </a14:m>
                <a:r>
                  <a:rPr lang="en-IN" sz="1800" dirty="0">
                    <a:solidFill>
                      <a:srgbClr val="000000"/>
                    </a:solidFill>
                    <a:effectLst/>
                    <a:latin typeface="Times New Roman"/>
                    <a:ea typeface="Times New Roman"/>
                  </a:rPr>
                  <a:t> is a constant permeability at the surface which depend on the concentration of the collagen and does not consist of proteoglycan (the component is assumed significantly effects the change in the permeability) </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410200"/>
              </a:xfrm>
              <a:blipFill rotWithShape="1">
                <a:blip r:embed="rId2"/>
                <a:stretch>
                  <a:fillRect l="-593" t="-564" r="-2000" b="-1015"/>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52</a:t>
            </a:fld>
            <a:endParaRPr lang="en-US"/>
          </a:p>
        </p:txBody>
      </p:sp>
    </p:spTree>
    <p:extLst>
      <p:ext uri="{BB962C8B-B14F-4D97-AF65-F5344CB8AC3E}">
        <p14:creationId xmlns:p14="http://schemas.microsoft.com/office/powerpoint/2010/main" val="16828687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63562"/>
          </a:xfrm>
        </p:spPr>
        <p:txBody>
          <a:bodyPr>
            <a:normAutofit/>
          </a:bodyPr>
          <a:lstStyle/>
          <a:p>
            <a:r>
              <a:rPr lang="en-US" sz="2600" b="1" dirty="0" smtClean="0"/>
              <a:t>Axial Velocity and Pressure in porous region:</a:t>
            </a:r>
            <a:endParaRPr lang="en-US" sz="26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600200"/>
                <a:ext cx="9067800" cy="4525963"/>
              </a:xfrm>
            </p:spPr>
            <p:txBody>
              <a:bodyPr>
                <a:noAutofit/>
              </a:bodyPr>
              <a:lstStyle/>
              <a:p>
                <a:pPr marL="0" indent="0" algn="just">
                  <a:spcBef>
                    <a:spcPts val="1200"/>
                  </a:spcBef>
                  <a:buNone/>
                </a:pPr>
                <a14:m>
                  <m:oMath xmlns:m="http://schemas.openxmlformats.org/officeDocument/2006/math">
                    <m:sSub>
                      <m:sSubPr>
                        <m:ctrlPr>
                          <a:rPr lang="en-US" sz="1800" i="1">
                            <a:solidFill>
                              <a:srgbClr val="000000"/>
                            </a:solidFill>
                            <a:latin typeface="Cambria Math"/>
                            <a:cs typeface="Times New Roman"/>
                          </a:rPr>
                        </m:ctrlPr>
                      </m:sSubPr>
                      <m:e>
                        <m:r>
                          <a:rPr lang="en-IN" sz="1800" i="1">
                            <a:solidFill>
                              <a:srgbClr val="000000"/>
                            </a:solidFill>
                            <a:effectLst/>
                            <a:latin typeface="Cambria Math"/>
                            <a:cs typeface="Times New Roman"/>
                          </a:rPr>
                          <m:t>𝑢</m:t>
                        </m:r>
                      </m:e>
                      <m:sub>
                        <m:r>
                          <a:rPr lang="en-IN" sz="1800" i="1">
                            <a:solidFill>
                              <a:srgbClr val="000000"/>
                            </a:solidFill>
                            <a:effectLst/>
                            <a:latin typeface="Cambria Math"/>
                            <a:cs typeface="Times New Roman"/>
                          </a:rPr>
                          <m:t>0</m:t>
                        </m:r>
                      </m:sub>
                    </m:sSub>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𝑅𝑒</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m:t>
                                </m:r>
                              </m:sup>
                            </m:sSup>
                          </m:e>
                          <m:sub>
                            <m:r>
                              <a:rPr lang="en-IN" sz="1800" i="1">
                                <a:solidFill>
                                  <a:srgbClr val="000000"/>
                                </a:solidFill>
                                <a:effectLst/>
                                <a:latin typeface="Cambria Math"/>
                                <a:cs typeface="Times New Roman"/>
                              </a:rPr>
                              <m:t>0</m:t>
                            </m:r>
                          </m:sub>
                        </m:sSub>
                      </m:num>
                      <m:den>
                        <m:r>
                          <a:rPr lang="en-IN" sz="1800" i="1">
                            <a:solidFill>
                              <a:srgbClr val="000000"/>
                            </a:solidFill>
                            <a:effectLst/>
                            <a:latin typeface="Cambria Math"/>
                            <a:cs typeface="Times New Roman"/>
                          </a:rPr>
                          <m:t>2</m:t>
                        </m:r>
                      </m:den>
                    </m:f>
                    <m:d>
                      <m:dPr>
                        <m:ctrlPr>
                          <a:rPr lang="en-US" sz="1800" i="1">
                            <a:solidFill>
                              <a:srgbClr val="000000"/>
                            </a:solidFill>
                            <a:effectLst/>
                            <a:latin typeface="Cambria Math"/>
                            <a:cs typeface="Times New Roman"/>
                          </a:rPr>
                        </m:ctrlPr>
                      </m:d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2</m:t>
                            </m:r>
                          </m:sup>
                        </m:sSup>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2</m:t>
                            </m:r>
                          </m:sup>
                        </m:sSup>
                      </m:e>
                    </m:d>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𝑝</m:t>
                            </m:r>
                          </m:e>
                          <m:sub>
                            <m:r>
                              <a:rPr lang="en-IN" sz="1800" i="1">
                                <a:solidFill>
                                  <a:srgbClr val="000000"/>
                                </a:solidFill>
                                <a:effectLst/>
                                <a:latin typeface="Cambria Math"/>
                                <a:cs typeface="Times New Roman"/>
                              </a:rPr>
                              <m:t>0</m:t>
                            </m:r>
                          </m:sub>
                        </m:sSub>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den>
                    </m:f>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𝜎</m:t>
                        </m:r>
                      </m:e>
                      <m:sub>
                        <m:r>
                          <a:rPr lang="en-IN" sz="1800" i="1">
                            <a:solidFill>
                              <a:srgbClr val="000000"/>
                            </a:solidFill>
                            <a:effectLst/>
                            <a:latin typeface="Cambria Math"/>
                            <a:cs typeface="Times New Roman"/>
                          </a:rPr>
                          <m:t>1</m:t>
                        </m:r>
                      </m:sub>
                    </m:sSub>
                    <m:r>
                      <a:rPr lang="en-IN" sz="1800" i="1">
                        <a:solidFill>
                          <a:srgbClr val="000000"/>
                        </a:solidFill>
                        <a:effectLst/>
                        <a:latin typeface="Cambria Math"/>
                        <a:cs typeface="Times New Roman"/>
                      </a:rPr>
                      <m:t>𝑅𝑒</m:t>
                    </m:r>
                    <m:sSub>
                      <m:sSubPr>
                        <m:ctrlPr>
                          <a:rPr lang="en-US" sz="1800" i="1">
                            <a:solidFill>
                              <a:srgbClr val="000000"/>
                            </a:solidFill>
                            <a:effectLst/>
                            <a:latin typeface="Cambria Math"/>
                            <a:cs typeface="Times New Roman"/>
                          </a:rPr>
                        </m:ctrlPr>
                      </m:sSub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m:t>
                            </m:r>
                          </m:sup>
                        </m:sSup>
                      </m:e>
                      <m:sub>
                        <m:r>
                          <a:rPr lang="en-IN" sz="1800" i="1">
                            <a:solidFill>
                              <a:srgbClr val="000000"/>
                            </a:solidFill>
                            <a:effectLst/>
                            <a:latin typeface="Cambria Math"/>
                            <a:cs typeface="Times New Roman"/>
                          </a:rPr>
                          <m:t>0</m:t>
                        </m:r>
                      </m:sub>
                    </m:sSub>
                    <m:r>
                      <a:rPr lang="en-IN" sz="1800" i="1">
                        <a:solidFill>
                          <a:srgbClr val="000000"/>
                        </a:solidFill>
                        <a:effectLst/>
                        <a:latin typeface="Cambria Math"/>
                        <a:cs typeface="Times New Roman"/>
                      </a:rPr>
                      <m:t>h</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𝑝</m:t>
                            </m:r>
                          </m:e>
                          <m:sub>
                            <m:r>
                              <a:rPr lang="en-IN" sz="1800" i="1">
                                <a:solidFill>
                                  <a:srgbClr val="000000"/>
                                </a:solidFill>
                                <a:effectLst/>
                                <a:latin typeface="Cambria Math"/>
                                <a:cs typeface="Times New Roman"/>
                              </a:rPr>
                              <m:t>0</m:t>
                            </m:r>
                          </m:sub>
                        </m:sSub>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den>
                    </m:f>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𝑘</m:t>
                                    </m:r>
                                  </m:e>
                                  <m:sub>
                                    <m:r>
                                      <a:rPr lang="en-IN" sz="1800" i="1">
                                        <a:solidFill>
                                          <a:srgbClr val="000000"/>
                                        </a:solidFill>
                                        <a:effectLst/>
                                        <a:latin typeface="Cambria Math"/>
                                        <a:cs typeface="Times New Roman"/>
                                      </a:rPr>
                                      <m:t>0</m:t>
                                    </m:r>
                                  </m:sub>
                                </m:sSub>
                                <m:r>
                                  <a:rPr lang="en-IN" sz="1800" i="1">
                                    <a:solidFill>
                                      <a:srgbClr val="000000"/>
                                    </a:solidFill>
                                    <a:effectLst/>
                                    <a:latin typeface="Cambria Math"/>
                                    <a:cs typeface="Times New Roman"/>
                                  </a:rPr>
                                  <m:t>𝑅𝑒</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𝛩</m:t>
                                    </m:r>
                                  </m:sup>
                                </m:sSup>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den>
                            </m:f>
                            <m:r>
                              <a:rPr lang="en-IN" sz="1800" i="1">
                                <a:solidFill>
                                  <a:srgbClr val="000000"/>
                                </a:solidFill>
                                <a:effectLst/>
                                <a:latin typeface="Cambria Math"/>
                                <a:cs typeface="Times New Roman"/>
                              </a:rPr>
                              <m:t> </m:t>
                            </m:r>
                          </m:e>
                        </m:d>
                      </m:e>
                      <m:sub>
                        <m:r>
                          <a:rPr lang="en-IN" sz="1800" i="1">
                            <a:solidFill>
                              <a:srgbClr val="000000"/>
                            </a:solidFill>
                            <a:effectLst/>
                            <a:latin typeface="Cambria Math"/>
                            <a:cs typeface="Times New Roman"/>
                          </a:rPr>
                          <m:t>𝑦</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h</m:t>
                        </m:r>
                      </m:sub>
                    </m:sSub>
                    <m:r>
                      <a:rPr lang="en-IN" sz="1800" i="1">
                        <a:solidFill>
                          <a:srgbClr val="000000"/>
                        </a:solidFill>
                        <a:effectLst/>
                        <a:latin typeface="Cambria Math"/>
                        <a:cs typeface="Times New Roman"/>
                      </a:rPr>
                      <m:t> </m:t>
                    </m:r>
                  </m:oMath>
                </a14:m>
                <a:r>
                  <a:rPr lang="en-IN" sz="1800" dirty="0" smtClean="0">
                    <a:solidFill>
                      <a:srgbClr val="000000"/>
                    </a:solidFill>
                    <a:effectLst/>
                    <a:latin typeface="Times New Roman"/>
                  </a:rPr>
                  <a:t>                                 </a:t>
                </a:r>
                <a:r>
                  <a:rPr lang="en-IN" sz="1800" dirty="0">
                    <a:solidFill>
                      <a:srgbClr val="000000"/>
                    </a:solidFill>
                    <a:effectLst/>
                    <a:latin typeface="Times New Roman"/>
                  </a:rPr>
                  <a:t>(4.34)</a:t>
                </a:r>
                <a:endParaRPr lang="en-US" sz="1800" dirty="0">
                  <a:effectLst/>
                </a:endParaRPr>
              </a:p>
              <a:p>
                <a:pPr marL="0" indent="0" algn="just">
                  <a:spcBef>
                    <a:spcPts val="1200"/>
                  </a:spcBef>
                  <a:buNone/>
                </a:pPr>
                <a14:m>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𝑢</m:t>
                        </m:r>
                      </m:e>
                      <m:sub>
                        <m:r>
                          <a:rPr lang="en-IN" sz="1800" i="1">
                            <a:solidFill>
                              <a:srgbClr val="000000"/>
                            </a:solidFill>
                            <a:effectLst/>
                            <a:latin typeface="Cambria Math"/>
                            <a:cs typeface="Times New Roman"/>
                          </a:rPr>
                          <m:t>1</m:t>
                        </m:r>
                      </m:sub>
                    </m:sSub>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1</m:t>
                        </m:r>
                      </m:num>
                      <m:den>
                        <m:r>
                          <a:rPr lang="en-IN" sz="1800" i="1">
                            <a:solidFill>
                              <a:srgbClr val="000000"/>
                            </a:solidFill>
                            <a:effectLst/>
                            <a:latin typeface="Cambria Math"/>
                            <a:cs typeface="Times New Roman"/>
                          </a:rPr>
                          <m:t>2</m:t>
                        </m:r>
                      </m:den>
                    </m:f>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𝑅𝑒</m:t>
                    </m:r>
                    <m:sSub>
                      <m:sSubPr>
                        <m:ctrlPr>
                          <a:rPr lang="en-US" sz="1800" i="1">
                            <a:solidFill>
                              <a:srgbClr val="000000"/>
                            </a:solidFill>
                            <a:effectLst/>
                            <a:latin typeface="Cambria Math"/>
                            <a:cs typeface="Times New Roman"/>
                          </a:rPr>
                        </m:ctrlPr>
                      </m:sSub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m:t>
                            </m:r>
                          </m:sup>
                        </m:sSup>
                      </m:e>
                      <m:sub>
                        <m:r>
                          <a:rPr lang="en-IN" sz="1800" i="1">
                            <a:solidFill>
                              <a:srgbClr val="000000"/>
                            </a:solidFill>
                            <a:effectLst/>
                            <a:latin typeface="Cambria Math"/>
                            <a:cs typeface="Times New Roman"/>
                          </a:rPr>
                          <m:t>0</m:t>
                        </m:r>
                      </m:sub>
                    </m:sSub>
                    <m:d>
                      <m:dPr>
                        <m:ctrlPr>
                          <a:rPr lang="en-US" sz="1800" i="1">
                            <a:solidFill>
                              <a:srgbClr val="000000"/>
                            </a:solidFill>
                            <a:effectLst/>
                            <a:latin typeface="Cambria Math"/>
                            <a:cs typeface="Times New Roman"/>
                          </a:rPr>
                        </m:ctrlPr>
                      </m:d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2</m:t>
                            </m:r>
                          </m:sup>
                        </m:sSup>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2</m:t>
                            </m:r>
                          </m:sup>
                        </m:sSup>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2</m:t>
                            </m:r>
                            <m:r>
                              <a:rPr lang="en-IN" sz="1800" i="1">
                                <a:solidFill>
                                  <a:srgbClr val="000000"/>
                                </a:solidFill>
                                <a:effectLst/>
                                <a:latin typeface="Cambria Math"/>
                                <a:cs typeface="Times New Roman"/>
                              </a:rPr>
                              <m:t>𝜎</m:t>
                            </m:r>
                          </m:e>
                          <m:sub>
                            <m:r>
                              <a:rPr lang="en-IN" sz="1800" i="1">
                                <a:solidFill>
                                  <a:srgbClr val="000000"/>
                                </a:solidFill>
                                <a:effectLst/>
                                <a:latin typeface="Cambria Math"/>
                                <a:cs typeface="Times New Roman"/>
                              </a:rPr>
                              <m:t>1</m:t>
                            </m:r>
                          </m:sub>
                        </m:sSub>
                        <m:r>
                          <a:rPr lang="en-IN" sz="1800" i="1">
                            <a:solidFill>
                              <a:srgbClr val="000000"/>
                            </a:solidFill>
                            <a:effectLst/>
                            <a:latin typeface="Cambria Math"/>
                            <a:cs typeface="Times New Roman"/>
                          </a:rPr>
                          <m:t>h</m:t>
                        </m:r>
                      </m:e>
                    </m:d>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𝑝</m:t>
                            </m:r>
                          </m:e>
                          <m:sub>
                            <m:r>
                              <a:rPr lang="en-IN" sz="1800" i="1">
                                <a:solidFill>
                                  <a:srgbClr val="000000"/>
                                </a:solidFill>
                                <a:effectLst/>
                                <a:latin typeface="Cambria Math"/>
                                <a:cs typeface="Times New Roman"/>
                              </a:rPr>
                              <m:t>1</m:t>
                            </m:r>
                          </m:sub>
                          <m:sup>
                            <m:r>
                              <a:rPr lang="en-IN" sz="1800" i="1">
                                <a:solidFill>
                                  <a:srgbClr val="000000"/>
                                </a:solidFill>
                                <a:effectLst/>
                                <a:latin typeface="Cambria Math"/>
                                <a:cs typeface="Times New Roman"/>
                              </a:rPr>
                              <m:t>∗</m:t>
                            </m:r>
                          </m:sup>
                        </m:sSubSup>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den>
                    </m:f>
                    <m:r>
                      <a:rPr lang="en-IN" sz="1800" i="1">
                        <a:solidFill>
                          <a:srgbClr val="000000"/>
                        </a:solidFill>
                        <a:effectLst/>
                        <a:latin typeface="Cambria Math"/>
                        <a:cs typeface="Times New Roman"/>
                      </a:rPr>
                      <m:t>  + </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1</m:t>
                        </m:r>
                      </m:num>
                      <m:den>
                        <m:r>
                          <a:rPr lang="en-IN" sz="1800" i="1">
                            <a:solidFill>
                              <a:srgbClr val="000000"/>
                            </a:solidFill>
                            <a:effectLst/>
                            <a:latin typeface="Cambria Math"/>
                            <a:cs typeface="Times New Roman"/>
                          </a:rPr>
                          <m:t>4</m:t>
                        </m:r>
                      </m:den>
                    </m:f>
                    <m:r>
                      <a:rPr lang="en-IN" sz="1800" i="1">
                        <a:solidFill>
                          <a:srgbClr val="000000"/>
                        </a:solidFill>
                        <a:effectLst/>
                        <a:latin typeface="Cambria Math"/>
                        <a:cs typeface="Times New Roman"/>
                      </a:rPr>
                      <m:t>𝜀</m:t>
                    </m:r>
                    <m:r>
                      <a:rPr lang="en-IN" sz="1800" i="1">
                        <a:solidFill>
                          <a:srgbClr val="000000"/>
                        </a:solidFill>
                        <a:effectLst/>
                        <a:latin typeface="Cambria Math"/>
                        <a:cs typeface="Times New Roman"/>
                      </a:rPr>
                      <m:t>𝑅</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𝑒</m:t>
                        </m:r>
                      </m:e>
                      <m:sup>
                        <m:r>
                          <a:rPr lang="en-IN" sz="1800" i="1">
                            <a:solidFill>
                              <a:srgbClr val="000000"/>
                            </a:solidFill>
                            <a:effectLst/>
                            <a:latin typeface="Cambria Math"/>
                            <a:cs typeface="Times New Roman"/>
                          </a:rPr>
                          <m:t>3</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h</m:t>
                        </m:r>
                        <m:r>
                          <a:rPr lang="en-IN" sz="1800" i="1">
                            <a:solidFill>
                              <a:srgbClr val="000000"/>
                            </a:solidFill>
                            <a:effectLst/>
                            <a:latin typeface="Cambria Math"/>
                            <a:cs typeface="Times New Roman"/>
                          </a:rPr>
                          <m:t>′</m:t>
                        </m:r>
                      </m:e>
                      <m:sub>
                        <m:r>
                          <a:rPr lang="en-IN" sz="1800" i="1">
                            <a:solidFill>
                              <a:srgbClr val="000000"/>
                            </a:solidFill>
                            <a:effectLst/>
                            <a:latin typeface="Cambria Math"/>
                            <a:cs typeface="Times New Roman"/>
                          </a:rPr>
                          <m:t>0</m:t>
                        </m:r>
                      </m:sub>
                    </m:sSub>
                    <m:d>
                      <m:dPr>
                        <m:ctrlPr>
                          <a:rPr lang="en-US" sz="1800" i="1">
                            <a:solidFill>
                              <a:srgbClr val="000000"/>
                            </a:solidFill>
                            <a:effectLst/>
                            <a:latin typeface="Cambria Math"/>
                            <a:cs typeface="Times New Roman"/>
                          </a:rPr>
                        </m:ctrlPr>
                      </m:d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4</m:t>
                            </m:r>
                          </m:sup>
                        </m:sSup>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4</m:t>
                            </m:r>
                          </m:sup>
                        </m:sSup>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4</m:t>
                            </m:r>
                            <m:r>
                              <a:rPr lang="en-IN" sz="1800" i="1">
                                <a:solidFill>
                                  <a:srgbClr val="000000"/>
                                </a:solidFill>
                                <a:effectLst/>
                                <a:latin typeface="Cambria Math"/>
                                <a:cs typeface="Times New Roman"/>
                              </a:rPr>
                              <m:t>𝜎</m:t>
                            </m:r>
                          </m:e>
                          <m:sub>
                            <m:r>
                              <a:rPr lang="en-IN" sz="1800" i="1">
                                <a:solidFill>
                                  <a:srgbClr val="000000"/>
                                </a:solidFill>
                                <a:effectLst/>
                                <a:latin typeface="Cambria Math"/>
                                <a:cs typeface="Times New Roman"/>
                              </a:rPr>
                              <m:t>1</m:t>
                            </m:r>
                          </m:sub>
                        </m:s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3</m:t>
                            </m:r>
                          </m:sup>
                        </m:sSup>
                      </m:e>
                    </m:d>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𝑝</m:t>
                                </m:r>
                              </m:e>
                              <m:sub>
                                <m:r>
                                  <a:rPr lang="en-IN" sz="1800" i="1">
                                    <a:solidFill>
                                      <a:srgbClr val="000000"/>
                                    </a:solidFill>
                                    <a:effectLst/>
                                    <a:latin typeface="Cambria Math"/>
                                    <a:cs typeface="Times New Roman"/>
                                  </a:rPr>
                                  <m:t>0</m:t>
                                </m:r>
                              </m:sub>
                              <m:sup>
                                <m:r>
                                  <a:rPr lang="en-IN" sz="1800" i="1">
                                    <a:solidFill>
                                      <a:srgbClr val="000000"/>
                                    </a:solidFill>
                                    <a:effectLst/>
                                    <a:latin typeface="Cambria Math"/>
                                    <a:cs typeface="Times New Roman"/>
                                  </a:rPr>
                                  <m:t>∗</m:t>
                                </m:r>
                              </m:sup>
                            </m:sSubSup>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den>
                        </m:f>
                      </m:e>
                    </m:d>
                  </m:oMath>
                </a14:m>
                <a:r>
                  <a:rPr lang="en-IN" sz="1800" dirty="0" smtClean="0">
                    <a:solidFill>
                      <a:srgbClr val="000000"/>
                    </a:solidFill>
                    <a:effectLst/>
                    <a:latin typeface="Times New Roman"/>
                  </a:rPr>
                  <a:t> </a:t>
                </a:r>
                <a:r>
                  <a:rPr lang="en-IN" sz="1800" dirty="0">
                    <a:solidFill>
                      <a:srgbClr val="000000"/>
                    </a:solidFill>
                    <a:effectLst/>
                    <a:latin typeface="Times New Roman"/>
                  </a:rPr>
                  <a:t>     (4.35)</a:t>
                </a:r>
                <a:endParaRPr lang="en-US" sz="1800" dirty="0">
                  <a:effectLst/>
                </a:endParaRPr>
              </a:p>
              <a:p>
                <a:pPr marL="0" indent="0" algn="just">
                  <a:spcBef>
                    <a:spcPts val="1200"/>
                  </a:spcBef>
                  <a:buNone/>
                </a:pPr>
                <a:r>
                  <a:rPr lang="en-IN" sz="1800" dirty="0">
                    <a:solidFill>
                      <a:srgbClr val="000000"/>
                    </a:solidFill>
                    <a:effectLst/>
                    <a:latin typeface="Times New Roman"/>
                  </a:rPr>
                  <a:t>We have obtained the hydrostatic pressure  </a:t>
                </a:r>
                <a14:m>
                  <m:oMath xmlns:m="http://schemas.openxmlformats.org/officeDocument/2006/math">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𝜃</m:t>
                        </m:r>
                      </m:sup>
                    </m:sSup>
                  </m:oMath>
                </a14:m>
                <a:r>
                  <a:rPr lang="en-IN" sz="1800" dirty="0">
                    <a:solidFill>
                      <a:srgbClr val="000000"/>
                    </a:solidFill>
                    <a:effectLst/>
                    <a:latin typeface="Times New Roman"/>
                  </a:rPr>
                  <a:t> in the porous region </a:t>
                </a:r>
                <a:r>
                  <a:rPr lang="en-IN" sz="1800" dirty="0" smtClean="0">
                    <a:solidFill>
                      <a:srgbClr val="000000"/>
                    </a:solidFill>
                    <a:effectLst/>
                    <a:latin typeface="Times New Roman"/>
                  </a:rPr>
                  <a:t>as below:</a:t>
                </a:r>
                <a:endParaRPr lang="en-US" sz="1800" dirty="0" smtClean="0"/>
              </a:p>
              <a:p>
                <a:pPr marL="0" indent="0" algn="just">
                  <a:spcBef>
                    <a:spcPts val="1200"/>
                  </a:spcBef>
                  <a:buNone/>
                </a:pPr>
                <a14:m>
                  <m:oMath xmlns:m="http://schemas.openxmlformats.org/officeDocument/2006/math">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𝜃</m:t>
                        </m:r>
                      </m:sup>
                    </m:sSup>
                    <m:r>
                      <a:rPr lang="en-IN" sz="1800" i="1">
                        <a:solidFill>
                          <a:srgbClr val="000000"/>
                        </a:solidFill>
                        <a:effectLst/>
                        <a:latin typeface="Cambria Math"/>
                        <a:cs typeface="Times New Roman"/>
                      </a:rPr>
                      <m:t>=</m:t>
                    </m:r>
                    <m:nary>
                      <m:naryPr>
                        <m:chr m:val="∑"/>
                        <m:limLoc m:val="undOvr"/>
                        <m:ctrlPr>
                          <a:rPr lang="en-US" sz="1800" i="1">
                            <a:solidFill>
                              <a:srgbClr val="000000"/>
                            </a:solidFill>
                            <a:effectLst/>
                            <a:latin typeface="Cambria Math"/>
                            <a:cs typeface="Times New Roman"/>
                          </a:rPr>
                        </m:ctrlPr>
                      </m:naryPr>
                      <m:sub>
                        <m:r>
                          <a:rPr lang="en-IN" sz="1800" i="1">
                            <a:solidFill>
                              <a:srgbClr val="000000"/>
                            </a:solidFill>
                            <a:effectLst/>
                            <a:latin typeface="Cambria Math"/>
                            <a:cs typeface="Times New Roman"/>
                          </a:rPr>
                          <m:t>𝑛</m:t>
                        </m:r>
                        <m:r>
                          <a:rPr lang="en-IN" sz="1800" i="1">
                            <a:solidFill>
                              <a:srgbClr val="000000"/>
                            </a:solidFill>
                            <a:effectLst/>
                            <a:latin typeface="Cambria Math"/>
                            <a:cs typeface="Times New Roman"/>
                          </a:rPr>
                          <m:t>=0</m:t>
                        </m:r>
                      </m:sub>
                      <m:sup>
                        <m:r>
                          <a:rPr lang="en-IN" sz="1800" i="1">
                            <a:solidFill>
                              <a:srgbClr val="000000"/>
                            </a:solidFill>
                            <a:effectLst/>
                            <a:latin typeface="Cambria Math"/>
                            <a:cs typeface="Times New Roman"/>
                          </a:rPr>
                          <m:t>∞</m:t>
                        </m:r>
                      </m:sup>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𝐶</m:t>
                            </m:r>
                          </m:e>
                          <m:sub>
                            <m:r>
                              <a:rPr lang="en-IN" sz="1800" i="1">
                                <a:solidFill>
                                  <a:srgbClr val="000000"/>
                                </a:solidFill>
                                <a:effectLst/>
                                <a:latin typeface="Cambria Math"/>
                                <a:cs typeface="Times New Roman"/>
                              </a:rPr>
                              <m:t>𝑛</m:t>
                            </m:r>
                          </m:sub>
                        </m:sSub>
                        <m:r>
                          <a:rPr lang="en-IN" sz="1800" i="1">
                            <a:solidFill>
                              <a:srgbClr val="000000"/>
                            </a:solidFill>
                            <a:effectLst/>
                            <a:latin typeface="Cambria Math"/>
                            <a:cs typeface="Times New Roman"/>
                          </a:rPr>
                          <m:t>𝑐𝑜𝑠</m:t>
                        </m:r>
                        <m:d>
                          <m:dPr>
                            <m:begChr m:val="{"/>
                            <m:endChr m:val="}"/>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(2</m:t>
                            </m:r>
                            <m:r>
                              <a:rPr lang="en-IN" sz="1800" i="1">
                                <a:solidFill>
                                  <a:srgbClr val="000000"/>
                                </a:solidFill>
                                <a:effectLst/>
                                <a:latin typeface="Cambria Math"/>
                                <a:cs typeface="Times New Roman"/>
                              </a:rPr>
                              <m:t>𝑛</m:t>
                            </m:r>
                            <m:r>
                              <a:rPr lang="en-IN" sz="1800" i="1">
                                <a:solidFill>
                                  <a:srgbClr val="000000"/>
                                </a:solidFill>
                                <a:effectLst/>
                                <a:latin typeface="Cambria Math"/>
                                <a:cs typeface="Times New Roman"/>
                              </a:rPr>
                              <m:t>+1)</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𝜋</m:t>
                                </m:r>
                              </m:num>
                              <m:den>
                                <m:r>
                                  <a:rPr lang="en-IN" sz="1800" i="1">
                                    <a:solidFill>
                                      <a:srgbClr val="000000"/>
                                    </a:solidFill>
                                    <a:effectLst/>
                                    <a:latin typeface="Cambria Math"/>
                                    <a:cs typeface="Times New Roman"/>
                                  </a:rPr>
                                  <m:t>2</m:t>
                                </m:r>
                              </m:den>
                            </m:f>
                            <m:r>
                              <a:rPr lang="en-IN" sz="1800" i="1">
                                <a:solidFill>
                                  <a:srgbClr val="000000"/>
                                </a:solidFill>
                                <a:effectLst/>
                                <a:latin typeface="Cambria Math"/>
                                <a:cs typeface="Times New Roman"/>
                              </a:rPr>
                              <m:t>𝑥</m:t>
                            </m:r>
                          </m:e>
                        </m:d>
                        <m:d>
                          <m:dPr>
                            <m:begChr m:val="{"/>
                            <m:endChr m:val="}"/>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𝐾</m:t>
                                        </m:r>
                                      </m:e>
                                      <m:sup>
                                        <m:r>
                                          <a:rPr lang="en-IN" sz="1800" i="1">
                                            <a:solidFill>
                                              <a:srgbClr val="000000"/>
                                            </a:solidFill>
                                            <a:effectLst/>
                                            <a:latin typeface="Cambria Math"/>
                                            <a:cs typeface="Times New Roman"/>
                                          </a:rPr>
                                          <m:t>′</m:t>
                                        </m:r>
                                      </m:sup>
                                    </m:sSup>
                                  </m:e>
                                  <m:sub>
                                    <m:r>
                                      <a:rPr lang="en-IN" sz="1800" i="1">
                                        <a:solidFill>
                                          <a:srgbClr val="000000"/>
                                        </a:solidFill>
                                        <a:effectLst/>
                                        <a:latin typeface="Cambria Math"/>
                                        <a:cs typeface="Times New Roman"/>
                                      </a:rPr>
                                      <m:t>0</m:t>
                                    </m:r>
                                  </m:sub>
                                </m:sSub>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2</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𝜆</m:t>
                                            </m:r>
                                          </m:e>
                                          <m:sub>
                                            <m:r>
                                              <a:rPr lang="en-IN" sz="1800" i="1">
                                                <a:solidFill>
                                                  <a:srgbClr val="000000"/>
                                                </a:solidFill>
                                                <a:effectLst/>
                                                <a:latin typeface="Cambria Math"/>
                                                <a:cs typeface="Times New Roman"/>
                                              </a:rPr>
                                              <m:t>𝑛</m:t>
                                            </m:r>
                                          </m:sub>
                                        </m:sSub>
                                        <m:sSub>
                                          <m:sSubPr>
                                            <m:ctrlPr>
                                              <a:rPr lang="en-US" sz="1800" i="1">
                                                <a:solidFill>
                                                  <a:srgbClr val="000000"/>
                                                </a:solidFill>
                                                <a:effectLst/>
                                                <a:latin typeface="Cambria Math"/>
                                                <a:cs typeface="Times New Roman"/>
                                              </a:rPr>
                                            </m:ctrlPr>
                                          </m:sSub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m:t>
                                                </m:r>
                                              </m:sup>
                                            </m:sSup>
                                          </m:e>
                                          <m:sub>
                                            <m:r>
                                              <a:rPr lang="en-IN" sz="1800" i="1">
                                                <a:solidFill>
                                                  <a:srgbClr val="000000"/>
                                                </a:solidFill>
                                                <a:effectLst/>
                                                <a:latin typeface="Cambria Math"/>
                                                <a:cs typeface="Times New Roman"/>
                                              </a:rPr>
                                              <m:t>0</m:t>
                                            </m:r>
                                          </m:sub>
                                        </m:sSub>
                                        <m:rad>
                                          <m:radPr>
                                            <m:degHide m:val="on"/>
                                            <m:ctrlPr>
                                              <a:rPr lang="en-US" sz="1800" i="1">
                                                <a:solidFill>
                                                  <a:srgbClr val="000000"/>
                                                </a:solidFill>
                                                <a:effectLst/>
                                                <a:latin typeface="Cambria Math"/>
                                                <a:cs typeface="Times New Roman"/>
                                              </a:rPr>
                                            </m:ctrlPr>
                                          </m:radPr>
                                          <m:deg/>
                                          <m:e>
                                            <m:r>
                                              <a:rPr lang="en-IN" sz="1800" i="1">
                                                <a:solidFill>
                                                  <a:srgbClr val="000000"/>
                                                </a:solidFill>
                                                <a:effectLst/>
                                                <a:latin typeface="Cambria Math"/>
                                                <a:cs typeface="Times New Roman"/>
                                              </a:rPr>
                                              <m:t>1−</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𝛽</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h</m:t>
                                            </m:r>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𝛽</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𝐻</m:t>
                                            </m:r>
                                          </m:e>
                                        </m:rad>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𝛽</m:t>
                                            </m:r>
                                          </m:e>
                                          <m:sup>
                                            <m:r>
                                              <a:rPr lang="en-IN" sz="1800" i="1">
                                                <a:solidFill>
                                                  <a:srgbClr val="000000"/>
                                                </a:solidFill>
                                                <a:effectLst/>
                                                <a:latin typeface="Cambria Math"/>
                                                <a:cs typeface="Times New Roman"/>
                                              </a:rPr>
                                              <m:t>′</m:t>
                                            </m:r>
                                          </m:sup>
                                        </m:sSup>
                                      </m:den>
                                    </m:f>
                                  </m:e>
                                </m:d>
                              </m:num>
                              <m:den>
                                <m:sSub>
                                  <m:sSubPr>
                                    <m:ctrlPr>
                                      <a:rPr lang="en-US" sz="1800" i="1">
                                        <a:solidFill>
                                          <a:srgbClr val="000000"/>
                                        </a:solidFill>
                                        <a:effectLst/>
                                        <a:latin typeface="Cambria Math"/>
                                        <a:cs typeface="Times New Roman"/>
                                      </a:rPr>
                                    </m:ctrlPr>
                                  </m:sSub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𝐼</m:t>
                                        </m:r>
                                      </m:e>
                                      <m:sup>
                                        <m:r>
                                          <a:rPr lang="en-IN" sz="1800" i="1">
                                            <a:solidFill>
                                              <a:srgbClr val="000000"/>
                                            </a:solidFill>
                                            <a:effectLst/>
                                            <a:latin typeface="Cambria Math"/>
                                            <a:cs typeface="Times New Roman"/>
                                          </a:rPr>
                                          <m:t>′</m:t>
                                        </m:r>
                                      </m:sup>
                                    </m:sSup>
                                  </m:e>
                                  <m:sub>
                                    <m:r>
                                      <a:rPr lang="en-IN" sz="1800" i="1">
                                        <a:solidFill>
                                          <a:srgbClr val="000000"/>
                                        </a:solidFill>
                                        <a:effectLst/>
                                        <a:latin typeface="Cambria Math"/>
                                        <a:cs typeface="Times New Roman"/>
                                      </a:rPr>
                                      <m:t>0</m:t>
                                    </m:r>
                                  </m:sub>
                                </m:sSub>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2</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𝜆</m:t>
                                            </m:r>
                                          </m:e>
                                          <m:sub>
                                            <m:r>
                                              <a:rPr lang="en-IN" sz="1800" i="1">
                                                <a:solidFill>
                                                  <a:srgbClr val="000000"/>
                                                </a:solidFill>
                                                <a:effectLst/>
                                                <a:latin typeface="Cambria Math"/>
                                                <a:cs typeface="Times New Roman"/>
                                              </a:rPr>
                                              <m:t>𝑛</m:t>
                                            </m:r>
                                          </m:sub>
                                        </m:sSub>
                                        <m:sSub>
                                          <m:sSubPr>
                                            <m:ctrlPr>
                                              <a:rPr lang="en-US" sz="1800" i="1">
                                                <a:solidFill>
                                                  <a:srgbClr val="000000"/>
                                                </a:solidFill>
                                                <a:effectLst/>
                                                <a:latin typeface="Cambria Math"/>
                                                <a:cs typeface="Times New Roman"/>
                                              </a:rPr>
                                            </m:ctrlPr>
                                          </m:sSub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m:t>
                                                </m:r>
                                              </m:sup>
                                            </m:sSup>
                                          </m:e>
                                          <m:sub>
                                            <m:r>
                                              <a:rPr lang="en-IN" sz="1800" i="1">
                                                <a:solidFill>
                                                  <a:srgbClr val="000000"/>
                                                </a:solidFill>
                                                <a:effectLst/>
                                                <a:latin typeface="Cambria Math"/>
                                                <a:cs typeface="Times New Roman"/>
                                              </a:rPr>
                                              <m:t>0</m:t>
                                            </m:r>
                                          </m:sub>
                                        </m:sSub>
                                        <m:rad>
                                          <m:radPr>
                                            <m:degHide m:val="on"/>
                                            <m:ctrlPr>
                                              <a:rPr lang="en-US" sz="1800" i="1">
                                                <a:solidFill>
                                                  <a:srgbClr val="000000"/>
                                                </a:solidFill>
                                                <a:effectLst/>
                                                <a:latin typeface="Cambria Math"/>
                                                <a:cs typeface="Times New Roman"/>
                                              </a:rPr>
                                            </m:ctrlPr>
                                          </m:radPr>
                                          <m:deg/>
                                          <m:e>
                                            <m:r>
                                              <a:rPr lang="en-IN" sz="1800" i="1">
                                                <a:solidFill>
                                                  <a:srgbClr val="000000"/>
                                                </a:solidFill>
                                                <a:effectLst/>
                                                <a:latin typeface="Cambria Math"/>
                                                <a:cs typeface="Times New Roman"/>
                                              </a:rPr>
                                              <m:t>1−</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𝛽</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h</m:t>
                                            </m:r>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𝛽</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𝐻</m:t>
                                            </m:r>
                                          </m:e>
                                        </m:rad>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𝛽</m:t>
                                            </m:r>
                                          </m:e>
                                          <m:sup>
                                            <m:r>
                                              <a:rPr lang="en-IN" sz="1800" i="1">
                                                <a:solidFill>
                                                  <a:srgbClr val="000000"/>
                                                </a:solidFill>
                                                <a:effectLst/>
                                                <a:latin typeface="Cambria Math"/>
                                                <a:cs typeface="Times New Roman"/>
                                              </a:rPr>
                                              <m:t>′</m:t>
                                            </m:r>
                                          </m:sup>
                                        </m:sSup>
                                      </m:den>
                                    </m:f>
                                  </m:e>
                                </m:d>
                              </m:den>
                            </m:f>
                            <m:r>
                              <a:rPr lang="en-IN" sz="1800" i="1">
                                <a:solidFill>
                                  <a:srgbClr val="000000"/>
                                </a:solidFill>
                                <a:effectLst/>
                                <a:latin typeface="Cambria Math"/>
                                <a:cs typeface="Times New Roman"/>
                              </a:rPr>
                              <m:t> </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𝐼</m:t>
                                </m:r>
                              </m:e>
                              <m:sub>
                                <m:r>
                                  <a:rPr lang="en-IN" sz="1800" i="1">
                                    <a:solidFill>
                                      <a:srgbClr val="000000"/>
                                    </a:solidFill>
                                    <a:effectLst/>
                                    <a:latin typeface="Cambria Math"/>
                                    <a:cs typeface="Times New Roman"/>
                                  </a:rPr>
                                  <m:t>0 </m:t>
                                </m:r>
                              </m:sub>
                            </m:sSub>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2</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𝜆</m:t>
                                        </m:r>
                                      </m:e>
                                      <m:sub>
                                        <m:r>
                                          <a:rPr lang="en-IN" sz="1800" i="1">
                                            <a:solidFill>
                                              <a:srgbClr val="000000"/>
                                            </a:solidFill>
                                            <a:effectLst/>
                                            <a:latin typeface="Cambria Math"/>
                                            <a:cs typeface="Times New Roman"/>
                                          </a:rPr>
                                          <m:t>𝑛</m:t>
                                        </m:r>
                                      </m:sub>
                                    </m:sSub>
                                    <m:sSub>
                                      <m:sSubPr>
                                        <m:ctrlPr>
                                          <a:rPr lang="en-US" sz="1800" i="1">
                                            <a:solidFill>
                                              <a:srgbClr val="000000"/>
                                            </a:solidFill>
                                            <a:effectLst/>
                                            <a:latin typeface="Cambria Math"/>
                                            <a:cs typeface="Times New Roman"/>
                                          </a:rPr>
                                        </m:ctrlPr>
                                      </m:sSub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m:t>
                                            </m:r>
                                          </m:sup>
                                        </m:sSup>
                                      </m:e>
                                      <m:sub>
                                        <m:r>
                                          <a:rPr lang="en-IN" sz="1800" i="1">
                                            <a:solidFill>
                                              <a:srgbClr val="000000"/>
                                            </a:solidFill>
                                            <a:effectLst/>
                                            <a:latin typeface="Cambria Math"/>
                                            <a:cs typeface="Times New Roman"/>
                                          </a:rPr>
                                          <m:t>0</m:t>
                                        </m:r>
                                      </m:sub>
                                    </m:sSub>
                                    <m:rad>
                                      <m:radPr>
                                        <m:degHide m:val="on"/>
                                        <m:ctrlPr>
                                          <a:rPr lang="en-US" sz="1800" i="1">
                                            <a:solidFill>
                                              <a:srgbClr val="000000"/>
                                            </a:solidFill>
                                            <a:effectLst/>
                                            <a:latin typeface="Cambria Math"/>
                                            <a:cs typeface="Times New Roman"/>
                                          </a:rPr>
                                        </m:ctrlPr>
                                      </m:radPr>
                                      <m:deg/>
                                      <m:e>
                                        <m:r>
                                          <a:rPr lang="en-IN" sz="1800" i="1">
                                            <a:solidFill>
                                              <a:srgbClr val="000000"/>
                                            </a:solidFill>
                                            <a:effectLst/>
                                            <a:latin typeface="Cambria Math"/>
                                            <a:cs typeface="Times New Roman"/>
                                          </a:rPr>
                                          <m:t>1−</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𝛽</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𝑦</m:t>
                                        </m:r>
                                      </m:e>
                                    </m:rad>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𝛽</m:t>
                                        </m:r>
                                      </m:e>
                                      <m:sup>
                                        <m:r>
                                          <a:rPr lang="en-IN" sz="1800" i="1">
                                            <a:solidFill>
                                              <a:srgbClr val="000000"/>
                                            </a:solidFill>
                                            <a:effectLst/>
                                            <a:latin typeface="Cambria Math"/>
                                            <a:cs typeface="Times New Roman"/>
                                          </a:rPr>
                                          <m:t>′</m:t>
                                        </m:r>
                                      </m:sup>
                                    </m:sSup>
                                  </m:den>
                                </m:f>
                              </m:e>
                            </m:d>
                            <m:r>
                              <a:rPr lang="en-IN" sz="1800" i="1">
                                <a:solidFill>
                                  <a:srgbClr val="000000"/>
                                </a:solidFill>
                                <a:effectLst/>
                                <a:latin typeface="Cambria Math"/>
                                <a:cs typeface="Times New Roman"/>
                              </a:rPr>
                              <m:t>+  </m:t>
                            </m:r>
                            <m:sSub>
                              <m:sSubPr>
                                <m:ctrlPr>
                                  <a:rPr lang="en-US" sz="1800" i="1" smtClean="0">
                                    <a:solidFill>
                                      <a:srgbClr val="000000"/>
                                    </a:solidFill>
                                    <a:effectLst/>
                                    <a:latin typeface="Cambria Math"/>
                                    <a:cs typeface="Times New Roman"/>
                                  </a:rPr>
                                </m:ctrlPr>
                              </m:sSubPr>
                              <m:e>
                                <m:r>
                                  <a:rPr lang="en-IN" sz="1800" i="1">
                                    <a:solidFill>
                                      <a:srgbClr val="000000"/>
                                    </a:solidFill>
                                    <a:effectLst/>
                                    <a:latin typeface="Cambria Math"/>
                                    <a:cs typeface="Times New Roman"/>
                                  </a:rPr>
                                  <m:t>𝐾</m:t>
                                </m:r>
                              </m:e>
                              <m:sub>
                                <m:r>
                                  <a:rPr lang="en-IN" sz="1800" i="1">
                                    <a:solidFill>
                                      <a:srgbClr val="000000"/>
                                    </a:solidFill>
                                    <a:effectLst/>
                                    <a:latin typeface="Cambria Math"/>
                                    <a:cs typeface="Times New Roman"/>
                                  </a:rPr>
                                  <m:t>0</m:t>
                                </m:r>
                              </m:sub>
                            </m:sSub>
                            <m:d>
                              <m:dPr>
                                <m:ctrlPr>
                                  <a:rPr lang="en-US" sz="1800" i="1" smtClean="0">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2</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𝜆</m:t>
                                        </m:r>
                                      </m:e>
                                      <m:sub>
                                        <m:r>
                                          <a:rPr lang="en-IN" sz="1800" i="1">
                                            <a:solidFill>
                                              <a:srgbClr val="000000"/>
                                            </a:solidFill>
                                            <a:effectLst/>
                                            <a:latin typeface="Cambria Math"/>
                                            <a:cs typeface="Times New Roman"/>
                                          </a:rPr>
                                          <m:t>𝑛</m:t>
                                        </m:r>
                                      </m:sub>
                                    </m:sSub>
                                    <m:sSub>
                                      <m:sSubPr>
                                        <m:ctrlPr>
                                          <a:rPr lang="en-US" sz="1800" i="1">
                                            <a:solidFill>
                                              <a:srgbClr val="000000"/>
                                            </a:solidFill>
                                            <a:effectLst/>
                                            <a:latin typeface="Cambria Math"/>
                                            <a:cs typeface="Times New Roman"/>
                                          </a:rPr>
                                        </m:ctrlPr>
                                      </m:sSub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m:t>
                                            </m:r>
                                          </m:sup>
                                        </m:sSup>
                                      </m:e>
                                      <m:sub>
                                        <m:r>
                                          <a:rPr lang="en-IN" sz="1800" i="1">
                                            <a:solidFill>
                                              <a:srgbClr val="000000"/>
                                            </a:solidFill>
                                            <a:effectLst/>
                                            <a:latin typeface="Cambria Math"/>
                                            <a:cs typeface="Times New Roman"/>
                                          </a:rPr>
                                          <m:t>0</m:t>
                                        </m:r>
                                      </m:sub>
                                    </m:sSub>
                                    <m:rad>
                                      <m:radPr>
                                        <m:degHide m:val="on"/>
                                        <m:ctrlPr>
                                          <a:rPr lang="en-US" sz="1800" i="1">
                                            <a:solidFill>
                                              <a:srgbClr val="000000"/>
                                            </a:solidFill>
                                            <a:effectLst/>
                                            <a:latin typeface="Cambria Math"/>
                                            <a:cs typeface="Times New Roman"/>
                                          </a:rPr>
                                        </m:ctrlPr>
                                      </m:radPr>
                                      <m:deg/>
                                      <m:e>
                                        <m:r>
                                          <a:rPr lang="en-IN" sz="1800" i="1">
                                            <a:solidFill>
                                              <a:srgbClr val="000000"/>
                                            </a:solidFill>
                                            <a:effectLst/>
                                            <a:latin typeface="Cambria Math"/>
                                            <a:cs typeface="Times New Roman"/>
                                          </a:rPr>
                                          <m:t>1−</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𝛽</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𝑦</m:t>
                                        </m:r>
                                      </m:e>
                                    </m:rad>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𝛽</m:t>
                                        </m:r>
                                      </m:e>
                                      <m:sup>
                                        <m:r>
                                          <a:rPr lang="en-IN" sz="1800" i="1">
                                            <a:solidFill>
                                              <a:srgbClr val="000000"/>
                                            </a:solidFill>
                                            <a:effectLst/>
                                            <a:latin typeface="Cambria Math"/>
                                            <a:cs typeface="Times New Roman"/>
                                          </a:rPr>
                                          <m:t>′</m:t>
                                        </m:r>
                                      </m:sup>
                                    </m:sSup>
                                  </m:den>
                                </m:f>
                              </m:e>
                            </m:d>
                          </m:e>
                        </m:d>
                      </m:e>
                    </m:nary>
                    <m:r>
                      <a:rPr lang="en-IN" sz="1800" i="1">
                        <a:solidFill>
                          <a:srgbClr val="000000"/>
                        </a:solidFill>
                        <a:effectLst/>
                        <a:latin typeface="Cambria Math"/>
                        <a:cs typeface="Times New Roman"/>
                      </a:rPr>
                      <m:t>                                           </m:t>
                    </m:r>
                  </m:oMath>
                </a14:m>
                <a:r>
                  <a:rPr lang="en-IN" sz="1800" dirty="0">
                    <a:solidFill>
                      <a:srgbClr val="000000"/>
                    </a:solidFill>
                    <a:effectLst/>
                    <a:latin typeface="Times New Roman"/>
                  </a:rPr>
                  <a:t>   </a:t>
                </a:r>
                <a:r>
                  <a:rPr lang="en-IN" sz="1800" dirty="0" smtClean="0">
                    <a:solidFill>
                      <a:srgbClr val="000000"/>
                    </a:solidFill>
                    <a:effectLst/>
                    <a:latin typeface="Times New Roman"/>
                  </a:rPr>
                  <a:t> </a:t>
                </a:r>
              </a:p>
              <a:p>
                <a:pPr marL="0" indent="0" algn="just">
                  <a:spcBef>
                    <a:spcPts val="1200"/>
                  </a:spcBef>
                  <a:buNone/>
                </a:pPr>
                <a:r>
                  <a:rPr lang="en-IN" sz="1800" dirty="0" smtClean="0">
                    <a:solidFill>
                      <a:srgbClr val="000000"/>
                    </a:solidFill>
                    <a:effectLst/>
                    <a:latin typeface="Times New Roman"/>
                  </a:rPr>
                  <a:t>where </a:t>
                </a:r>
                <a14:m>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𝐾</m:t>
                        </m:r>
                        <m:r>
                          <a:rPr lang="en-IN" sz="1800" i="1">
                            <a:solidFill>
                              <a:srgbClr val="000000"/>
                            </a:solidFill>
                            <a:effectLst/>
                            <a:latin typeface="Cambria Math"/>
                            <a:cs typeface="Times New Roman"/>
                          </a:rPr>
                          <m:t>′</m:t>
                        </m:r>
                      </m:e>
                      <m:sub>
                        <m:r>
                          <a:rPr lang="en-IN" sz="1800" i="1">
                            <a:solidFill>
                              <a:srgbClr val="000000"/>
                            </a:solidFill>
                            <a:effectLst/>
                            <a:latin typeface="Cambria Math"/>
                            <a:cs typeface="Times New Roman"/>
                          </a:rPr>
                          <m:t>0 </m:t>
                        </m:r>
                      </m:sub>
                    </m:sSub>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𝐼</m:t>
                        </m:r>
                        <m:r>
                          <a:rPr lang="en-IN" sz="1800" i="1">
                            <a:solidFill>
                              <a:srgbClr val="000000"/>
                            </a:solidFill>
                            <a:effectLst/>
                            <a:latin typeface="Cambria Math"/>
                            <a:cs typeface="Times New Roman"/>
                          </a:rPr>
                          <m:t>′</m:t>
                        </m:r>
                      </m:e>
                      <m:sub>
                        <m:r>
                          <a:rPr lang="en-IN" sz="1800" i="1">
                            <a:solidFill>
                              <a:srgbClr val="000000"/>
                            </a:solidFill>
                            <a:effectLst/>
                            <a:latin typeface="Cambria Math"/>
                            <a:cs typeface="Times New Roman"/>
                          </a:rPr>
                          <m:t>0 </m:t>
                        </m:r>
                      </m:sub>
                    </m:sSub>
                  </m:oMath>
                </a14:m>
                <a:r>
                  <a:rPr lang="en-IN" sz="1800" dirty="0">
                    <a:solidFill>
                      <a:srgbClr val="000000"/>
                    </a:solidFill>
                    <a:effectLst/>
                    <a:latin typeface="Times New Roman"/>
                  </a:rPr>
                  <a:t> denotes the derivatives of  modified Bessel’s functions.</a:t>
                </a:r>
                <a:endParaRPr lang="en-US" sz="1800" dirty="0">
                  <a:effectLst/>
                </a:endParaRPr>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600200"/>
                <a:ext cx="9067800" cy="4525963"/>
              </a:xfrm>
              <a:blipFill rotWithShape="1">
                <a:blip r:embed="rId2"/>
                <a:stretch>
                  <a:fillRect l="-605" r="-2891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53</a:t>
            </a:fld>
            <a:endParaRPr lang="en-US"/>
          </a:p>
        </p:txBody>
      </p:sp>
    </p:spTree>
    <p:extLst>
      <p:ext uri="{BB962C8B-B14F-4D97-AF65-F5344CB8AC3E}">
        <p14:creationId xmlns:p14="http://schemas.microsoft.com/office/powerpoint/2010/main" val="28691717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600" b="1" dirty="0" smtClean="0">
                <a:latin typeface="Times New Roman" pitchFamily="18" charset="0"/>
                <a:cs typeface="Times New Roman" pitchFamily="18" charset="0"/>
              </a:rPr>
              <a:t>Solution of the problem:</a:t>
            </a:r>
            <a:endParaRPr lang="en-US" sz="2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5181600"/>
              </a:xfrm>
            </p:spPr>
            <p:txBody>
              <a:bodyPr>
                <a:normAutofit fontScale="47500" lnSpcReduction="20000"/>
              </a:bodyPr>
              <a:lstStyle/>
              <a:p>
                <a:pPr marL="0" indent="0" algn="just">
                  <a:spcBef>
                    <a:spcPts val="1200"/>
                  </a:spcBef>
                  <a:buNone/>
                </a:pPr>
                <a14:m>
                  <m:oMathPara xmlns:m="http://schemas.openxmlformats.org/officeDocument/2006/math">
                    <m:oMathParaPr>
                      <m:jc m:val="centerGroup"/>
                    </m:oMathParaPr>
                    <m:oMath xmlns:m="http://schemas.openxmlformats.org/officeDocument/2006/math">
                      <m:sSup>
                        <m:sSupPr>
                          <m:ctrlPr>
                            <a:rPr lang="en-US" i="1" smtClean="0">
                              <a:solidFill>
                                <a:srgbClr val="000000"/>
                              </a:solidFill>
                              <a:latin typeface="Cambria Math"/>
                              <a:cs typeface="Times New Roman"/>
                            </a:rPr>
                          </m:ctrlPr>
                        </m:sSupPr>
                        <m:e>
                          <m:r>
                            <a:rPr lang="en-IN" i="1">
                              <a:solidFill>
                                <a:srgbClr val="000000"/>
                              </a:solidFill>
                              <a:effectLst/>
                              <a:latin typeface="Cambria Math"/>
                              <a:cs typeface="Times New Roman"/>
                            </a:rPr>
                            <m:t>𝑃</m:t>
                          </m:r>
                        </m:e>
                        <m:sup>
                          <m:r>
                            <a:rPr lang="en-IN" i="1">
                              <a:solidFill>
                                <a:srgbClr val="000000"/>
                              </a:solidFill>
                              <a:effectLst/>
                              <a:latin typeface="Cambria Math"/>
                              <a:cs typeface="Times New Roman"/>
                            </a:rPr>
                            <m:t>∗</m:t>
                          </m:r>
                        </m:sup>
                      </m:sSup>
                      <m:r>
                        <a:rPr lang="en-IN" i="1">
                          <a:solidFill>
                            <a:srgbClr val="000000"/>
                          </a:solidFill>
                          <a:effectLst/>
                          <a:latin typeface="Cambria Math"/>
                          <a:cs typeface="Times New Roman"/>
                        </a:rPr>
                        <m:t>=  </m:t>
                      </m:r>
                      <m:f>
                        <m:fPr>
                          <m:ctrlPr>
                            <a:rPr lang="en-US" i="1">
                              <a:solidFill>
                                <a:srgbClr val="000000"/>
                              </a:solidFill>
                              <a:effectLst/>
                              <a:latin typeface="Cambria Math"/>
                              <a:cs typeface="Times New Roman"/>
                            </a:rPr>
                          </m:ctrlPr>
                        </m:fPr>
                        <m:num>
                          <m:r>
                            <a:rPr lang="en-IN" i="1">
                              <a:solidFill>
                                <a:srgbClr val="000000"/>
                              </a:solidFill>
                              <a:effectLst/>
                              <a:latin typeface="Cambria Math"/>
                              <a:cs typeface="Times New Roman"/>
                            </a:rPr>
                            <m:t>2</m:t>
                          </m:r>
                        </m:num>
                        <m:den>
                          <m:r>
                            <a:rPr lang="en-IN" i="1">
                              <a:solidFill>
                                <a:srgbClr val="000000"/>
                              </a:solidFill>
                              <a:effectLst/>
                              <a:latin typeface="Cambria Math"/>
                              <a:cs typeface="Times New Roman"/>
                            </a:rPr>
                            <m:t>𝑅𝑒</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h</m:t>
                              </m:r>
                              <m:r>
                                <a:rPr lang="en-IN" i="1">
                                  <a:solidFill>
                                    <a:srgbClr val="000000"/>
                                  </a:solidFill>
                                  <a:effectLst/>
                                  <a:latin typeface="Cambria Math"/>
                                  <a:cs typeface="Times New Roman"/>
                                </a:rPr>
                                <m:t>′</m:t>
                              </m:r>
                            </m:e>
                            <m:sub>
                              <m:r>
                                <a:rPr lang="en-IN" i="1">
                                  <a:solidFill>
                                    <a:srgbClr val="000000"/>
                                  </a:solidFill>
                                  <a:effectLst/>
                                  <a:latin typeface="Cambria Math"/>
                                  <a:cs typeface="Times New Roman"/>
                                </a:rPr>
                                <m:t>0</m:t>
                              </m:r>
                            </m:sub>
                          </m:sSub>
                          <m:d>
                            <m:dPr>
                              <m:ctrlPr>
                                <a:rPr lang="en-US" i="1">
                                  <a:solidFill>
                                    <a:srgbClr val="000000"/>
                                  </a:solidFill>
                                  <a:effectLst/>
                                  <a:latin typeface="Cambria Math"/>
                                  <a:cs typeface="Times New Roman"/>
                                </a:rPr>
                              </m:ctrlPr>
                            </m:dPr>
                            <m:e>
                              <m:sSup>
                                <m:sSupPr>
                                  <m:ctrlPr>
                                    <a:rPr lang="en-US" i="1">
                                      <a:solidFill>
                                        <a:srgbClr val="000000"/>
                                      </a:solidFill>
                                      <a:effectLst/>
                                      <a:latin typeface="Cambria Math"/>
                                      <a:cs typeface="Times New Roman"/>
                                    </a:rPr>
                                  </m:ctrlPr>
                                </m:sSupPr>
                                <m:e>
                                  <m:r>
                                    <a:rPr lang="en-IN" i="1">
                                      <a:solidFill>
                                        <a:srgbClr val="000000"/>
                                      </a:solidFill>
                                      <a:effectLst/>
                                      <a:latin typeface="Cambria Math"/>
                                      <a:cs typeface="Times New Roman"/>
                                    </a:rPr>
                                    <m:t>𝑦</m:t>
                                  </m:r>
                                </m:e>
                                <m:sup>
                                  <m:r>
                                    <a:rPr lang="en-IN" i="1">
                                      <a:solidFill>
                                        <a:srgbClr val="000000"/>
                                      </a:solidFill>
                                      <a:effectLst/>
                                      <a:latin typeface="Cambria Math"/>
                                      <a:cs typeface="Times New Roman"/>
                                    </a:rPr>
                                    <m:t>2</m:t>
                                  </m:r>
                                </m:sup>
                              </m:sSup>
                              <m:r>
                                <a:rPr lang="en-IN" i="1">
                                  <a:solidFill>
                                    <a:srgbClr val="000000"/>
                                  </a:solidFill>
                                  <a:effectLst/>
                                  <a:latin typeface="Cambria Math"/>
                                  <a:cs typeface="Times New Roman"/>
                                </a:rPr>
                                <m:t>−</m:t>
                              </m:r>
                              <m:sSup>
                                <m:sSupPr>
                                  <m:ctrlPr>
                                    <a:rPr lang="en-US" i="1">
                                      <a:solidFill>
                                        <a:srgbClr val="000000"/>
                                      </a:solidFill>
                                      <a:effectLst/>
                                      <a:latin typeface="Cambria Math"/>
                                      <a:cs typeface="Times New Roman"/>
                                    </a:rPr>
                                  </m:ctrlPr>
                                </m:sSupPr>
                                <m:e>
                                  <m:r>
                                    <a:rPr lang="en-IN" i="1">
                                      <a:solidFill>
                                        <a:srgbClr val="000000"/>
                                      </a:solidFill>
                                      <a:effectLst/>
                                      <a:latin typeface="Cambria Math"/>
                                      <a:cs typeface="Times New Roman"/>
                                    </a:rPr>
                                    <m:t>h</m:t>
                                  </m:r>
                                </m:e>
                                <m:sup>
                                  <m:r>
                                    <a:rPr lang="en-IN" i="1">
                                      <a:solidFill>
                                        <a:srgbClr val="000000"/>
                                      </a:solidFill>
                                      <a:effectLst/>
                                      <a:latin typeface="Cambria Math"/>
                                      <a:cs typeface="Times New Roman"/>
                                    </a:rPr>
                                    <m:t>2</m:t>
                                  </m:r>
                                </m:sup>
                              </m:sSup>
                              <m:r>
                                <a:rPr lang="en-IN" i="1">
                                  <a:solidFill>
                                    <a:srgbClr val="000000"/>
                                  </a:solidFill>
                                  <a:effectLst/>
                                  <a:latin typeface="Cambria Math"/>
                                  <a:cs typeface="Times New Roman"/>
                                </a:rPr>
                                <m:t>−</m:t>
                              </m:r>
                              <m:r>
                                <a:rPr lang="en-IN" i="1">
                                  <a:solidFill>
                                    <a:srgbClr val="000000"/>
                                  </a:solidFill>
                                  <a:effectLst/>
                                  <a:latin typeface="Cambria Math"/>
                                  <a:cs typeface="Times New Roman"/>
                                </a:rPr>
                                <m:t>2</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𝜎</m:t>
                                  </m:r>
                                </m:e>
                                <m:sub>
                                  <m:r>
                                    <a:rPr lang="en-IN" i="1">
                                      <a:solidFill>
                                        <a:srgbClr val="000000"/>
                                      </a:solidFill>
                                      <a:effectLst/>
                                      <a:latin typeface="Cambria Math"/>
                                      <a:cs typeface="Times New Roman"/>
                                    </a:rPr>
                                    <m:t>1</m:t>
                                  </m:r>
                                </m:sub>
                              </m:sSub>
                              <m:r>
                                <a:rPr lang="en-IN" i="1">
                                  <a:solidFill>
                                    <a:srgbClr val="000000"/>
                                  </a:solidFill>
                                  <a:effectLst/>
                                  <a:latin typeface="Cambria Math"/>
                                  <a:cs typeface="Times New Roman"/>
                                </a:rPr>
                                <m:t>h</m:t>
                              </m:r>
                            </m:e>
                          </m:d>
                        </m:den>
                      </m:f>
                      <m:r>
                        <a:rPr lang="en-IN" i="1">
                          <a:solidFill>
                            <a:srgbClr val="000000"/>
                          </a:solidFill>
                          <a:effectLst/>
                          <a:latin typeface="Cambria Math"/>
                          <a:cs typeface="Times New Roman"/>
                        </a:rPr>
                        <m:t>     </m:t>
                      </m:r>
                      <m:d>
                        <m:dPr>
                          <m:begChr m:val="["/>
                          <m:endChr m:val="]"/>
                          <m:ctrlPr>
                            <a:rPr lang="en-US" i="1">
                              <a:solidFill>
                                <a:srgbClr val="000000"/>
                              </a:solidFill>
                              <a:effectLst/>
                              <a:latin typeface="Cambria Math"/>
                              <a:cs typeface="Times New Roman"/>
                            </a:rPr>
                          </m:ctrlPr>
                        </m:dPr>
                        <m:e>
                          <m:f>
                            <m:fPr>
                              <m:ctrlPr>
                                <a:rPr lang="en-US" i="1">
                                  <a:solidFill>
                                    <a:srgbClr val="000000"/>
                                  </a:solidFill>
                                  <a:effectLst/>
                                  <a:latin typeface="Cambria Math"/>
                                  <a:cs typeface="Times New Roman"/>
                                </a:rPr>
                              </m:ctrlPr>
                            </m:fPr>
                            <m:num>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𝑘</m:t>
                                  </m:r>
                                </m:e>
                                <m:sub>
                                  <m:r>
                                    <a:rPr lang="en-IN" i="1">
                                      <a:solidFill>
                                        <a:srgbClr val="000000"/>
                                      </a:solidFill>
                                      <a:effectLst/>
                                      <a:latin typeface="Cambria Math"/>
                                      <a:cs typeface="Times New Roman"/>
                                    </a:rPr>
                                    <m:t>0</m:t>
                                  </m:r>
                                </m:sub>
                              </m:sSub>
                              <m:r>
                                <a:rPr lang="en-IN" i="1">
                                  <a:solidFill>
                                    <a:srgbClr val="000000"/>
                                  </a:solidFill>
                                  <a:effectLst/>
                                  <a:latin typeface="Cambria Math"/>
                                  <a:cs typeface="Times New Roman"/>
                                </a:rPr>
                                <m:t>𝑅𝑒</m:t>
                              </m:r>
                            </m:num>
                            <m:den>
                              <m:r>
                                <a:rPr lang="en-IN" i="1">
                                  <a:solidFill>
                                    <a:srgbClr val="000000"/>
                                  </a:solidFill>
                                  <a:effectLst/>
                                  <a:latin typeface="Cambria Math"/>
                                  <a:cs typeface="Times New Roman"/>
                                </a:rPr>
                                <m:t>𝓁</m:t>
                              </m:r>
                            </m:den>
                          </m:f>
                          <m:r>
                            <a:rPr lang="en-IN" i="1">
                              <a:solidFill>
                                <a:srgbClr val="000000"/>
                              </a:solidFill>
                              <a:effectLst/>
                              <a:latin typeface="Cambria Math"/>
                              <a:cs typeface="Times New Roman"/>
                            </a:rPr>
                            <m:t>  </m:t>
                          </m:r>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𝑃</m:t>
                              </m:r>
                            </m:e>
                            <m:sub>
                              <m:r>
                                <a:rPr lang="en-IN" i="1">
                                  <a:solidFill>
                                    <a:srgbClr val="000000"/>
                                  </a:solidFill>
                                  <a:effectLst/>
                                  <a:latin typeface="Cambria Math"/>
                                  <a:cs typeface="Times New Roman"/>
                                </a:rPr>
                                <m:t>𝑎𝑡</m:t>
                              </m:r>
                              <m:r>
                                <a:rPr lang="en-IN" i="1">
                                  <a:solidFill>
                                    <a:srgbClr val="000000"/>
                                  </a:solidFill>
                                  <a:effectLst/>
                                  <a:latin typeface="Cambria Math"/>
                                  <a:cs typeface="Times New Roman"/>
                                </a:rPr>
                                <m:t>  </m:t>
                              </m:r>
                              <m:r>
                                <a:rPr lang="en-IN" i="1">
                                  <a:solidFill>
                                    <a:srgbClr val="000000"/>
                                  </a:solidFill>
                                  <a:effectLst/>
                                  <a:latin typeface="Cambria Math"/>
                                  <a:cs typeface="Times New Roman"/>
                                </a:rPr>
                                <m:t>𝑦</m:t>
                              </m:r>
                              <m:r>
                                <a:rPr lang="en-IN" i="1">
                                  <a:solidFill>
                                    <a:srgbClr val="000000"/>
                                  </a:solidFill>
                                  <a:effectLst/>
                                  <a:latin typeface="Cambria Math"/>
                                  <a:cs typeface="Times New Roman"/>
                                </a:rPr>
                                <m:t>=</m:t>
                              </m:r>
                              <m:r>
                                <a:rPr lang="en-IN" i="1">
                                  <a:solidFill>
                                    <a:srgbClr val="000000"/>
                                  </a:solidFill>
                                  <a:effectLst/>
                                  <a:latin typeface="Cambria Math"/>
                                  <a:cs typeface="Times New Roman"/>
                                </a:rPr>
                                <m:t>𝐻</m:t>
                              </m:r>
                            </m:sub>
                            <m:sup>
                              <m:r>
                                <a:rPr lang="en-IN" i="1">
                                  <a:solidFill>
                                    <a:srgbClr val="000000"/>
                                  </a:solidFill>
                                  <a:effectLst/>
                                  <a:latin typeface="Cambria Math"/>
                                  <a:cs typeface="Times New Roman"/>
                                </a:rPr>
                                <m:t>𝛩</m:t>
                              </m:r>
                            </m:sup>
                          </m:sSubSup>
                          <m:r>
                            <a:rPr lang="en-IN" i="1">
                              <a:solidFill>
                                <a:srgbClr val="000000"/>
                              </a:solidFill>
                              <a:effectLst/>
                              <a:latin typeface="Cambria Math"/>
                              <a:cs typeface="Times New Roman"/>
                            </a:rPr>
                            <m:t>+</m:t>
                          </m:r>
                          <m:f>
                            <m:fPr>
                              <m:ctrlPr>
                                <a:rPr lang="en-US" i="1">
                                  <a:solidFill>
                                    <a:srgbClr val="000000"/>
                                  </a:solidFill>
                                  <a:effectLst/>
                                  <a:latin typeface="Cambria Math"/>
                                  <a:cs typeface="Times New Roman"/>
                                </a:rPr>
                              </m:ctrlPr>
                            </m:fPr>
                            <m:num>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𝑉</m:t>
                                  </m:r>
                                </m:e>
                                <m:sub>
                                  <m:r>
                                    <a:rPr lang="en-IN" i="1">
                                      <a:solidFill>
                                        <a:srgbClr val="000000"/>
                                      </a:solidFill>
                                      <a:effectLst/>
                                      <a:latin typeface="Cambria Math"/>
                                      <a:cs typeface="Times New Roman"/>
                                    </a:rPr>
                                    <m:t>0</m:t>
                                  </m:r>
                                </m:sub>
                              </m:sSub>
                            </m:num>
                            <m:den>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hh</m:t>
                                  </m:r>
                                  <m:r>
                                    <a:rPr lang="en-IN" i="1">
                                      <a:solidFill>
                                        <a:srgbClr val="000000"/>
                                      </a:solidFill>
                                      <a:effectLst/>
                                      <a:latin typeface="Cambria Math"/>
                                      <a:cs typeface="Times New Roman"/>
                                    </a:rPr>
                                    <m:t>′</m:t>
                                  </m:r>
                                </m:e>
                                <m:sub>
                                  <m:r>
                                    <a:rPr lang="en-IN" i="1">
                                      <a:solidFill>
                                        <a:srgbClr val="000000"/>
                                      </a:solidFill>
                                      <a:effectLst/>
                                      <a:latin typeface="Cambria Math"/>
                                      <a:cs typeface="Times New Roman"/>
                                    </a:rPr>
                                    <m:t>0</m:t>
                                  </m:r>
                                </m:sub>
                              </m:sSub>
                            </m:den>
                          </m:f>
                          <m:nary>
                            <m:naryPr>
                              <m:chr m:val="∑"/>
                              <m:limLoc m:val="undOvr"/>
                              <m:subHide m:val="on"/>
                              <m:supHide m:val="on"/>
                              <m:ctrlPr>
                                <a:rPr lang="en-US" i="1">
                                  <a:solidFill>
                                    <a:srgbClr val="000000"/>
                                  </a:solidFill>
                                  <a:effectLst/>
                                  <a:latin typeface="Cambria Math"/>
                                  <a:cs typeface="Times New Roman"/>
                                </a:rPr>
                              </m:ctrlPr>
                            </m:naryPr>
                            <m:sub/>
                            <m:sup/>
                            <m:e>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𝐶</m:t>
                                  </m:r>
                                </m:e>
                                <m:sub>
                                  <m:r>
                                    <a:rPr lang="en-IN" i="1">
                                      <a:solidFill>
                                        <a:srgbClr val="000000"/>
                                      </a:solidFill>
                                      <a:effectLst/>
                                      <a:latin typeface="Cambria Math"/>
                                      <a:cs typeface="Times New Roman"/>
                                    </a:rPr>
                                    <m:t>𝑛</m:t>
                                  </m:r>
                                </m:sub>
                              </m:sSub>
                              <m:f>
                                <m:fPr>
                                  <m:ctrlPr>
                                    <a:rPr lang="en-US" i="1">
                                      <a:solidFill>
                                        <a:srgbClr val="000000"/>
                                      </a:solidFill>
                                      <a:effectLst/>
                                      <a:latin typeface="Cambria Math"/>
                                      <a:cs typeface="Times New Roman"/>
                                    </a:rPr>
                                  </m:ctrlPr>
                                </m:fPr>
                                <m:num>
                                  <m:func>
                                    <m:funcPr>
                                      <m:ctrlPr>
                                        <a:rPr lang="en-US" i="1">
                                          <a:solidFill>
                                            <a:srgbClr val="000000"/>
                                          </a:solidFill>
                                          <a:effectLst/>
                                          <a:latin typeface="Cambria Math"/>
                                          <a:cs typeface="Times New Roman"/>
                                        </a:rPr>
                                      </m:ctrlPr>
                                    </m:funcPr>
                                    <m:fName>
                                      <m:r>
                                        <m:rPr>
                                          <m:sty m:val="p"/>
                                        </m:rPr>
                                        <a:rPr lang="en-IN">
                                          <a:solidFill>
                                            <a:srgbClr val="000000"/>
                                          </a:solidFill>
                                          <a:effectLst/>
                                          <a:latin typeface="Cambria Math"/>
                                          <a:cs typeface="Times New Roman"/>
                                        </a:rPr>
                                        <m:t>cos</m:t>
                                      </m:r>
                                    </m:fName>
                                    <m:e>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𝜆</m:t>
                                          </m:r>
                                        </m:e>
                                        <m:sub>
                                          <m:r>
                                            <a:rPr lang="en-IN" i="1">
                                              <a:solidFill>
                                                <a:srgbClr val="000000"/>
                                              </a:solidFill>
                                              <a:effectLst/>
                                              <a:latin typeface="Cambria Math"/>
                                              <a:cs typeface="Times New Roman"/>
                                            </a:rPr>
                                            <m:t>𝑛</m:t>
                                          </m:r>
                                        </m:sub>
                                      </m:sSub>
                                      <m:r>
                                        <a:rPr lang="en-IN" i="1">
                                          <a:solidFill>
                                            <a:srgbClr val="000000"/>
                                          </a:solidFill>
                                          <a:effectLst/>
                                          <a:latin typeface="Cambria Math"/>
                                          <a:cs typeface="Times New Roman"/>
                                        </a:rPr>
                                        <m:t>𝑥</m:t>
                                      </m:r>
                                    </m:e>
                                  </m:func>
                                </m:num>
                                <m:den>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𝜆</m:t>
                                      </m:r>
                                    </m:e>
                                    <m:sub>
                                      <m:r>
                                        <a:rPr lang="en-IN" i="1">
                                          <a:solidFill>
                                            <a:srgbClr val="000000"/>
                                          </a:solidFill>
                                          <a:effectLst/>
                                          <a:latin typeface="Cambria Math"/>
                                          <a:cs typeface="Times New Roman"/>
                                        </a:rPr>
                                        <m:t>𝑛</m:t>
                                      </m:r>
                                    </m:sub>
                                    <m:sup>
                                      <m:r>
                                        <a:rPr lang="en-IN" i="1">
                                          <a:solidFill>
                                            <a:srgbClr val="000000"/>
                                          </a:solidFill>
                                          <a:effectLst/>
                                          <a:latin typeface="Cambria Math"/>
                                          <a:cs typeface="Times New Roman"/>
                                        </a:rPr>
                                        <m:t>2</m:t>
                                      </m:r>
                                    </m:sup>
                                  </m:sSubSup>
                                </m:den>
                              </m:f>
                              <m:r>
                                <a:rPr lang="en-IN" i="1">
                                  <a:solidFill>
                                    <a:srgbClr val="000000"/>
                                  </a:solidFill>
                                  <a:effectLst/>
                                  <a:latin typeface="Cambria Math"/>
                                  <a:cs typeface="Times New Roman"/>
                                </a:rPr>
                                <m:t>  </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𝐹</m:t>
                                  </m:r>
                                </m:e>
                                <m:sub>
                                  <m:r>
                                    <a:rPr lang="en-IN" i="1">
                                      <a:solidFill>
                                        <a:srgbClr val="000000"/>
                                      </a:solidFill>
                                      <a:effectLst/>
                                      <a:latin typeface="Cambria Math"/>
                                      <a:cs typeface="Times New Roman"/>
                                    </a:rPr>
                                    <m:t>1</m:t>
                                  </m:r>
                                </m:sub>
                              </m:sSub>
                              <m:d>
                                <m:dPr>
                                  <m:ctrlPr>
                                    <a:rPr lang="en-US" i="1">
                                      <a:solidFill>
                                        <a:srgbClr val="000000"/>
                                      </a:solidFill>
                                      <a:effectLst/>
                                      <a:latin typeface="Cambria Math"/>
                                      <a:cs typeface="Times New Roman"/>
                                    </a:rPr>
                                  </m:ctrlPr>
                                </m:dPr>
                                <m:e>
                                  <m:r>
                                    <a:rPr lang="en-IN" i="1">
                                      <a:solidFill>
                                        <a:srgbClr val="000000"/>
                                      </a:solidFill>
                                      <a:effectLst/>
                                      <a:latin typeface="Cambria Math"/>
                                      <a:cs typeface="Times New Roman"/>
                                    </a:rPr>
                                    <m:t>h</m:t>
                                  </m:r>
                                </m:e>
                              </m:d>
                              <m:r>
                                <a:rPr lang="en-IN" i="1">
                                  <a:solidFill>
                                    <a:srgbClr val="000000"/>
                                  </a:solidFill>
                                  <a:effectLst/>
                                  <a:latin typeface="Cambria Math"/>
                                  <a:cs typeface="Times New Roman"/>
                                </a:rPr>
                                <m:t>+</m:t>
                              </m:r>
                              <m:d>
                                <m:dPr>
                                  <m:ctrlPr>
                                    <a:rPr lang="en-US" i="1">
                                      <a:solidFill>
                                        <a:srgbClr val="000000"/>
                                      </a:solidFill>
                                      <a:effectLst/>
                                      <a:latin typeface="Cambria Math"/>
                                      <a:cs typeface="Times New Roman"/>
                                    </a:rPr>
                                  </m:ctrlPr>
                                </m:dPr>
                                <m:e>
                                  <m:sSup>
                                    <m:sSupPr>
                                      <m:ctrlPr>
                                        <a:rPr lang="en-US" i="1">
                                          <a:solidFill>
                                            <a:srgbClr val="000000"/>
                                          </a:solidFill>
                                          <a:effectLst/>
                                          <a:latin typeface="Cambria Math"/>
                                          <a:cs typeface="Times New Roman"/>
                                        </a:rPr>
                                      </m:ctrlPr>
                                    </m:sSupPr>
                                    <m:e>
                                      <m:r>
                                        <a:rPr lang="en-IN" i="1">
                                          <a:solidFill>
                                            <a:srgbClr val="000000"/>
                                          </a:solidFill>
                                          <a:effectLst/>
                                          <a:latin typeface="Cambria Math"/>
                                          <a:cs typeface="Times New Roman"/>
                                        </a:rPr>
                                        <m:t>𝑥</m:t>
                                      </m:r>
                                    </m:e>
                                    <m:sup>
                                      <m:r>
                                        <a:rPr lang="en-IN" i="1">
                                          <a:solidFill>
                                            <a:srgbClr val="000000"/>
                                          </a:solidFill>
                                          <a:effectLst/>
                                          <a:latin typeface="Cambria Math"/>
                                          <a:cs typeface="Times New Roman"/>
                                        </a:rPr>
                                        <m:t>2</m:t>
                                      </m:r>
                                    </m:sup>
                                  </m:sSup>
                                  <m:r>
                                    <a:rPr lang="en-IN" i="1">
                                      <a:solidFill>
                                        <a:srgbClr val="000000"/>
                                      </a:solidFill>
                                      <a:effectLst/>
                                      <a:latin typeface="Cambria Math"/>
                                      <a:cs typeface="Times New Roman"/>
                                    </a:rPr>
                                    <m:t>−</m:t>
                                  </m:r>
                                  <m:r>
                                    <a:rPr lang="en-IN" i="1">
                                      <a:solidFill>
                                        <a:srgbClr val="000000"/>
                                      </a:solidFill>
                                      <a:effectLst/>
                                      <a:latin typeface="Cambria Math"/>
                                      <a:cs typeface="Times New Roman"/>
                                    </a:rPr>
                                    <m:t>1</m:t>
                                  </m:r>
                                </m:e>
                              </m:d>
                              <m:f>
                                <m:fPr>
                                  <m:ctrlPr>
                                    <a:rPr lang="en-US" i="1">
                                      <a:solidFill>
                                        <a:srgbClr val="000000"/>
                                      </a:solidFill>
                                      <a:effectLst/>
                                      <a:latin typeface="Cambria Math"/>
                                      <a:cs typeface="Times New Roman"/>
                                    </a:rPr>
                                  </m:ctrlPr>
                                </m:fPr>
                                <m:num>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𝑉</m:t>
                                      </m:r>
                                    </m:e>
                                    <m:sub>
                                      <m:r>
                                        <a:rPr lang="en-IN" i="1">
                                          <a:solidFill>
                                            <a:srgbClr val="000000"/>
                                          </a:solidFill>
                                          <a:effectLst/>
                                          <a:latin typeface="Cambria Math"/>
                                          <a:cs typeface="Times New Roman"/>
                                        </a:rPr>
                                        <m:t>0</m:t>
                                      </m:r>
                                    </m:sub>
                                  </m:sSub>
                                </m:num>
                                <m:den>
                                  <m:r>
                                    <a:rPr lang="en-IN" i="1">
                                      <a:solidFill>
                                        <a:srgbClr val="000000"/>
                                      </a:solidFill>
                                      <a:effectLst/>
                                      <a:latin typeface="Cambria Math"/>
                                      <a:cs typeface="Times New Roman"/>
                                    </a:rPr>
                                    <m:t>2</m:t>
                                  </m:r>
                                  <m:r>
                                    <a:rPr lang="en-IN" i="1">
                                      <a:solidFill>
                                        <a:srgbClr val="000000"/>
                                      </a:solidFill>
                                      <a:effectLst/>
                                      <a:latin typeface="Cambria Math"/>
                                      <a:cs typeface="Times New Roman"/>
                                    </a:rPr>
                                    <m:t>h</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h</m:t>
                                      </m:r>
                                      <m:r>
                                        <a:rPr lang="en-IN" i="1">
                                          <a:solidFill>
                                            <a:srgbClr val="000000"/>
                                          </a:solidFill>
                                          <a:effectLst/>
                                          <a:latin typeface="Cambria Math"/>
                                          <a:cs typeface="Times New Roman"/>
                                        </a:rPr>
                                        <m:t>′</m:t>
                                      </m:r>
                                    </m:e>
                                    <m:sub>
                                      <m:r>
                                        <a:rPr lang="en-IN" i="1">
                                          <a:solidFill>
                                            <a:srgbClr val="000000"/>
                                          </a:solidFill>
                                          <a:effectLst/>
                                          <a:latin typeface="Cambria Math"/>
                                          <a:cs typeface="Times New Roman"/>
                                        </a:rPr>
                                        <m:t>0</m:t>
                                      </m:r>
                                    </m:sub>
                                  </m:sSub>
                                </m:den>
                              </m:f>
                            </m:e>
                          </m:nary>
                        </m:e>
                      </m:d>
                      <m:r>
                        <a:rPr lang="en-US" b="0" i="1" smtClean="0">
                          <a:solidFill>
                            <a:srgbClr val="000000"/>
                          </a:solidFill>
                          <a:effectLst/>
                          <a:latin typeface="Cambria Math"/>
                          <a:cs typeface="Times New Roman"/>
                        </a:rPr>
                        <m:t>        </m:t>
                      </m:r>
                    </m:oMath>
                  </m:oMathPara>
                </a14:m>
                <a:endParaRPr lang="en-US" b="0" i="1" dirty="0" smtClean="0">
                  <a:solidFill>
                    <a:srgbClr val="000000"/>
                  </a:solidFill>
                  <a:effectLst/>
                  <a:latin typeface="Cambria Math"/>
                  <a:cs typeface="Times New Roman"/>
                </a:endParaRPr>
              </a:p>
              <a:p>
                <a:pPr marL="0" indent="0" algn="just">
                  <a:spcBef>
                    <a:spcPts val="1200"/>
                  </a:spcBef>
                  <a:buNone/>
                </a:pPr>
                <a:r>
                  <a:rPr lang="en-IN" dirty="0" smtClean="0">
                    <a:solidFill>
                      <a:srgbClr val="000000"/>
                    </a:solidFill>
                    <a:effectLst/>
                    <a:cs typeface="Times New Roman"/>
                  </a:rPr>
                  <a:t>							</a:t>
                </a:r>
                <a14:m>
                  <m:oMath xmlns:m="http://schemas.openxmlformats.org/officeDocument/2006/math">
                    <m:r>
                      <a:rPr lang="en-IN" i="1">
                        <a:solidFill>
                          <a:srgbClr val="000000"/>
                        </a:solidFill>
                        <a:effectLst/>
                        <a:latin typeface="Cambria Math"/>
                        <a:cs typeface="Times New Roman"/>
                      </a:rPr>
                      <m:t>+  </m:t>
                    </m:r>
                    <m:r>
                      <a:rPr lang="en-IN" i="1">
                        <a:solidFill>
                          <a:srgbClr val="000000"/>
                        </a:solidFill>
                        <a:effectLst/>
                        <a:latin typeface="Cambria Math"/>
                        <a:cs typeface="Times New Roman"/>
                      </a:rPr>
                      <m:t>𝐺</m:t>
                    </m:r>
                    <m:d>
                      <m:dPr>
                        <m:ctrlPr>
                          <a:rPr lang="en-US" i="1">
                            <a:solidFill>
                              <a:srgbClr val="000000"/>
                            </a:solidFill>
                            <a:effectLst/>
                            <a:latin typeface="Cambria Math"/>
                            <a:cs typeface="Times New Roman"/>
                          </a:rPr>
                        </m:ctrlPr>
                      </m:dPr>
                      <m:e>
                        <m:r>
                          <a:rPr lang="en-IN" i="1">
                            <a:solidFill>
                              <a:srgbClr val="000000"/>
                            </a:solidFill>
                            <a:effectLst/>
                            <a:latin typeface="Cambria Math"/>
                            <a:cs typeface="Times New Roman"/>
                          </a:rPr>
                          <m:t>𝑦</m:t>
                        </m:r>
                      </m:e>
                    </m:d>
                    <m:sSup>
                      <m:sSupPr>
                        <m:ctrlPr>
                          <a:rPr lang="en-US" i="1">
                            <a:solidFill>
                              <a:srgbClr val="000000"/>
                            </a:solidFill>
                            <a:effectLst/>
                            <a:latin typeface="Cambria Math"/>
                            <a:cs typeface="Times New Roman"/>
                          </a:rPr>
                        </m:ctrlPr>
                      </m:sSupPr>
                      <m:e>
                        <m:d>
                          <m:dPr>
                            <m:begChr m:val="["/>
                            <m:endChr m:val="]"/>
                            <m:ctrlPr>
                              <a:rPr lang="en-US" i="1">
                                <a:solidFill>
                                  <a:srgbClr val="000000"/>
                                </a:solidFill>
                                <a:effectLst/>
                                <a:latin typeface="Cambria Math"/>
                                <a:cs typeface="Times New Roman"/>
                              </a:rPr>
                            </m:ctrlPr>
                          </m:dPr>
                          <m:e>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𝐺</m:t>
                                </m:r>
                              </m:e>
                              <m:sub>
                                <m:r>
                                  <a:rPr lang="en-IN" i="1">
                                    <a:solidFill>
                                      <a:srgbClr val="000000"/>
                                    </a:solidFill>
                                    <a:effectLst/>
                                    <a:latin typeface="Cambria Math"/>
                                    <a:cs typeface="Times New Roman"/>
                                  </a:rPr>
                                  <m:t>1</m:t>
                                </m:r>
                              </m:sub>
                            </m:sSub>
                            <m:d>
                              <m:dPr>
                                <m:ctrlPr>
                                  <a:rPr lang="en-US" i="1">
                                    <a:solidFill>
                                      <a:srgbClr val="000000"/>
                                    </a:solidFill>
                                    <a:effectLst/>
                                    <a:latin typeface="Cambria Math"/>
                                    <a:cs typeface="Times New Roman"/>
                                  </a:rPr>
                                </m:ctrlPr>
                              </m:dPr>
                              <m:e>
                                <m:r>
                                  <a:rPr lang="en-IN" i="1">
                                    <a:solidFill>
                                      <a:srgbClr val="000000"/>
                                    </a:solidFill>
                                    <a:effectLst/>
                                    <a:latin typeface="Cambria Math"/>
                                    <a:cs typeface="Times New Roman"/>
                                  </a:rPr>
                                  <m:t>𝑦</m:t>
                                </m:r>
                              </m:e>
                            </m:d>
                          </m:e>
                        </m:d>
                      </m:e>
                      <m:sup>
                        <m:r>
                          <a:rPr lang="en-IN" i="1">
                            <a:solidFill>
                              <a:srgbClr val="000000"/>
                            </a:solidFill>
                            <a:effectLst/>
                            <a:latin typeface="Cambria Math"/>
                            <a:cs typeface="Times New Roman"/>
                          </a:rPr>
                          <m:t>3</m:t>
                        </m:r>
                        <m:r>
                          <a:rPr lang="en-IN" i="1">
                            <a:solidFill>
                              <a:srgbClr val="000000"/>
                            </a:solidFill>
                            <a:effectLst/>
                            <a:latin typeface="Cambria Math"/>
                            <a:cs typeface="Times New Roman"/>
                          </a:rPr>
                          <m:t> </m:t>
                        </m:r>
                      </m:sup>
                    </m:sSup>
                    <m:r>
                      <a:rPr lang="en-IN" i="1">
                        <a:solidFill>
                          <a:srgbClr val="000000"/>
                        </a:solidFill>
                        <a:effectLst/>
                        <a:latin typeface="Cambria Math"/>
                        <a:cs typeface="Times New Roman"/>
                      </a:rPr>
                      <m:t> </m:t>
                    </m:r>
                  </m:oMath>
                </a14:m>
                <a:r>
                  <a:rPr lang="en-IN" dirty="0">
                    <a:solidFill>
                      <a:srgbClr val="000000"/>
                    </a:solidFill>
                    <a:effectLst/>
                    <a:latin typeface="Times New Roman"/>
                  </a:rPr>
                  <a:t> </a:t>
                </a:r>
                <a:endParaRPr lang="en-US" dirty="0">
                  <a:effectLst/>
                </a:endParaRPr>
              </a:p>
              <a:p>
                <a:pPr marL="0" indent="0" algn="just">
                  <a:spcBef>
                    <a:spcPts val="1200"/>
                  </a:spcBef>
                  <a:buNone/>
                </a:pPr>
                <a:r>
                  <a:rPr lang="en-IN" dirty="0">
                    <a:solidFill>
                      <a:srgbClr val="000000"/>
                    </a:solidFill>
                    <a:effectLst/>
                    <a:latin typeface="Times New Roman"/>
                  </a:rPr>
                  <a:t> </a:t>
                </a:r>
                <a:endParaRPr lang="en-US" dirty="0">
                  <a:effectLst/>
                </a:endParaRPr>
              </a:p>
              <a:p>
                <a:pPr marL="0" indent="0" algn="just">
                  <a:spcBef>
                    <a:spcPts val="1200"/>
                  </a:spcBef>
                  <a:buNone/>
                </a:pPr>
                <a14:m>
                  <m:oMathPara xmlns:m="http://schemas.openxmlformats.org/officeDocument/2006/math">
                    <m:oMathParaPr>
                      <m:jc m:val="left"/>
                    </m:oMathParaPr>
                    <m:oMath xmlns:m="http://schemas.openxmlformats.org/officeDocument/2006/math">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𝐶</m:t>
                          </m:r>
                        </m:e>
                        <m:sub>
                          <m:r>
                            <a:rPr lang="en-IN" i="1">
                              <a:solidFill>
                                <a:srgbClr val="000000"/>
                              </a:solidFill>
                              <a:effectLst/>
                              <a:latin typeface="Cambria Math"/>
                              <a:cs typeface="Times New Roman"/>
                            </a:rPr>
                            <m:t>𝑛</m:t>
                          </m:r>
                        </m:sub>
                      </m:sSub>
                      <m:r>
                        <a:rPr lang="en-IN" i="1">
                          <a:solidFill>
                            <a:srgbClr val="000000"/>
                          </a:solidFill>
                          <a:effectLst/>
                          <a:latin typeface="Cambria Math"/>
                          <a:cs typeface="Times New Roman"/>
                        </a:rPr>
                        <m:t>=</m:t>
                      </m:r>
                      <m:f>
                        <m:fPr>
                          <m:ctrlPr>
                            <a:rPr lang="en-US" i="1">
                              <a:solidFill>
                                <a:srgbClr val="000000"/>
                              </a:solidFill>
                              <a:effectLst/>
                              <a:latin typeface="Cambria Math"/>
                              <a:cs typeface="Times New Roman"/>
                            </a:rPr>
                          </m:ctrlPr>
                        </m:fPr>
                        <m:num>
                          <m:r>
                            <a:rPr lang="en-IN" i="1">
                              <a:solidFill>
                                <a:srgbClr val="000000"/>
                              </a:solidFill>
                              <a:effectLst/>
                              <a:latin typeface="Cambria Math"/>
                              <a:cs typeface="Times New Roman"/>
                            </a:rPr>
                            <m:t>4</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𝐺</m:t>
                              </m:r>
                            </m:e>
                            <m:sub>
                              <m:r>
                                <a:rPr lang="en-IN" i="1">
                                  <a:solidFill>
                                    <a:srgbClr val="000000"/>
                                  </a:solidFill>
                                  <a:effectLst/>
                                  <a:latin typeface="Cambria Math"/>
                                  <a:cs typeface="Times New Roman"/>
                                </a:rPr>
                                <m:t>3</m:t>
                              </m:r>
                            </m:sub>
                          </m:sSub>
                          <m:d>
                            <m:dPr>
                              <m:ctrlPr>
                                <a:rPr lang="en-US" i="1">
                                  <a:solidFill>
                                    <a:srgbClr val="000000"/>
                                  </a:solidFill>
                                  <a:effectLst/>
                                  <a:latin typeface="Cambria Math"/>
                                  <a:cs typeface="Times New Roman"/>
                                </a:rPr>
                              </m:ctrlPr>
                            </m:dPr>
                            <m:e>
                              <m:r>
                                <a:rPr lang="en-IN" i="1">
                                  <a:solidFill>
                                    <a:srgbClr val="000000"/>
                                  </a:solidFill>
                                  <a:effectLst/>
                                  <a:latin typeface="Cambria Math"/>
                                  <a:cs typeface="Times New Roman"/>
                                </a:rPr>
                                <m:t>h</m:t>
                              </m:r>
                            </m:e>
                          </m:d>
                          <m:func>
                            <m:funcPr>
                              <m:ctrlPr>
                                <a:rPr lang="en-US" i="1">
                                  <a:solidFill>
                                    <a:srgbClr val="000000"/>
                                  </a:solidFill>
                                  <a:effectLst/>
                                  <a:latin typeface="Cambria Math"/>
                                  <a:cs typeface="Times New Roman"/>
                                </a:rPr>
                              </m:ctrlPr>
                            </m:funcPr>
                            <m:fName>
                              <m:r>
                                <m:rPr>
                                  <m:sty m:val="p"/>
                                </m:rPr>
                                <a:rPr lang="en-IN">
                                  <a:solidFill>
                                    <a:srgbClr val="000000"/>
                                  </a:solidFill>
                                  <a:effectLst/>
                                  <a:latin typeface="Cambria Math"/>
                                  <a:cs typeface="Times New Roman"/>
                                </a:rPr>
                                <m:t>sin</m:t>
                              </m:r>
                            </m:fName>
                            <m:e>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𝜆</m:t>
                                  </m:r>
                                </m:e>
                                <m:sub>
                                  <m:r>
                                    <a:rPr lang="en-IN" i="1">
                                      <a:solidFill>
                                        <a:srgbClr val="000000"/>
                                      </a:solidFill>
                                      <a:effectLst/>
                                      <a:latin typeface="Cambria Math"/>
                                      <a:cs typeface="Times New Roman"/>
                                    </a:rPr>
                                    <m:t>𝑛</m:t>
                                  </m:r>
                                </m:sub>
                              </m:sSub>
                            </m:e>
                          </m:func>
                        </m:num>
                        <m:den>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𝜆</m:t>
                              </m:r>
                            </m:e>
                            <m:sub>
                              <m:r>
                                <a:rPr lang="en-IN" i="1">
                                  <a:solidFill>
                                    <a:srgbClr val="000000"/>
                                  </a:solidFill>
                                  <a:effectLst/>
                                  <a:latin typeface="Cambria Math"/>
                                  <a:cs typeface="Times New Roman"/>
                                </a:rPr>
                                <m:t>𝑛</m:t>
                              </m:r>
                            </m:sub>
                            <m:sup>
                              <m:r>
                                <a:rPr lang="en-IN" i="1">
                                  <a:solidFill>
                                    <a:srgbClr val="000000"/>
                                  </a:solidFill>
                                  <a:effectLst/>
                                  <a:latin typeface="Cambria Math"/>
                                  <a:cs typeface="Times New Roman"/>
                                </a:rPr>
                                <m:t>4</m:t>
                              </m:r>
                            </m:sup>
                          </m:sSubSup>
                          <m:d>
                            <m:dPr>
                              <m:begChr m:val="{"/>
                              <m:endChr m:val="}"/>
                              <m:ctrlPr>
                                <a:rPr lang="en-US" i="1">
                                  <a:solidFill>
                                    <a:srgbClr val="000000"/>
                                  </a:solidFill>
                                  <a:effectLst/>
                                  <a:latin typeface="Cambria Math"/>
                                  <a:cs typeface="Times New Roman"/>
                                </a:rPr>
                              </m:ctrlPr>
                            </m:dPr>
                            <m:e>
                              <m:r>
                                <a:rPr lang="en-IN" i="1">
                                  <a:solidFill>
                                    <a:srgbClr val="000000"/>
                                  </a:solidFill>
                                  <a:effectLst/>
                                  <a:latin typeface="Cambria Math"/>
                                  <a:cs typeface="Times New Roman"/>
                                </a:rPr>
                                <m:t>2</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𝐺</m:t>
                                  </m:r>
                                </m:e>
                                <m:sub>
                                  <m:r>
                                    <a:rPr lang="en-IN" i="1">
                                      <a:solidFill>
                                        <a:srgbClr val="000000"/>
                                      </a:solidFill>
                                      <a:effectLst/>
                                      <a:latin typeface="Cambria Math"/>
                                      <a:cs typeface="Times New Roman"/>
                                    </a:rPr>
                                    <m:t>1</m:t>
                                  </m:r>
                                </m:sub>
                              </m:sSub>
                              <m:d>
                                <m:dPr>
                                  <m:ctrlPr>
                                    <a:rPr lang="en-US" i="1">
                                      <a:solidFill>
                                        <a:srgbClr val="000000"/>
                                      </a:solidFill>
                                      <a:effectLst/>
                                      <a:latin typeface="Cambria Math"/>
                                      <a:cs typeface="Times New Roman"/>
                                    </a:rPr>
                                  </m:ctrlPr>
                                </m:dPr>
                                <m:e>
                                  <m:r>
                                    <a:rPr lang="en-IN" i="1">
                                      <a:solidFill>
                                        <a:srgbClr val="000000"/>
                                      </a:solidFill>
                                      <a:effectLst/>
                                      <a:latin typeface="Cambria Math"/>
                                      <a:cs typeface="Times New Roman"/>
                                    </a:rPr>
                                    <m:t>h</m:t>
                                  </m:r>
                                </m:e>
                              </m:d>
                              <m:f>
                                <m:fPr>
                                  <m:ctrlPr>
                                    <a:rPr lang="en-US" i="1">
                                      <a:solidFill>
                                        <a:srgbClr val="000000"/>
                                      </a:solidFill>
                                      <a:effectLst/>
                                      <a:latin typeface="Cambria Math"/>
                                      <a:cs typeface="Times New Roman"/>
                                    </a:rPr>
                                  </m:ctrlPr>
                                </m:fPr>
                                <m:num>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𝑘</m:t>
                                      </m:r>
                                    </m:e>
                                    <m:sub>
                                      <m:r>
                                        <a:rPr lang="en-IN" i="1">
                                          <a:solidFill>
                                            <a:srgbClr val="000000"/>
                                          </a:solidFill>
                                          <a:effectLst/>
                                          <a:latin typeface="Cambria Math"/>
                                          <a:cs typeface="Times New Roman"/>
                                        </a:rPr>
                                        <m:t>0</m:t>
                                      </m:r>
                                    </m:sub>
                                  </m:sSub>
                                  <m:r>
                                    <a:rPr lang="en-IN" i="1">
                                      <a:solidFill>
                                        <a:srgbClr val="000000"/>
                                      </a:solidFill>
                                      <a:effectLst/>
                                      <a:latin typeface="Cambria Math"/>
                                      <a:cs typeface="Times New Roman"/>
                                    </a:rPr>
                                    <m:t>𝑅𝑒</m:t>
                                  </m:r>
                                </m:num>
                                <m:den>
                                  <m:r>
                                    <a:rPr lang="en-IN" i="1">
                                      <a:solidFill>
                                        <a:srgbClr val="000000"/>
                                      </a:solidFill>
                                      <a:effectLst/>
                                      <a:latin typeface="Cambria Math"/>
                                      <a:cs typeface="Times New Roman"/>
                                    </a:rPr>
                                    <m:t>𝓁</m:t>
                                  </m:r>
                                </m:den>
                              </m:f>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m:t>
                                  </m:r>
                                </m:e>
                                <m:sub>
                                  <m:r>
                                    <a:rPr lang="en-IN" i="1">
                                      <a:solidFill>
                                        <a:srgbClr val="000000"/>
                                      </a:solidFill>
                                      <a:effectLst/>
                                      <a:latin typeface="Cambria Math"/>
                                      <a:cs typeface="Times New Roman"/>
                                    </a:rPr>
                                    <m:t>1</m:t>
                                  </m:r>
                                </m:sub>
                              </m:sSub>
                              <m:d>
                                <m:dPr>
                                  <m:ctrlPr>
                                    <a:rPr lang="en-US" i="1">
                                      <a:solidFill>
                                        <a:srgbClr val="000000"/>
                                      </a:solidFill>
                                      <a:effectLst/>
                                      <a:latin typeface="Cambria Math"/>
                                      <a:cs typeface="Times New Roman"/>
                                    </a:rPr>
                                  </m:ctrlPr>
                                </m:dPr>
                                <m:e>
                                  <m:r>
                                    <a:rPr lang="en-IN" i="1">
                                      <a:solidFill>
                                        <a:srgbClr val="000000"/>
                                      </a:solidFill>
                                      <a:effectLst/>
                                      <a:latin typeface="Cambria Math"/>
                                      <a:cs typeface="Times New Roman"/>
                                    </a:rPr>
                                    <m:t>h</m:t>
                                  </m:r>
                                </m:e>
                              </m:d>
                              <m:r>
                                <a:rPr lang="en-IN" i="1">
                                  <a:solidFill>
                                    <a:srgbClr val="000000"/>
                                  </a:solidFill>
                                  <a:effectLst/>
                                  <a:latin typeface="Cambria Math"/>
                                  <a:cs typeface="Times New Roman"/>
                                </a:rPr>
                                <m:t>+</m:t>
                              </m:r>
                              <m:f>
                                <m:fPr>
                                  <m:ctrlPr>
                                    <a:rPr lang="en-US" i="1">
                                      <a:solidFill>
                                        <a:srgbClr val="000000"/>
                                      </a:solidFill>
                                      <a:effectLst/>
                                      <a:latin typeface="Cambria Math"/>
                                      <a:cs typeface="Times New Roman"/>
                                    </a:rPr>
                                  </m:ctrlPr>
                                </m:fPr>
                                <m:num>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𝑉</m:t>
                                      </m:r>
                                    </m:e>
                                    <m:sub>
                                      <m:r>
                                        <a:rPr lang="en-IN" i="1">
                                          <a:solidFill>
                                            <a:srgbClr val="000000"/>
                                          </a:solidFill>
                                          <a:effectLst/>
                                          <a:latin typeface="Cambria Math"/>
                                          <a:cs typeface="Times New Roman"/>
                                        </a:rPr>
                                        <m:t>0</m:t>
                                      </m:r>
                                    </m:sub>
                                  </m:sSub>
                                </m:num>
                                <m:den>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hh</m:t>
                                      </m:r>
                                      <m:r>
                                        <a:rPr lang="en-IN" i="1">
                                          <a:solidFill>
                                            <a:srgbClr val="000000"/>
                                          </a:solidFill>
                                          <a:effectLst/>
                                          <a:latin typeface="Cambria Math"/>
                                          <a:cs typeface="Times New Roman"/>
                                        </a:rPr>
                                        <m:t>′</m:t>
                                      </m:r>
                                    </m:e>
                                    <m:sub>
                                      <m:r>
                                        <a:rPr lang="en-IN" i="1">
                                          <a:solidFill>
                                            <a:srgbClr val="000000"/>
                                          </a:solidFill>
                                          <a:effectLst/>
                                          <a:latin typeface="Cambria Math"/>
                                          <a:cs typeface="Times New Roman"/>
                                        </a:rPr>
                                        <m:t>0</m:t>
                                      </m:r>
                                    </m:sub>
                                  </m:sSub>
                                </m:den>
                              </m:f>
                              <m:r>
                                <a:rPr lang="en-IN" i="1">
                                  <a:solidFill>
                                    <a:srgbClr val="000000"/>
                                  </a:solidFill>
                                  <a:effectLst/>
                                  <a:latin typeface="Cambria Math"/>
                                  <a:cs typeface="Times New Roman"/>
                                </a:rPr>
                                <m:t> </m:t>
                              </m:r>
                              <m:f>
                                <m:fPr>
                                  <m:ctrlPr>
                                    <a:rPr lang="en-US" i="1">
                                      <a:solidFill>
                                        <a:srgbClr val="000000"/>
                                      </a:solidFill>
                                      <a:effectLst/>
                                      <a:latin typeface="Cambria Math"/>
                                      <a:cs typeface="Times New Roman"/>
                                    </a:rPr>
                                  </m:ctrlPr>
                                </m:fPr>
                                <m:num>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𝐹</m:t>
                                      </m:r>
                                    </m:e>
                                    <m:sub>
                                      <m:r>
                                        <a:rPr lang="en-IN" i="1">
                                          <a:solidFill>
                                            <a:srgbClr val="000000"/>
                                          </a:solidFill>
                                          <a:effectLst/>
                                          <a:latin typeface="Cambria Math"/>
                                          <a:cs typeface="Times New Roman"/>
                                        </a:rPr>
                                        <m:t>1</m:t>
                                      </m:r>
                                    </m:sub>
                                  </m:sSub>
                                  <m:d>
                                    <m:dPr>
                                      <m:ctrlPr>
                                        <a:rPr lang="en-US" i="1">
                                          <a:solidFill>
                                            <a:srgbClr val="000000"/>
                                          </a:solidFill>
                                          <a:effectLst/>
                                          <a:latin typeface="Cambria Math"/>
                                          <a:cs typeface="Times New Roman"/>
                                        </a:rPr>
                                      </m:ctrlPr>
                                    </m:dPr>
                                    <m:e>
                                      <m:r>
                                        <a:rPr lang="en-IN" i="1">
                                          <a:solidFill>
                                            <a:srgbClr val="000000"/>
                                          </a:solidFill>
                                          <a:effectLst/>
                                          <a:latin typeface="Cambria Math"/>
                                          <a:cs typeface="Times New Roman"/>
                                        </a:rPr>
                                        <m:t>h</m:t>
                                      </m:r>
                                    </m:e>
                                  </m:d>
                                </m:num>
                                <m:den>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𝜆</m:t>
                                      </m:r>
                                    </m:e>
                                    <m:sub>
                                      <m:r>
                                        <a:rPr lang="en-IN" i="1">
                                          <a:solidFill>
                                            <a:srgbClr val="000000"/>
                                          </a:solidFill>
                                          <a:effectLst/>
                                          <a:latin typeface="Cambria Math"/>
                                          <a:cs typeface="Times New Roman"/>
                                        </a:rPr>
                                        <m:t>𝑛</m:t>
                                      </m:r>
                                    </m:sub>
                                    <m:sup>
                                      <m:r>
                                        <a:rPr lang="en-IN" i="1">
                                          <a:solidFill>
                                            <a:srgbClr val="000000"/>
                                          </a:solidFill>
                                          <a:effectLst/>
                                          <a:latin typeface="Cambria Math"/>
                                          <a:cs typeface="Times New Roman"/>
                                        </a:rPr>
                                        <m:t>2</m:t>
                                      </m:r>
                                    </m:sup>
                                  </m:sSubSup>
                                </m:den>
                              </m:f>
                              <m:r>
                                <a:rPr lang="en-IN" i="1">
                                  <a:solidFill>
                                    <a:srgbClr val="000000"/>
                                  </a:solidFill>
                                  <a:effectLst/>
                                  <a:latin typeface="Cambria Math"/>
                                  <a:cs typeface="Times New Roman"/>
                                </a:rPr>
                                <m:t> </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m:t>
                                  </m:r>
                                </m:e>
                                <m:sub>
                                  <m:r>
                                    <a:rPr lang="en-IN" i="1">
                                      <a:solidFill>
                                        <a:srgbClr val="000000"/>
                                      </a:solidFill>
                                      <a:effectLst/>
                                      <a:latin typeface="Cambria Math"/>
                                      <a:cs typeface="Times New Roman"/>
                                    </a:rPr>
                                    <m:t>1</m:t>
                                  </m:r>
                                </m:sub>
                              </m:sSub>
                              <m:r>
                                <a:rPr lang="en-IN" i="1">
                                  <a:solidFill>
                                    <a:srgbClr val="000000"/>
                                  </a:solidFill>
                                  <a:effectLst/>
                                  <a:latin typeface="Cambria Math"/>
                                  <a:cs typeface="Times New Roman"/>
                                </a:rPr>
                                <m:t> </m:t>
                              </m:r>
                              <m:d>
                                <m:dPr>
                                  <m:ctrlPr>
                                    <a:rPr lang="en-US" i="1">
                                      <a:solidFill>
                                        <a:srgbClr val="000000"/>
                                      </a:solidFill>
                                      <a:effectLst/>
                                      <a:latin typeface="Cambria Math"/>
                                      <a:cs typeface="Times New Roman"/>
                                    </a:rPr>
                                  </m:ctrlPr>
                                </m:dPr>
                                <m:e>
                                  <m:r>
                                    <a:rPr lang="en-IN" i="1">
                                      <a:solidFill>
                                        <a:srgbClr val="000000"/>
                                      </a:solidFill>
                                      <a:effectLst/>
                                      <a:latin typeface="Cambria Math"/>
                                      <a:cs typeface="Times New Roman"/>
                                    </a:rPr>
                                    <m:t>h</m:t>
                                  </m:r>
                                </m:e>
                              </m:d>
                            </m:e>
                          </m:d>
                        </m:den>
                      </m:f>
                    </m:oMath>
                  </m:oMathPara>
                </a14:m>
                <a:endParaRPr lang="en-US" dirty="0">
                  <a:effectLst/>
                </a:endParaRPr>
              </a:p>
              <a:p>
                <a:pPr marL="0" indent="0" algn="just">
                  <a:spcBef>
                    <a:spcPts val="1200"/>
                  </a:spcBef>
                  <a:buNone/>
                </a:pPr>
                <a:r>
                  <a:rPr lang="en-IN" dirty="0">
                    <a:solidFill>
                      <a:srgbClr val="000000"/>
                    </a:solidFill>
                    <a:effectLst/>
                    <a:latin typeface="Times New Roman"/>
                  </a:rPr>
                  <a:t> </a:t>
                </a:r>
                <a:endParaRPr lang="en-US" dirty="0">
                  <a:effectLst/>
                </a:endParaRP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0000"/>
                              </a:solidFill>
                              <a:effectLst/>
                              <a:latin typeface="Cambria Math"/>
                              <a:cs typeface="Times New Roman"/>
                            </a:rPr>
                          </m:ctrlPr>
                        </m:sSubPr>
                        <m:e>
                          <m:r>
                            <m:rPr>
                              <m:sty m:val="p"/>
                            </m:rPr>
                            <a:rPr lang="en-IN">
                              <a:solidFill>
                                <a:srgbClr val="000000"/>
                              </a:solidFill>
                              <a:effectLst/>
                              <a:latin typeface="Cambria Math"/>
                              <a:ea typeface="Times New Roman"/>
                              <a:cs typeface="Times New Roman"/>
                            </a:rPr>
                            <m:t>where</m:t>
                          </m:r>
                          <m:r>
                            <a:rPr lang="en-IN">
                              <a:solidFill>
                                <a:srgbClr val="000000"/>
                              </a:solidFill>
                              <a:effectLst/>
                              <a:latin typeface="Cambria Math"/>
                              <a:ea typeface="Times New Roman"/>
                              <a:cs typeface="Times New Roman"/>
                            </a:rPr>
                            <m:t>, </m:t>
                          </m:r>
                          <m:r>
                            <a:rPr lang="en-IN" i="1">
                              <a:solidFill>
                                <a:srgbClr val="000000"/>
                              </a:solidFill>
                              <a:effectLst/>
                              <a:latin typeface="Cambria Math"/>
                              <a:ea typeface="Times New Roman"/>
                              <a:cs typeface="Times New Roman"/>
                            </a:rPr>
                            <m:t>𝐹</m:t>
                          </m:r>
                        </m:e>
                        <m:sub>
                          <m:r>
                            <a:rPr lang="en-IN" i="1">
                              <a:solidFill>
                                <a:srgbClr val="000000"/>
                              </a:solidFill>
                              <a:effectLst/>
                              <a:latin typeface="Cambria Math"/>
                              <a:ea typeface="Times New Roman"/>
                              <a:cs typeface="Times New Roman"/>
                            </a:rPr>
                            <m:t>1</m:t>
                          </m:r>
                        </m:sub>
                      </m:sSub>
                      <m:d>
                        <m:dPr>
                          <m:ctrlPr>
                            <a:rPr lang="en-US" i="1">
                              <a:solidFill>
                                <a:srgbClr val="000000"/>
                              </a:solidFill>
                              <a:effectLst/>
                              <a:latin typeface="Cambria Math"/>
                              <a:cs typeface="Times New Roman"/>
                            </a:rPr>
                          </m:ctrlPr>
                        </m:dPr>
                        <m:e>
                          <m:r>
                            <a:rPr lang="en-IN" i="1">
                              <a:solidFill>
                                <a:srgbClr val="000000"/>
                              </a:solidFill>
                              <a:effectLst/>
                              <a:latin typeface="Cambria Math"/>
                              <a:ea typeface="Times New Roman"/>
                              <a:cs typeface="Times New Roman"/>
                            </a:rPr>
                            <m:t>h</m:t>
                          </m:r>
                        </m:e>
                      </m:d>
                      <m:r>
                        <a:rPr lang="en-IN" i="1">
                          <a:solidFill>
                            <a:srgbClr val="000000"/>
                          </a:solidFill>
                          <a:effectLst/>
                          <a:latin typeface="Cambria Math"/>
                          <a:ea typeface="Times New Roman"/>
                          <a:cs typeface="Times New Roman"/>
                        </a:rPr>
                        <m:t>=−</m:t>
                      </m:r>
                      <m:r>
                        <a:rPr lang="en-IN" i="1">
                          <a:solidFill>
                            <a:srgbClr val="000000"/>
                          </a:solidFill>
                          <a:effectLst/>
                          <a:latin typeface="Cambria Math"/>
                          <a:ea typeface="Times New Roman"/>
                          <a:cs typeface="Times New Roman"/>
                        </a:rPr>
                        <m:t>𝑘</m:t>
                      </m:r>
                      <m:d>
                        <m:dPr>
                          <m:ctrlPr>
                            <a:rPr lang="en-US" i="1">
                              <a:solidFill>
                                <a:srgbClr val="000000"/>
                              </a:solidFill>
                              <a:effectLst/>
                              <a:latin typeface="Cambria Math"/>
                              <a:cs typeface="Times New Roman"/>
                            </a:rPr>
                          </m:ctrlPr>
                        </m:dPr>
                        <m:e>
                          <m:r>
                            <a:rPr lang="en-IN" i="1">
                              <a:solidFill>
                                <a:srgbClr val="000000"/>
                              </a:solidFill>
                              <a:effectLst/>
                              <a:latin typeface="Cambria Math"/>
                              <a:ea typeface="Times New Roman"/>
                              <a:cs typeface="Times New Roman"/>
                            </a:rPr>
                            <m:t>1</m:t>
                          </m:r>
                          <m:r>
                            <a:rPr lang="en-IN" i="1">
                              <a:solidFill>
                                <a:srgbClr val="000000"/>
                              </a:solidFill>
                              <a:effectLst/>
                              <a:latin typeface="Cambria Math"/>
                              <a:ea typeface="Times New Roman"/>
                              <a:cs typeface="Times New Roman"/>
                            </a:rPr>
                            <m:t>−</m:t>
                          </m:r>
                          <m:f>
                            <m:fPr>
                              <m:ctrlPr>
                                <a:rPr lang="en-US" i="1">
                                  <a:solidFill>
                                    <a:srgbClr val="000000"/>
                                  </a:solidFill>
                                  <a:effectLst/>
                                  <a:latin typeface="Cambria Math"/>
                                  <a:cs typeface="Times New Roman"/>
                                </a:rPr>
                              </m:ctrlPr>
                            </m:fPr>
                            <m:num>
                              <m:r>
                                <a:rPr lang="en-IN" i="1">
                                  <a:solidFill>
                                    <a:srgbClr val="000000"/>
                                  </a:solidFill>
                                  <a:effectLst/>
                                  <a:latin typeface="Cambria Math"/>
                                  <a:ea typeface="Times New Roman"/>
                                  <a:cs typeface="Times New Roman"/>
                                </a:rPr>
                                <m:t>𝐷</m:t>
                              </m:r>
                            </m:num>
                            <m:den>
                              <m:r>
                                <a:rPr lang="en-IN" i="1">
                                  <a:solidFill>
                                    <a:srgbClr val="000000"/>
                                  </a:solidFill>
                                  <a:effectLst/>
                                  <a:latin typeface="Cambria Math"/>
                                  <a:ea typeface="Times New Roman"/>
                                  <a:cs typeface="Times New Roman"/>
                                </a:rPr>
                                <m:t>𝐸</m:t>
                              </m:r>
                            </m:den>
                          </m:f>
                        </m:e>
                      </m:d>
                      <m:f>
                        <m:fPr>
                          <m:ctrlPr>
                            <a:rPr lang="en-US" i="1">
                              <a:solidFill>
                                <a:srgbClr val="000000"/>
                              </a:solidFill>
                              <a:effectLst/>
                              <a:latin typeface="Cambria Math"/>
                              <a:cs typeface="Times New Roman"/>
                            </a:rPr>
                          </m:ctrlPr>
                        </m:fPr>
                        <m:num>
                          <m:sSub>
                            <m:sSubPr>
                              <m:ctrlPr>
                                <a:rPr lang="en-US" i="1">
                                  <a:solidFill>
                                    <a:srgbClr val="000000"/>
                                  </a:solidFill>
                                  <a:effectLst/>
                                  <a:latin typeface="Cambria Math"/>
                                  <a:cs typeface="Times New Roman"/>
                                </a:rPr>
                              </m:ctrlPr>
                            </m:sSubPr>
                            <m:e>
                              <m:r>
                                <a:rPr lang="en-IN" i="1">
                                  <a:solidFill>
                                    <a:srgbClr val="000000"/>
                                  </a:solidFill>
                                  <a:effectLst/>
                                  <a:latin typeface="Cambria Math"/>
                                  <a:ea typeface="Times New Roman"/>
                                  <a:cs typeface="Times New Roman"/>
                                </a:rPr>
                                <m:t>𝜌</m:t>
                              </m:r>
                              <m:r>
                                <a:rPr lang="en-IN" i="1">
                                  <a:solidFill>
                                    <a:srgbClr val="000000"/>
                                  </a:solidFill>
                                  <a:effectLst/>
                                  <a:latin typeface="Cambria Math"/>
                                  <a:ea typeface="Times New Roman"/>
                                  <a:cs typeface="Times New Roman"/>
                                </a:rPr>
                                <m:t>𝑣</m:t>
                              </m:r>
                            </m:e>
                            <m:sub>
                              <m:r>
                                <a:rPr lang="en-IN" i="1">
                                  <a:solidFill>
                                    <a:srgbClr val="000000"/>
                                  </a:solidFill>
                                  <a:effectLst/>
                                  <a:latin typeface="Cambria Math"/>
                                  <a:ea typeface="Times New Roman"/>
                                  <a:cs typeface="Times New Roman"/>
                                </a:rPr>
                                <m:t>0</m:t>
                              </m:r>
                            </m:sub>
                          </m:sSub>
                        </m:num>
                        <m:den>
                          <m:sSub>
                            <m:sSubPr>
                              <m:ctrlPr>
                                <a:rPr lang="en-US" i="1">
                                  <a:solidFill>
                                    <a:srgbClr val="000000"/>
                                  </a:solidFill>
                                  <a:effectLst/>
                                  <a:latin typeface="Cambria Math"/>
                                  <a:cs typeface="Times New Roman"/>
                                </a:rPr>
                              </m:ctrlPr>
                            </m:sSubPr>
                            <m:e>
                              <m:r>
                                <a:rPr lang="en-IN" i="1">
                                  <a:solidFill>
                                    <a:srgbClr val="000000"/>
                                  </a:solidFill>
                                  <a:effectLst/>
                                  <a:latin typeface="Cambria Math"/>
                                  <a:ea typeface="Times New Roman"/>
                                  <a:cs typeface="Times New Roman"/>
                                </a:rPr>
                                <m:t>h</m:t>
                              </m:r>
                            </m:e>
                            <m:sub>
                              <m:r>
                                <a:rPr lang="en-IN" i="1">
                                  <a:solidFill>
                                    <a:srgbClr val="000000"/>
                                  </a:solidFill>
                                  <a:effectLst/>
                                  <a:latin typeface="Cambria Math"/>
                                  <a:ea typeface="Times New Roman"/>
                                  <a:cs typeface="Times New Roman"/>
                                </a:rPr>
                                <m:t>0</m:t>
                              </m:r>
                            </m:sub>
                          </m:sSub>
                        </m:den>
                      </m:f>
                      <m:d>
                        <m:dPr>
                          <m:begChr m:val="{"/>
                          <m:endChr m:val="}"/>
                          <m:ctrlPr>
                            <a:rPr lang="en-US" i="1">
                              <a:solidFill>
                                <a:srgbClr val="000000"/>
                              </a:solidFill>
                              <a:effectLst/>
                              <a:latin typeface="Cambria Math"/>
                              <a:cs typeface="Times New Roman"/>
                            </a:rPr>
                          </m:ctrlPr>
                        </m:dPr>
                        <m:e>
                          <m:r>
                            <a:rPr lang="en-IN" i="1">
                              <a:solidFill>
                                <a:srgbClr val="000000"/>
                              </a:solidFill>
                              <a:effectLst/>
                              <a:latin typeface="Cambria Math"/>
                              <a:ea typeface="Times New Roman"/>
                              <a:cs typeface="Times New Roman"/>
                            </a:rPr>
                            <m:t>𝛹</m:t>
                          </m:r>
                          <m:d>
                            <m:dPr>
                              <m:ctrlPr>
                                <a:rPr lang="en-US" i="1">
                                  <a:solidFill>
                                    <a:srgbClr val="000000"/>
                                  </a:solidFill>
                                  <a:effectLst/>
                                  <a:latin typeface="Cambria Math"/>
                                  <a:cs typeface="Times New Roman"/>
                                </a:rPr>
                              </m:ctrlPr>
                            </m:dPr>
                            <m:e>
                              <m:r>
                                <a:rPr lang="en-IN" i="1">
                                  <a:solidFill>
                                    <a:srgbClr val="000000"/>
                                  </a:solidFill>
                                  <a:effectLst/>
                                  <a:latin typeface="Cambria Math"/>
                                  <a:ea typeface="Times New Roman"/>
                                  <a:cs typeface="Times New Roman"/>
                                </a:rPr>
                                <m:t>h</m:t>
                              </m:r>
                              <m:r>
                                <a:rPr lang="en-IN" i="1">
                                  <a:solidFill>
                                    <a:srgbClr val="000000"/>
                                  </a:solidFill>
                                  <a:effectLst/>
                                  <a:latin typeface="Cambria Math"/>
                                  <a:ea typeface="Times New Roman"/>
                                  <a:cs typeface="Times New Roman"/>
                                </a:rPr>
                                <m:t>,</m:t>
                              </m:r>
                              <m:r>
                                <a:rPr lang="en-IN" i="1">
                                  <a:solidFill>
                                    <a:srgbClr val="000000"/>
                                  </a:solidFill>
                                  <a:effectLst/>
                                  <a:latin typeface="Cambria Math"/>
                                  <a:ea typeface="Times New Roman"/>
                                  <a:cs typeface="Times New Roman"/>
                                </a:rPr>
                                <m:t>𝐻</m:t>
                              </m:r>
                            </m:e>
                          </m:d>
                          <m:sSub>
                            <m:sSubPr>
                              <m:ctrlPr>
                                <a:rPr lang="en-US" i="1">
                                  <a:solidFill>
                                    <a:srgbClr val="000000"/>
                                  </a:solidFill>
                                  <a:effectLst/>
                                  <a:latin typeface="Cambria Math"/>
                                  <a:cs typeface="Times New Roman"/>
                                </a:rPr>
                              </m:ctrlPr>
                            </m:sSubPr>
                            <m:e>
                              <m:sSup>
                                <m:sSupPr>
                                  <m:ctrlPr>
                                    <a:rPr lang="en-US" i="1">
                                      <a:solidFill>
                                        <a:srgbClr val="000000"/>
                                      </a:solidFill>
                                      <a:effectLst/>
                                      <a:latin typeface="Cambria Math"/>
                                      <a:cs typeface="Times New Roman"/>
                                    </a:rPr>
                                  </m:ctrlPr>
                                </m:sSupPr>
                                <m:e>
                                  <m:r>
                                    <a:rPr lang="en-IN" i="1">
                                      <a:solidFill>
                                        <a:srgbClr val="000000"/>
                                      </a:solidFill>
                                      <a:effectLst/>
                                      <a:latin typeface="Cambria Math"/>
                                      <a:ea typeface="Times New Roman"/>
                                      <a:cs typeface="Times New Roman"/>
                                    </a:rPr>
                                    <m:t>𝐼</m:t>
                                  </m:r>
                                </m:e>
                                <m:sup>
                                  <m:r>
                                    <a:rPr lang="en-IN" i="1">
                                      <a:solidFill>
                                        <a:srgbClr val="000000"/>
                                      </a:solidFill>
                                      <a:effectLst/>
                                      <a:latin typeface="Cambria Math"/>
                                      <a:ea typeface="Times New Roman"/>
                                      <a:cs typeface="Times New Roman"/>
                                    </a:rPr>
                                    <m:t>′</m:t>
                                  </m:r>
                                </m:sup>
                              </m:sSup>
                            </m:e>
                            <m:sub>
                              <m:r>
                                <a:rPr lang="en-IN" i="1">
                                  <a:solidFill>
                                    <a:srgbClr val="000000"/>
                                  </a:solidFill>
                                  <a:effectLst/>
                                  <a:latin typeface="Cambria Math"/>
                                  <a:ea typeface="Times New Roman"/>
                                  <a:cs typeface="Times New Roman"/>
                                </a:rPr>
                                <m:t>0</m:t>
                              </m:r>
                            </m:sub>
                          </m:sSub>
                          <m:d>
                            <m:dPr>
                              <m:ctrlPr>
                                <a:rPr lang="en-US" i="1">
                                  <a:solidFill>
                                    <a:srgbClr val="000000"/>
                                  </a:solidFill>
                                  <a:effectLst/>
                                  <a:latin typeface="Cambria Math"/>
                                  <a:cs typeface="Times New Roman"/>
                                </a:rPr>
                              </m:ctrlPr>
                            </m:dPr>
                            <m:e>
                              <m:f>
                                <m:fPr>
                                  <m:ctrlPr>
                                    <a:rPr lang="en-US" i="1">
                                      <a:solidFill>
                                        <a:srgbClr val="000000"/>
                                      </a:solidFill>
                                      <a:effectLst/>
                                      <a:latin typeface="Cambria Math"/>
                                      <a:cs typeface="Times New Roman"/>
                                    </a:rPr>
                                  </m:ctrlPr>
                                </m:fPr>
                                <m:num>
                                  <m:r>
                                    <a:rPr lang="en-IN" i="1">
                                      <a:solidFill>
                                        <a:srgbClr val="000000"/>
                                      </a:solidFill>
                                      <a:effectLst/>
                                      <a:latin typeface="Cambria Math"/>
                                      <a:ea typeface="Times New Roman"/>
                                      <a:cs typeface="Times New Roman"/>
                                    </a:rPr>
                                    <m:t>2</m:t>
                                  </m:r>
                                  <m:sSub>
                                    <m:sSubPr>
                                      <m:ctrlPr>
                                        <a:rPr lang="en-US" i="1">
                                          <a:solidFill>
                                            <a:srgbClr val="000000"/>
                                          </a:solidFill>
                                          <a:effectLst/>
                                          <a:latin typeface="Cambria Math"/>
                                          <a:cs typeface="Times New Roman"/>
                                        </a:rPr>
                                      </m:ctrlPr>
                                    </m:sSubPr>
                                    <m:e>
                                      <m:r>
                                        <a:rPr lang="en-IN" i="1">
                                          <a:solidFill>
                                            <a:srgbClr val="000000"/>
                                          </a:solidFill>
                                          <a:effectLst/>
                                          <a:latin typeface="Cambria Math"/>
                                          <a:ea typeface="Times New Roman"/>
                                          <a:cs typeface="Times New Roman"/>
                                        </a:rPr>
                                        <m:t>𝜆</m:t>
                                      </m:r>
                                      <m:sSup>
                                        <m:sSupPr>
                                          <m:ctrlPr>
                                            <a:rPr lang="en-US" i="1">
                                              <a:solidFill>
                                                <a:srgbClr val="000000"/>
                                              </a:solidFill>
                                              <a:effectLst/>
                                              <a:latin typeface="Cambria Math"/>
                                              <a:cs typeface="Times New Roman"/>
                                            </a:rPr>
                                          </m:ctrlPr>
                                        </m:sSupPr>
                                        <m:e>
                                          <m:r>
                                            <a:rPr lang="en-IN" i="1">
                                              <a:solidFill>
                                                <a:srgbClr val="000000"/>
                                              </a:solidFill>
                                              <a:effectLst/>
                                              <a:latin typeface="Cambria Math"/>
                                              <a:ea typeface="Times New Roman"/>
                                              <a:cs typeface="Times New Roman"/>
                                            </a:rPr>
                                            <m:t>h</m:t>
                                          </m:r>
                                        </m:e>
                                        <m:sup>
                                          <m:r>
                                            <a:rPr lang="en-IN" i="1">
                                              <a:solidFill>
                                                <a:srgbClr val="000000"/>
                                              </a:solidFill>
                                              <a:effectLst/>
                                              <a:latin typeface="Cambria Math"/>
                                              <a:ea typeface="Times New Roman"/>
                                              <a:cs typeface="Times New Roman"/>
                                            </a:rPr>
                                            <m:t>′</m:t>
                                          </m:r>
                                        </m:sup>
                                      </m:sSup>
                                    </m:e>
                                    <m:sub>
                                      <m:r>
                                        <a:rPr lang="en-IN" i="1">
                                          <a:solidFill>
                                            <a:srgbClr val="000000"/>
                                          </a:solidFill>
                                          <a:effectLst/>
                                          <a:latin typeface="Cambria Math"/>
                                          <a:ea typeface="Times New Roman"/>
                                          <a:cs typeface="Times New Roman"/>
                                        </a:rPr>
                                        <m:t>0</m:t>
                                      </m:r>
                                    </m:sub>
                                  </m:sSub>
                                  <m:rad>
                                    <m:radPr>
                                      <m:degHide m:val="on"/>
                                      <m:ctrlPr>
                                        <a:rPr lang="en-US" i="1">
                                          <a:solidFill>
                                            <a:srgbClr val="000000"/>
                                          </a:solidFill>
                                          <a:effectLst/>
                                          <a:latin typeface="Cambria Math"/>
                                          <a:cs typeface="Times New Roman"/>
                                        </a:rPr>
                                      </m:ctrlPr>
                                    </m:radPr>
                                    <m:deg/>
                                    <m:e>
                                      <m:r>
                                        <a:rPr lang="en-IN" i="1">
                                          <a:solidFill>
                                            <a:srgbClr val="000000"/>
                                          </a:solidFill>
                                          <a:effectLst/>
                                          <a:latin typeface="Cambria Math"/>
                                          <a:ea typeface="Times New Roman"/>
                                          <a:cs typeface="Times New Roman"/>
                                        </a:rPr>
                                        <m:t>1</m:t>
                                      </m:r>
                                      <m:r>
                                        <a:rPr lang="en-IN" i="1">
                                          <a:solidFill>
                                            <a:srgbClr val="000000"/>
                                          </a:solidFill>
                                          <a:effectLst/>
                                          <a:latin typeface="Cambria Math"/>
                                          <a:ea typeface="Times New Roman"/>
                                          <a:cs typeface="Times New Roman"/>
                                        </a:rPr>
                                        <m:t>−</m:t>
                                      </m:r>
                                      <m:sSup>
                                        <m:sSupPr>
                                          <m:ctrlPr>
                                            <a:rPr lang="en-US" i="1">
                                              <a:solidFill>
                                                <a:srgbClr val="000000"/>
                                              </a:solidFill>
                                              <a:effectLst/>
                                              <a:latin typeface="Cambria Math"/>
                                              <a:cs typeface="Times New Roman"/>
                                            </a:rPr>
                                          </m:ctrlPr>
                                        </m:sSupPr>
                                        <m:e>
                                          <m:r>
                                            <a:rPr lang="en-IN" i="1">
                                              <a:solidFill>
                                                <a:srgbClr val="000000"/>
                                              </a:solidFill>
                                              <a:effectLst/>
                                              <a:latin typeface="Cambria Math"/>
                                              <a:ea typeface="Times New Roman"/>
                                              <a:cs typeface="Times New Roman"/>
                                            </a:rPr>
                                            <m:t>𝛽</m:t>
                                          </m:r>
                                        </m:e>
                                        <m:sup>
                                          <m:r>
                                            <a:rPr lang="en-IN" i="1">
                                              <a:solidFill>
                                                <a:srgbClr val="000000"/>
                                              </a:solidFill>
                                              <a:effectLst/>
                                              <a:latin typeface="Cambria Math"/>
                                              <a:ea typeface="Times New Roman"/>
                                              <a:cs typeface="Times New Roman"/>
                                            </a:rPr>
                                            <m:t>′</m:t>
                                          </m:r>
                                        </m:sup>
                                      </m:sSup>
                                      <m:r>
                                        <a:rPr lang="en-IN" i="1">
                                          <a:solidFill>
                                            <a:srgbClr val="000000"/>
                                          </a:solidFill>
                                          <a:effectLst/>
                                          <a:latin typeface="Cambria Math"/>
                                          <a:ea typeface="Times New Roman"/>
                                          <a:cs typeface="Times New Roman"/>
                                        </a:rPr>
                                        <m:t>h</m:t>
                                      </m:r>
                                    </m:e>
                                  </m:rad>
                                </m:num>
                                <m:den>
                                  <m:sSup>
                                    <m:sSupPr>
                                      <m:ctrlPr>
                                        <a:rPr lang="en-US" i="1">
                                          <a:solidFill>
                                            <a:srgbClr val="000000"/>
                                          </a:solidFill>
                                          <a:effectLst/>
                                          <a:latin typeface="Cambria Math"/>
                                          <a:cs typeface="Times New Roman"/>
                                        </a:rPr>
                                      </m:ctrlPr>
                                    </m:sSupPr>
                                    <m:e>
                                      <m:r>
                                        <a:rPr lang="en-IN" i="1">
                                          <a:solidFill>
                                            <a:srgbClr val="000000"/>
                                          </a:solidFill>
                                          <a:effectLst/>
                                          <a:latin typeface="Cambria Math"/>
                                          <a:ea typeface="Times New Roman"/>
                                          <a:cs typeface="Times New Roman"/>
                                        </a:rPr>
                                        <m:t>𝛽</m:t>
                                      </m:r>
                                    </m:e>
                                    <m:sup>
                                      <m:r>
                                        <a:rPr lang="en-IN" i="1">
                                          <a:solidFill>
                                            <a:srgbClr val="000000"/>
                                          </a:solidFill>
                                          <a:effectLst/>
                                          <a:latin typeface="Cambria Math"/>
                                          <a:ea typeface="Times New Roman"/>
                                          <a:cs typeface="Times New Roman"/>
                                        </a:rPr>
                                        <m:t>′</m:t>
                                      </m:r>
                                    </m:sup>
                                  </m:sSup>
                                </m:den>
                              </m:f>
                            </m:e>
                          </m:d>
                          <m:r>
                            <a:rPr lang="en-IN" i="1">
                              <a:solidFill>
                                <a:srgbClr val="000000"/>
                              </a:solidFill>
                              <a:effectLst/>
                              <a:latin typeface="Cambria Math"/>
                              <a:ea typeface="Times New Roman"/>
                              <a:cs typeface="Times New Roman"/>
                            </a:rPr>
                            <m:t>+ </m:t>
                          </m:r>
                          <m:sSub>
                            <m:sSubPr>
                              <m:ctrlPr>
                                <a:rPr lang="en-US" i="1">
                                  <a:solidFill>
                                    <a:srgbClr val="000000"/>
                                  </a:solidFill>
                                  <a:effectLst/>
                                  <a:latin typeface="Cambria Math"/>
                                  <a:cs typeface="Times New Roman"/>
                                </a:rPr>
                              </m:ctrlPr>
                            </m:sSubPr>
                            <m:e>
                              <m:sSup>
                                <m:sSupPr>
                                  <m:ctrlPr>
                                    <a:rPr lang="en-US" i="1">
                                      <a:solidFill>
                                        <a:srgbClr val="000000"/>
                                      </a:solidFill>
                                      <a:effectLst/>
                                      <a:latin typeface="Cambria Math"/>
                                      <a:cs typeface="Times New Roman"/>
                                    </a:rPr>
                                  </m:ctrlPr>
                                </m:sSupPr>
                                <m:e>
                                  <m:r>
                                    <a:rPr lang="en-IN" i="1">
                                      <a:solidFill>
                                        <a:srgbClr val="000000"/>
                                      </a:solidFill>
                                      <a:effectLst/>
                                      <a:latin typeface="Cambria Math"/>
                                      <a:ea typeface="Times New Roman"/>
                                      <a:cs typeface="Times New Roman"/>
                                    </a:rPr>
                                    <m:t>𝐾</m:t>
                                  </m:r>
                                </m:e>
                                <m:sup>
                                  <m:r>
                                    <a:rPr lang="en-IN" i="1">
                                      <a:solidFill>
                                        <a:srgbClr val="000000"/>
                                      </a:solidFill>
                                      <a:effectLst/>
                                      <a:latin typeface="Cambria Math"/>
                                      <a:ea typeface="Times New Roman"/>
                                      <a:cs typeface="Times New Roman"/>
                                    </a:rPr>
                                    <m:t>′</m:t>
                                  </m:r>
                                </m:sup>
                              </m:sSup>
                            </m:e>
                            <m:sub>
                              <m:r>
                                <a:rPr lang="en-IN" i="1">
                                  <a:solidFill>
                                    <a:srgbClr val="000000"/>
                                  </a:solidFill>
                                  <a:effectLst/>
                                  <a:latin typeface="Cambria Math"/>
                                  <a:ea typeface="Times New Roman"/>
                                  <a:cs typeface="Times New Roman"/>
                                </a:rPr>
                                <m:t>0</m:t>
                              </m:r>
                            </m:sub>
                          </m:sSub>
                          <m:d>
                            <m:dPr>
                              <m:ctrlPr>
                                <a:rPr lang="en-US" i="1">
                                  <a:solidFill>
                                    <a:srgbClr val="000000"/>
                                  </a:solidFill>
                                  <a:effectLst/>
                                  <a:latin typeface="Cambria Math"/>
                                  <a:cs typeface="Times New Roman"/>
                                </a:rPr>
                              </m:ctrlPr>
                            </m:dPr>
                            <m:e>
                              <m:f>
                                <m:fPr>
                                  <m:ctrlPr>
                                    <a:rPr lang="en-US" i="1">
                                      <a:solidFill>
                                        <a:srgbClr val="000000"/>
                                      </a:solidFill>
                                      <a:effectLst/>
                                      <a:latin typeface="Cambria Math"/>
                                      <a:cs typeface="Times New Roman"/>
                                    </a:rPr>
                                  </m:ctrlPr>
                                </m:fPr>
                                <m:num>
                                  <m:r>
                                    <a:rPr lang="en-IN" i="1">
                                      <a:solidFill>
                                        <a:srgbClr val="000000"/>
                                      </a:solidFill>
                                      <a:effectLst/>
                                      <a:latin typeface="Cambria Math"/>
                                      <a:ea typeface="Times New Roman"/>
                                      <a:cs typeface="Times New Roman"/>
                                    </a:rPr>
                                    <m:t>2</m:t>
                                  </m:r>
                                  <m:sSub>
                                    <m:sSubPr>
                                      <m:ctrlPr>
                                        <a:rPr lang="en-US" i="1">
                                          <a:solidFill>
                                            <a:srgbClr val="000000"/>
                                          </a:solidFill>
                                          <a:effectLst/>
                                          <a:latin typeface="Cambria Math"/>
                                          <a:cs typeface="Times New Roman"/>
                                        </a:rPr>
                                      </m:ctrlPr>
                                    </m:sSubPr>
                                    <m:e>
                                      <m:r>
                                        <a:rPr lang="en-IN" i="1">
                                          <a:solidFill>
                                            <a:srgbClr val="000000"/>
                                          </a:solidFill>
                                          <a:effectLst/>
                                          <a:latin typeface="Cambria Math"/>
                                          <a:ea typeface="Times New Roman"/>
                                          <a:cs typeface="Times New Roman"/>
                                        </a:rPr>
                                        <m:t>𝜆</m:t>
                                      </m:r>
                                    </m:e>
                                    <m:sub>
                                      <m:r>
                                        <a:rPr lang="en-IN" i="1">
                                          <a:solidFill>
                                            <a:srgbClr val="000000"/>
                                          </a:solidFill>
                                          <a:effectLst/>
                                          <a:latin typeface="Cambria Math"/>
                                          <a:ea typeface="Times New Roman"/>
                                          <a:cs typeface="Times New Roman"/>
                                        </a:rPr>
                                        <m:t>𝑛</m:t>
                                      </m:r>
                                    </m:sub>
                                  </m:sSub>
                                  <m:sSub>
                                    <m:sSubPr>
                                      <m:ctrlPr>
                                        <a:rPr lang="en-US" i="1">
                                          <a:solidFill>
                                            <a:srgbClr val="000000"/>
                                          </a:solidFill>
                                          <a:effectLst/>
                                          <a:latin typeface="Cambria Math"/>
                                          <a:cs typeface="Times New Roman"/>
                                        </a:rPr>
                                      </m:ctrlPr>
                                    </m:sSubPr>
                                    <m:e>
                                      <m:sSup>
                                        <m:sSupPr>
                                          <m:ctrlPr>
                                            <a:rPr lang="en-US" i="1">
                                              <a:solidFill>
                                                <a:srgbClr val="000000"/>
                                              </a:solidFill>
                                              <a:effectLst/>
                                              <a:latin typeface="Cambria Math"/>
                                              <a:cs typeface="Times New Roman"/>
                                            </a:rPr>
                                          </m:ctrlPr>
                                        </m:sSupPr>
                                        <m:e>
                                          <m:r>
                                            <a:rPr lang="en-IN" i="1">
                                              <a:solidFill>
                                                <a:srgbClr val="000000"/>
                                              </a:solidFill>
                                              <a:effectLst/>
                                              <a:latin typeface="Cambria Math"/>
                                              <a:ea typeface="Times New Roman"/>
                                              <a:cs typeface="Times New Roman"/>
                                            </a:rPr>
                                            <m:t>h</m:t>
                                          </m:r>
                                        </m:e>
                                        <m:sup>
                                          <m:r>
                                            <a:rPr lang="en-IN" i="1">
                                              <a:solidFill>
                                                <a:srgbClr val="000000"/>
                                              </a:solidFill>
                                              <a:effectLst/>
                                              <a:latin typeface="Cambria Math"/>
                                              <a:ea typeface="Times New Roman"/>
                                              <a:cs typeface="Times New Roman"/>
                                            </a:rPr>
                                            <m:t>′</m:t>
                                          </m:r>
                                        </m:sup>
                                      </m:sSup>
                                    </m:e>
                                    <m:sub>
                                      <m:r>
                                        <a:rPr lang="en-IN" i="1">
                                          <a:solidFill>
                                            <a:srgbClr val="000000"/>
                                          </a:solidFill>
                                          <a:effectLst/>
                                          <a:latin typeface="Cambria Math"/>
                                          <a:ea typeface="Times New Roman"/>
                                          <a:cs typeface="Times New Roman"/>
                                        </a:rPr>
                                        <m:t>0</m:t>
                                      </m:r>
                                    </m:sub>
                                  </m:sSub>
                                  <m:sSup>
                                    <m:sSupPr>
                                      <m:ctrlPr>
                                        <a:rPr lang="en-US" i="1">
                                          <a:solidFill>
                                            <a:srgbClr val="000000"/>
                                          </a:solidFill>
                                          <a:effectLst/>
                                          <a:latin typeface="Cambria Math"/>
                                          <a:cs typeface="Times New Roman"/>
                                        </a:rPr>
                                      </m:ctrlPr>
                                    </m:sSupPr>
                                    <m:e>
                                      <m:d>
                                        <m:dPr>
                                          <m:ctrlPr>
                                            <a:rPr lang="en-US" i="1">
                                              <a:solidFill>
                                                <a:srgbClr val="000000"/>
                                              </a:solidFill>
                                              <a:effectLst/>
                                              <a:latin typeface="Cambria Math"/>
                                              <a:cs typeface="Times New Roman"/>
                                            </a:rPr>
                                          </m:ctrlPr>
                                        </m:dPr>
                                        <m:e>
                                          <m:r>
                                            <a:rPr lang="en-IN" i="1">
                                              <a:solidFill>
                                                <a:srgbClr val="000000"/>
                                              </a:solidFill>
                                              <a:effectLst/>
                                              <a:latin typeface="Cambria Math"/>
                                              <a:ea typeface="Times New Roman"/>
                                              <a:cs typeface="Times New Roman"/>
                                            </a:rPr>
                                            <m:t>1</m:t>
                                          </m:r>
                                          <m:r>
                                            <a:rPr lang="en-IN" i="1">
                                              <a:solidFill>
                                                <a:srgbClr val="000000"/>
                                              </a:solidFill>
                                              <a:effectLst/>
                                              <a:latin typeface="Cambria Math"/>
                                              <a:ea typeface="Times New Roman"/>
                                              <a:cs typeface="Times New Roman"/>
                                            </a:rPr>
                                            <m:t>−</m:t>
                                          </m:r>
                                          <m:sSup>
                                            <m:sSupPr>
                                              <m:ctrlPr>
                                                <a:rPr lang="en-US" i="1">
                                                  <a:solidFill>
                                                    <a:srgbClr val="000000"/>
                                                  </a:solidFill>
                                                  <a:effectLst/>
                                                  <a:latin typeface="Cambria Math"/>
                                                  <a:cs typeface="Times New Roman"/>
                                                </a:rPr>
                                              </m:ctrlPr>
                                            </m:sSupPr>
                                            <m:e>
                                              <m:r>
                                                <a:rPr lang="en-IN" i="1">
                                                  <a:solidFill>
                                                    <a:srgbClr val="000000"/>
                                                  </a:solidFill>
                                                  <a:effectLst/>
                                                  <a:latin typeface="Cambria Math"/>
                                                  <a:ea typeface="Times New Roman"/>
                                                  <a:cs typeface="Times New Roman"/>
                                                </a:rPr>
                                                <m:t>𝛽</m:t>
                                              </m:r>
                                            </m:e>
                                            <m:sup>
                                              <m:r>
                                                <a:rPr lang="en-IN" i="1">
                                                  <a:solidFill>
                                                    <a:srgbClr val="000000"/>
                                                  </a:solidFill>
                                                  <a:effectLst/>
                                                  <a:latin typeface="Cambria Math"/>
                                                  <a:ea typeface="Times New Roman"/>
                                                  <a:cs typeface="Times New Roman"/>
                                                </a:rPr>
                                                <m:t>′</m:t>
                                              </m:r>
                                            </m:sup>
                                          </m:sSup>
                                          <m:r>
                                            <a:rPr lang="en-IN" i="1">
                                              <a:solidFill>
                                                <a:srgbClr val="000000"/>
                                              </a:solidFill>
                                              <a:effectLst/>
                                              <a:latin typeface="Cambria Math"/>
                                              <a:ea typeface="Times New Roman"/>
                                              <a:cs typeface="Times New Roman"/>
                                            </a:rPr>
                                            <m:t>h</m:t>
                                          </m:r>
                                        </m:e>
                                      </m:d>
                                    </m:e>
                                    <m:sup>
                                      <m:r>
                                        <a:rPr lang="en-IN" i="1">
                                          <a:solidFill>
                                            <a:srgbClr val="000000"/>
                                          </a:solidFill>
                                          <a:effectLst/>
                                          <a:latin typeface="Cambria Math"/>
                                          <a:ea typeface="Times New Roman"/>
                                          <a:cs typeface="Times New Roman"/>
                                        </a:rPr>
                                        <m:t>−</m:t>
                                      </m:r>
                                      <m:f>
                                        <m:fPr>
                                          <m:ctrlPr>
                                            <a:rPr lang="en-US" i="1">
                                              <a:solidFill>
                                                <a:srgbClr val="000000"/>
                                              </a:solidFill>
                                              <a:effectLst/>
                                              <a:latin typeface="Cambria Math"/>
                                              <a:cs typeface="Times New Roman"/>
                                            </a:rPr>
                                          </m:ctrlPr>
                                        </m:fPr>
                                        <m:num>
                                          <m:r>
                                            <a:rPr lang="en-IN" i="1">
                                              <a:solidFill>
                                                <a:srgbClr val="000000"/>
                                              </a:solidFill>
                                              <a:effectLst/>
                                              <a:latin typeface="Cambria Math"/>
                                              <a:ea typeface="Times New Roman"/>
                                              <a:cs typeface="Times New Roman"/>
                                            </a:rPr>
                                            <m:t>1</m:t>
                                          </m:r>
                                        </m:num>
                                        <m:den>
                                          <m:r>
                                            <a:rPr lang="en-IN" i="1">
                                              <a:solidFill>
                                                <a:srgbClr val="000000"/>
                                              </a:solidFill>
                                              <a:effectLst/>
                                              <a:latin typeface="Cambria Math"/>
                                              <a:ea typeface="Times New Roman"/>
                                              <a:cs typeface="Times New Roman"/>
                                            </a:rPr>
                                            <m:t>2</m:t>
                                          </m:r>
                                        </m:den>
                                      </m:f>
                                    </m:sup>
                                  </m:sSup>
                                </m:num>
                                <m:den>
                                  <m:sSup>
                                    <m:sSupPr>
                                      <m:ctrlPr>
                                        <a:rPr lang="en-US" i="1">
                                          <a:solidFill>
                                            <a:srgbClr val="000000"/>
                                          </a:solidFill>
                                          <a:effectLst/>
                                          <a:latin typeface="Cambria Math"/>
                                          <a:cs typeface="Times New Roman"/>
                                        </a:rPr>
                                      </m:ctrlPr>
                                    </m:sSupPr>
                                    <m:e>
                                      <m:r>
                                        <a:rPr lang="en-IN" i="1">
                                          <a:solidFill>
                                            <a:srgbClr val="000000"/>
                                          </a:solidFill>
                                          <a:effectLst/>
                                          <a:latin typeface="Cambria Math"/>
                                          <a:ea typeface="Times New Roman"/>
                                          <a:cs typeface="Times New Roman"/>
                                        </a:rPr>
                                        <m:t>𝛽</m:t>
                                      </m:r>
                                    </m:e>
                                    <m:sup>
                                      <m:r>
                                        <a:rPr lang="en-IN" i="1">
                                          <a:solidFill>
                                            <a:srgbClr val="000000"/>
                                          </a:solidFill>
                                          <a:effectLst/>
                                          <a:latin typeface="Cambria Math"/>
                                          <a:ea typeface="Times New Roman"/>
                                          <a:cs typeface="Times New Roman"/>
                                        </a:rPr>
                                        <m:t>′</m:t>
                                      </m:r>
                                    </m:sup>
                                  </m:sSup>
                                </m:den>
                              </m:f>
                            </m:e>
                          </m:d>
                          <m:r>
                            <a:rPr lang="en-IN" i="1">
                              <a:solidFill>
                                <a:srgbClr val="000000"/>
                              </a:solidFill>
                              <a:effectLst/>
                              <a:latin typeface="Cambria Math"/>
                              <a:ea typeface="Times New Roman"/>
                              <a:cs typeface="Times New Roman"/>
                            </a:rPr>
                            <m:t>  </m:t>
                          </m:r>
                        </m:e>
                      </m:d>
                      <m:r>
                        <a:rPr lang="en-IN" i="1">
                          <a:solidFill>
                            <a:srgbClr val="000000"/>
                          </a:solidFill>
                          <a:effectLst/>
                          <a:latin typeface="Cambria Math"/>
                          <a:ea typeface="Times New Roman"/>
                          <a:cs typeface="Times New Roman"/>
                        </a:rPr>
                        <m:t>×</m:t>
                      </m:r>
                    </m:oMath>
                  </m:oMathPara>
                </a14:m>
                <a:endParaRPr lang="en-US" i="1" dirty="0" smtClean="0">
                  <a:solidFill>
                    <a:srgbClr val="000000"/>
                  </a:solidFill>
                  <a:effectLst/>
                  <a:latin typeface="Cambria Math"/>
                  <a:ea typeface="Times New Roman"/>
                  <a:cs typeface="Times New Roman"/>
                </a:endParaRPr>
              </a:p>
              <a:p>
                <a:pPr marL="0" indent="0">
                  <a:buNone/>
                </a:pPr>
                <a14:m>
                  <m:oMath xmlns:m="http://schemas.openxmlformats.org/officeDocument/2006/math">
                    <m:sSub>
                      <m:sSubPr>
                        <m:ctrlPr>
                          <a:rPr lang="en-US" i="1">
                            <a:solidFill>
                              <a:srgbClr val="000000"/>
                            </a:solidFill>
                            <a:effectLst/>
                            <a:latin typeface="Cambria Math"/>
                            <a:cs typeface="Times New Roman"/>
                          </a:rPr>
                        </m:ctrlPr>
                      </m:sSubPr>
                      <m:e>
                        <m:r>
                          <a:rPr lang="en-IN" i="1">
                            <a:solidFill>
                              <a:srgbClr val="000000"/>
                            </a:solidFill>
                            <a:effectLst/>
                            <a:latin typeface="Cambria Math"/>
                            <a:ea typeface="Times New Roman"/>
                            <a:cs typeface="Times New Roman"/>
                          </a:rPr>
                          <m:t>                            </m:t>
                        </m:r>
                        <m:r>
                          <a:rPr lang="en-US" b="0" i="1" smtClean="0">
                            <a:solidFill>
                              <a:srgbClr val="000000"/>
                            </a:solidFill>
                            <a:effectLst/>
                            <a:latin typeface="Cambria Math"/>
                            <a:ea typeface="Times New Roman"/>
                            <a:cs typeface="Times New Roman"/>
                          </a:rPr>
                          <m:t>                                                     </m:t>
                        </m:r>
                        <m:r>
                          <a:rPr lang="en-IN" i="1">
                            <a:solidFill>
                              <a:srgbClr val="000000"/>
                            </a:solidFill>
                            <a:effectLst/>
                            <a:latin typeface="Cambria Math"/>
                            <a:ea typeface="Times New Roman"/>
                            <a:cs typeface="Times New Roman"/>
                          </a:rPr>
                          <m:t>   </m:t>
                        </m:r>
                        <m:r>
                          <a:rPr lang="en-IN" i="1">
                            <a:solidFill>
                              <a:srgbClr val="000000"/>
                            </a:solidFill>
                            <a:effectLst/>
                            <a:latin typeface="Cambria Math"/>
                            <a:ea typeface="Times New Roman"/>
                            <a:cs typeface="Times New Roman"/>
                          </a:rPr>
                          <m:t>𝜆</m:t>
                        </m:r>
                      </m:e>
                      <m:sub>
                        <m:r>
                          <a:rPr lang="en-IN" i="1">
                            <a:solidFill>
                              <a:srgbClr val="000000"/>
                            </a:solidFill>
                            <a:effectLst/>
                            <a:latin typeface="Cambria Math"/>
                            <a:ea typeface="Times New Roman"/>
                            <a:cs typeface="Times New Roman"/>
                          </a:rPr>
                          <m:t>𝑛</m:t>
                        </m:r>
                      </m:sub>
                    </m:sSub>
                    <m:sSub>
                      <m:sSubPr>
                        <m:ctrlPr>
                          <a:rPr lang="en-US" i="1">
                            <a:solidFill>
                              <a:srgbClr val="000000"/>
                            </a:solidFill>
                            <a:effectLst/>
                            <a:latin typeface="Cambria Math"/>
                            <a:cs typeface="Times New Roman"/>
                          </a:rPr>
                        </m:ctrlPr>
                      </m:sSubPr>
                      <m:e>
                        <m:sSup>
                          <m:sSupPr>
                            <m:ctrlPr>
                              <a:rPr lang="en-US" i="1">
                                <a:solidFill>
                                  <a:srgbClr val="000000"/>
                                </a:solidFill>
                                <a:effectLst/>
                                <a:latin typeface="Cambria Math"/>
                                <a:cs typeface="Times New Roman"/>
                              </a:rPr>
                            </m:ctrlPr>
                          </m:sSupPr>
                          <m:e>
                            <m:r>
                              <a:rPr lang="en-IN" i="1">
                                <a:solidFill>
                                  <a:srgbClr val="000000"/>
                                </a:solidFill>
                                <a:effectLst/>
                                <a:latin typeface="Cambria Math"/>
                                <a:ea typeface="Times New Roman"/>
                                <a:cs typeface="Times New Roman"/>
                              </a:rPr>
                              <m:t>h</m:t>
                            </m:r>
                          </m:e>
                          <m:sup>
                            <m:r>
                              <a:rPr lang="en-IN" i="1">
                                <a:solidFill>
                                  <a:srgbClr val="000000"/>
                                </a:solidFill>
                                <a:effectLst/>
                                <a:latin typeface="Cambria Math"/>
                                <a:ea typeface="Times New Roman"/>
                                <a:cs typeface="Times New Roman"/>
                              </a:rPr>
                              <m:t>′</m:t>
                            </m:r>
                          </m:sup>
                        </m:sSup>
                      </m:e>
                      <m:sub>
                        <m:r>
                          <a:rPr lang="en-IN" i="1">
                            <a:solidFill>
                              <a:srgbClr val="000000"/>
                            </a:solidFill>
                            <a:effectLst/>
                            <a:latin typeface="Cambria Math"/>
                            <a:ea typeface="Times New Roman"/>
                            <a:cs typeface="Times New Roman"/>
                          </a:rPr>
                          <m:t>0</m:t>
                        </m:r>
                      </m:sub>
                    </m:sSub>
                    <m:sSup>
                      <m:sSupPr>
                        <m:ctrlPr>
                          <a:rPr lang="en-US" i="1">
                            <a:solidFill>
                              <a:srgbClr val="000000"/>
                            </a:solidFill>
                            <a:effectLst/>
                            <a:latin typeface="Cambria Math"/>
                            <a:cs typeface="Times New Roman"/>
                          </a:rPr>
                        </m:ctrlPr>
                      </m:sSupPr>
                      <m:e>
                        <m:d>
                          <m:dPr>
                            <m:ctrlPr>
                              <a:rPr lang="en-US" i="1">
                                <a:solidFill>
                                  <a:srgbClr val="000000"/>
                                </a:solidFill>
                                <a:effectLst/>
                                <a:latin typeface="Cambria Math"/>
                                <a:cs typeface="Times New Roman"/>
                              </a:rPr>
                            </m:ctrlPr>
                          </m:dPr>
                          <m:e>
                            <m:r>
                              <a:rPr lang="en-IN" i="1">
                                <a:solidFill>
                                  <a:srgbClr val="000000"/>
                                </a:solidFill>
                                <a:effectLst/>
                                <a:latin typeface="Cambria Math"/>
                                <a:ea typeface="Times New Roman"/>
                                <a:cs typeface="Times New Roman"/>
                              </a:rPr>
                              <m:t>1</m:t>
                            </m:r>
                            <m:r>
                              <a:rPr lang="en-IN" i="1">
                                <a:solidFill>
                                  <a:srgbClr val="000000"/>
                                </a:solidFill>
                                <a:effectLst/>
                                <a:latin typeface="Cambria Math"/>
                                <a:ea typeface="Times New Roman"/>
                                <a:cs typeface="Times New Roman"/>
                              </a:rPr>
                              <m:t>−</m:t>
                            </m:r>
                            <m:sSup>
                              <m:sSupPr>
                                <m:ctrlPr>
                                  <a:rPr lang="en-US" i="1">
                                    <a:solidFill>
                                      <a:srgbClr val="000000"/>
                                    </a:solidFill>
                                    <a:effectLst/>
                                    <a:latin typeface="Cambria Math"/>
                                    <a:cs typeface="Times New Roman"/>
                                  </a:rPr>
                                </m:ctrlPr>
                              </m:sSupPr>
                              <m:e>
                                <m:r>
                                  <a:rPr lang="en-IN" i="1">
                                    <a:solidFill>
                                      <a:srgbClr val="000000"/>
                                    </a:solidFill>
                                    <a:effectLst/>
                                    <a:latin typeface="Cambria Math"/>
                                    <a:ea typeface="Times New Roman"/>
                                    <a:cs typeface="Times New Roman"/>
                                  </a:rPr>
                                  <m:t>𝛽</m:t>
                                </m:r>
                              </m:e>
                              <m:sup>
                                <m:r>
                                  <a:rPr lang="en-IN" i="1">
                                    <a:solidFill>
                                      <a:srgbClr val="000000"/>
                                    </a:solidFill>
                                    <a:effectLst/>
                                    <a:latin typeface="Cambria Math"/>
                                    <a:ea typeface="Times New Roman"/>
                                    <a:cs typeface="Times New Roman"/>
                                  </a:rPr>
                                  <m:t>′</m:t>
                                </m:r>
                              </m:sup>
                            </m:sSup>
                            <m:r>
                              <a:rPr lang="en-IN" i="1">
                                <a:solidFill>
                                  <a:srgbClr val="000000"/>
                                </a:solidFill>
                                <a:effectLst/>
                                <a:latin typeface="Cambria Math"/>
                                <a:ea typeface="Times New Roman"/>
                                <a:cs typeface="Times New Roman"/>
                              </a:rPr>
                              <m:t>h</m:t>
                            </m:r>
                          </m:e>
                        </m:d>
                      </m:e>
                      <m:sup>
                        <m:r>
                          <a:rPr lang="en-IN" i="1">
                            <a:solidFill>
                              <a:srgbClr val="000000"/>
                            </a:solidFill>
                            <a:effectLst/>
                            <a:latin typeface="Cambria Math"/>
                            <a:ea typeface="Times New Roman"/>
                            <a:cs typeface="Times New Roman"/>
                          </a:rPr>
                          <m:t>−</m:t>
                        </m:r>
                        <m:f>
                          <m:fPr>
                            <m:ctrlPr>
                              <a:rPr lang="en-US" i="1">
                                <a:solidFill>
                                  <a:srgbClr val="000000"/>
                                </a:solidFill>
                                <a:effectLst/>
                                <a:latin typeface="Cambria Math"/>
                                <a:cs typeface="Times New Roman"/>
                              </a:rPr>
                            </m:ctrlPr>
                          </m:fPr>
                          <m:num>
                            <m:r>
                              <a:rPr lang="en-IN" i="1">
                                <a:solidFill>
                                  <a:srgbClr val="000000"/>
                                </a:solidFill>
                                <a:effectLst/>
                                <a:latin typeface="Cambria Math"/>
                                <a:ea typeface="Times New Roman"/>
                                <a:cs typeface="Times New Roman"/>
                              </a:rPr>
                              <m:t>1</m:t>
                            </m:r>
                          </m:num>
                          <m:den>
                            <m:r>
                              <a:rPr lang="en-IN" i="1">
                                <a:solidFill>
                                  <a:srgbClr val="000000"/>
                                </a:solidFill>
                                <a:effectLst/>
                                <a:latin typeface="Cambria Math"/>
                                <a:ea typeface="Times New Roman"/>
                                <a:cs typeface="Times New Roman"/>
                              </a:rPr>
                              <m:t>2</m:t>
                            </m:r>
                          </m:den>
                        </m:f>
                      </m:sup>
                    </m:sSup>
                  </m:oMath>
                </a14:m>
                <a:r>
                  <a:rPr lang="en-IN" dirty="0">
                    <a:solidFill>
                      <a:srgbClr val="000000"/>
                    </a:solidFill>
                    <a:effectLst/>
                    <a:latin typeface="Times New Roman"/>
                    <a:ea typeface="Times New Roman"/>
                  </a:rPr>
                  <a:t> </a:t>
                </a:r>
                <a14:m>
                  <m:oMath xmlns:m="http://schemas.openxmlformats.org/officeDocument/2006/math">
                    <m:r>
                      <a:rPr lang="en-IN" i="1">
                        <a:solidFill>
                          <a:srgbClr val="000000"/>
                        </a:solidFill>
                        <a:effectLst/>
                        <a:latin typeface="Cambria Math"/>
                        <a:ea typeface="Times New Roman"/>
                        <a:cs typeface="Times New Roman"/>
                      </a:rPr>
                      <m:t>(−</m:t>
                    </m:r>
                    <m:r>
                      <a:rPr lang="en-IN" i="1">
                        <a:solidFill>
                          <a:srgbClr val="000000"/>
                        </a:solidFill>
                        <a:effectLst/>
                        <a:latin typeface="Cambria Math"/>
                        <a:ea typeface="Times New Roman"/>
                        <a:cs typeface="Times New Roman"/>
                      </a:rPr>
                      <m:t>1</m:t>
                    </m:r>
                    <m:r>
                      <a:rPr lang="en-IN" i="1">
                        <a:solidFill>
                          <a:srgbClr val="000000"/>
                        </a:solidFill>
                        <a:effectLst/>
                        <a:latin typeface="Cambria Math"/>
                        <a:ea typeface="Times New Roman"/>
                        <a:cs typeface="Times New Roman"/>
                      </a:rPr>
                      <m:t>)</m:t>
                    </m:r>
                    <m:sSub>
                      <m:sSubPr>
                        <m:ctrlPr>
                          <a:rPr lang="en-US" i="1">
                            <a:solidFill>
                              <a:srgbClr val="000000"/>
                            </a:solidFill>
                            <a:effectLst/>
                            <a:latin typeface="Cambria Math"/>
                            <a:cs typeface="Times New Roman"/>
                          </a:rPr>
                        </m:ctrlPr>
                      </m:sSubPr>
                      <m:e>
                        <m:r>
                          <a:rPr lang="en-IN" i="1">
                            <a:solidFill>
                              <a:srgbClr val="000000"/>
                            </a:solidFill>
                            <a:effectLst/>
                            <a:latin typeface="Cambria Math"/>
                            <a:ea typeface="Times New Roman"/>
                            <a:cs typeface="Times New Roman"/>
                          </a:rPr>
                          <m:t>𝑘</m:t>
                        </m:r>
                        <m:r>
                          <a:rPr lang="en-IN" i="1">
                            <a:solidFill>
                              <a:srgbClr val="000000"/>
                            </a:solidFill>
                            <a:effectLst/>
                            <a:latin typeface="Cambria Math"/>
                            <a:ea typeface="Times New Roman"/>
                            <a:cs typeface="Times New Roman"/>
                          </a:rPr>
                          <m:t>′</m:t>
                        </m:r>
                      </m:e>
                      <m:sub>
                        <m:r>
                          <a:rPr lang="en-IN" i="1">
                            <a:solidFill>
                              <a:srgbClr val="000000"/>
                            </a:solidFill>
                            <a:effectLst/>
                            <a:latin typeface="Cambria Math"/>
                            <a:ea typeface="Times New Roman"/>
                            <a:cs typeface="Times New Roman"/>
                          </a:rPr>
                          <m:t>0</m:t>
                        </m:r>
                      </m:sub>
                    </m:sSub>
                    <m:d>
                      <m:dPr>
                        <m:ctrlPr>
                          <a:rPr lang="en-US" i="1">
                            <a:solidFill>
                              <a:srgbClr val="000000"/>
                            </a:solidFill>
                            <a:effectLst/>
                            <a:latin typeface="Cambria Math"/>
                            <a:cs typeface="Times New Roman"/>
                          </a:rPr>
                        </m:ctrlPr>
                      </m:dPr>
                      <m:e>
                        <m:f>
                          <m:fPr>
                            <m:ctrlPr>
                              <a:rPr lang="en-US" i="1">
                                <a:solidFill>
                                  <a:srgbClr val="000000"/>
                                </a:solidFill>
                                <a:effectLst/>
                                <a:latin typeface="Cambria Math"/>
                                <a:cs typeface="Times New Roman"/>
                              </a:rPr>
                            </m:ctrlPr>
                          </m:fPr>
                          <m:num>
                            <m:f>
                              <m:fPr>
                                <m:ctrlPr>
                                  <a:rPr lang="en-US" i="1">
                                    <a:solidFill>
                                      <a:srgbClr val="000000"/>
                                    </a:solidFill>
                                    <a:effectLst/>
                                    <a:latin typeface="Cambria Math"/>
                                    <a:cs typeface="Times New Roman"/>
                                  </a:rPr>
                                </m:ctrlPr>
                              </m:fPr>
                              <m:num>
                                <m:r>
                                  <a:rPr lang="en-IN" i="1">
                                    <a:solidFill>
                                      <a:srgbClr val="000000"/>
                                    </a:solidFill>
                                    <a:effectLst/>
                                    <a:latin typeface="Cambria Math"/>
                                    <a:ea typeface="Times New Roman"/>
                                    <a:cs typeface="Times New Roman"/>
                                  </a:rPr>
                                  <m:t>2</m:t>
                                </m:r>
                                <m:sSub>
                                  <m:sSubPr>
                                    <m:ctrlPr>
                                      <a:rPr lang="en-US" i="1">
                                        <a:solidFill>
                                          <a:srgbClr val="000000"/>
                                        </a:solidFill>
                                        <a:effectLst/>
                                        <a:latin typeface="Cambria Math"/>
                                        <a:cs typeface="Times New Roman"/>
                                      </a:rPr>
                                    </m:ctrlPr>
                                  </m:sSubPr>
                                  <m:e>
                                    <m:r>
                                      <a:rPr lang="en-IN" i="1">
                                        <a:solidFill>
                                          <a:srgbClr val="000000"/>
                                        </a:solidFill>
                                        <a:effectLst/>
                                        <a:latin typeface="Cambria Math"/>
                                        <a:ea typeface="Times New Roman"/>
                                        <a:cs typeface="Times New Roman"/>
                                      </a:rPr>
                                      <m:t>𝜆</m:t>
                                    </m:r>
                                  </m:e>
                                  <m:sub>
                                    <m:r>
                                      <a:rPr lang="en-IN" i="1">
                                        <a:solidFill>
                                          <a:srgbClr val="000000"/>
                                        </a:solidFill>
                                        <a:effectLst/>
                                        <a:latin typeface="Cambria Math"/>
                                        <a:ea typeface="Times New Roman"/>
                                        <a:cs typeface="Times New Roman"/>
                                      </a:rPr>
                                      <m:t>𝑛</m:t>
                                    </m:r>
                                  </m:sub>
                                </m:sSub>
                                <m:sSub>
                                  <m:sSubPr>
                                    <m:ctrlPr>
                                      <a:rPr lang="en-US" i="1">
                                        <a:solidFill>
                                          <a:srgbClr val="000000"/>
                                        </a:solidFill>
                                        <a:effectLst/>
                                        <a:latin typeface="Cambria Math"/>
                                        <a:cs typeface="Times New Roman"/>
                                      </a:rPr>
                                    </m:ctrlPr>
                                  </m:sSubPr>
                                  <m:e>
                                    <m:r>
                                      <a:rPr lang="en-IN" i="1">
                                        <a:solidFill>
                                          <a:srgbClr val="000000"/>
                                        </a:solidFill>
                                        <a:effectLst/>
                                        <a:latin typeface="Cambria Math"/>
                                        <a:ea typeface="Times New Roman"/>
                                        <a:cs typeface="Times New Roman"/>
                                      </a:rPr>
                                      <m:t>h</m:t>
                                    </m:r>
                                    <m:r>
                                      <a:rPr lang="en-IN" i="1">
                                        <a:solidFill>
                                          <a:srgbClr val="000000"/>
                                        </a:solidFill>
                                        <a:effectLst/>
                                        <a:latin typeface="Cambria Math"/>
                                        <a:ea typeface="Times New Roman"/>
                                        <a:cs typeface="Times New Roman"/>
                                      </a:rPr>
                                      <m:t>′</m:t>
                                    </m:r>
                                  </m:e>
                                  <m:sub>
                                    <m:r>
                                      <a:rPr lang="en-IN" i="1">
                                        <a:solidFill>
                                          <a:srgbClr val="000000"/>
                                        </a:solidFill>
                                        <a:effectLst/>
                                        <a:latin typeface="Cambria Math"/>
                                        <a:ea typeface="Times New Roman"/>
                                        <a:cs typeface="Times New Roman"/>
                                      </a:rPr>
                                      <m:t>0</m:t>
                                    </m:r>
                                  </m:sub>
                                </m:sSub>
                                <m:rad>
                                  <m:radPr>
                                    <m:degHide m:val="on"/>
                                    <m:ctrlPr>
                                      <a:rPr lang="en-US" i="1">
                                        <a:solidFill>
                                          <a:srgbClr val="000000"/>
                                        </a:solidFill>
                                        <a:effectLst/>
                                        <a:latin typeface="Cambria Math"/>
                                        <a:cs typeface="Times New Roman"/>
                                      </a:rPr>
                                    </m:ctrlPr>
                                  </m:radPr>
                                  <m:deg/>
                                  <m:e>
                                    <m:r>
                                      <a:rPr lang="en-IN" i="1">
                                        <a:solidFill>
                                          <a:srgbClr val="000000"/>
                                        </a:solidFill>
                                        <a:effectLst/>
                                        <a:latin typeface="Cambria Math"/>
                                        <a:ea typeface="Times New Roman"/>
                                        <a:cs typeface="Times New Roman"/>
                                      </a:rPr>
                                      <m:t>1</m:t>
                                    </m:r>
                                    <m:r>
                                      <a:rPr lang="en-IN" i="1">
                                        <a:solidFill>
                                          <a:srgbClr val="000000"/>
                                        </a:solidFill>
                                        <a:effectLst/>
                                        <a:latin typeface="Cambria Math"/>
                                        <a:ea typeface="Times New Roman"/>
                                        <a:cs typeface="Times New Roman"/>
                                      </a:rPr>
                                      <m:t>−</m:t>
                                    </m:r>
                                    <m:sSup>
                                      <m:sSupPr>
                                        <m:ctrlPr>
                                          <a:rPr lang="en-US" i="1">
                                            <a:solidFill>
                                              <a:srgbClr val="000000"/>
                                            </a:solidFill>
                                            <a:effectLst/>
                                            <a:latin typeface="Cambria Math"/>
                                            <a:cs typeface="Times New Roman"/>
                                          </a:rPr>
                                        </m:ctrlPr>
                                      </m:sSupPr>
                                      <m:e>
                                        <m:r>
                                          <a:rPr lang="en-IN" i="1">
                                            <a:solidFill>
                                              <a:srgbClr val="000000"/>
                                            </a:solidFill>
                                            <a:effectLst/>
                                            <a:latin typeface="Cambria Math"/>
                                            <a:ea typeface="Times New Roman"/>
                                            <a:cs typeface="Times New Roman"/>
                                          </a:rPr>
                                          <m:t>𝛽</m:t>
                                        </m:r>
                                      </m:e>
                                      <m:sup>
                                        <m:r>
                                          <a:rPr lang="en-IN" i="1">
                                            <a:solidFill>
                                              <a:srgbClr val="000000"/>
                                            </a:solidFill>
                                            <a:effectLst/>
                                            <a:latin typeface="Cambria Math"/>
                                            <a:ea typeface="Times New Roman"/>
                                            <a:cs typeface="Times New Roman"/>
                                          </a:rPr>
                                          <m:t>′</m:t>
                                        </m:r>
                                      </m:sup>
                                    </m:sSup>
                                    <m:r>
                                      <a:rPr lang="en-IN" i="1">
                                        <a:solidFill>
                                          <a:srgbClr val="000000"/>
                                        </a:solidFill>
                                        <a:effectLst/>
                                        <a:latin typeface="Cambria Math"/>
                                        <a:ea typeface="Times New Roman"/>
                                        <a:cs typeface="Times New Roman"/>
                                      </a:rPr>
                                      <m:t>h</m:t>
                                    </m:r>
                                    <m:r>
                                      <a:rPr lang="en-IN" i="1">
                                        <a:solidFill>
                                          <a:srgbClr val="000000"/>
                                        </a:solidFill>
                                        <a:effectLst/>
                                        <a:latin typeface="Cambria Math"/>
                                        <a:ea typeface="Times New Roman"/>
                                        <a:cs typeface="Times New Roman"/>
                                      </a:rPr>
                                      <m:t>−</m:t>
                                    </m:r>
                                    <m:r>
                                      <a:rPr lang="en-IN" i="1">
                                        <a:solidFill>
                                          <a:srgbClr val="000000"/>
                                        </a:solidFill>
                                        <a:effectLst/>
                                        <a:latin typeface="Cambria Math"/>
                                        <a:ea typeface="Times New Roman"/>
                                        <a:cs typeface="Times New Roman"/>
                                      </a:rPr>
                                      <m:t>𝛽</m:t>
                                    </m:r>
                                    <m:r>
                                      <a:rPr lang="en-IN" i="1">
                                        <a:solidFill>
                                          <a:srgbClr val="000000"/>
                                        </a:solidFill>
                                        <a:effectLst/>
                                        <a:latin typeface="Cambria Math"/>
                                        <a:ea typeface="Times New Roman"/>
                                        <a:cs typeface="Times New Roman"/>
                                      </a:rPr>
                                      <m:t>′</m:t>
                                    </m:r>
                                    <m:r>
                                      <a:rPr lang="en-IN" i="1">
                                        <a:solidFill>
                                          <a:srgbClr val="000000"/>
                                        </a:solidFill>
                                        <a:effectLst/>
                                        <a:latin typeface="Cambria Math"/>
                                        <a:ea typeface="Times New Roman"/>
                                        <a:cs typeface="Times New Roman"/>
                                      </a:rPr>
                                      <m:t>𝐻</m:t>
                                    </m:r>
                                  </m:e>
                                </m:rad>
                              </m:num>
                              <m:den>
                                <m:r>
                                  <a:rPr lang="en-IN" i="1">
                                    <a:solidFill>
                                      <a:srgbClr val="000000"/>
                                    </a:solidFill>
                                    <a:effectLst/>
                                    <a:latin typeface="Cambria Math"/>
                                    <a:ea typeface="Times New Roman"/>
                                    <a:cs typeface="Times New Roman"/>
                                  </a:rPr>
                                  <m:t>𝛽</m:t>
                                </m:r>
                                <m:r>
                                  <a:rPr lang="en-IN" i="1">
                                    <a:solidFill>
                                      <a:srgbClr val="000000"/>
                                    </a:solidFill>
                                    <a:effectLst/>
                                    <a:latin typeface="Cambria Math"/>
                                    <a:ea typeface="Times New Roman"/>
                                    <a:cs typeface="Times New Roman"/>
                                  </a:rPr>
                                  <m:t>′</m:t>
                                </m:r>
                              </m:den>
                            </m:f>
                          </m:num>
                          <m:den>
                            <m:sSub>
                              <m:sSubPr>
                                <m:ctrlPr>
                                  <a:rPr lang="en-US" i="1">
                                    <a:solidFill>
                                      <a:srgbClr val="000000"/>
                                    </a:solidFill>
                                    <a:effectLst/>
                                    <a:latin typeface="Cambria Math"/>
                                    <a:cs typeface="Times New Roman"/>
                                  </a:rPr>
                                </m:ctrlPr>
                              </m:sSubPr>
                              <m:e>
                                <m:r>
                                  <a:rPr lang="en-IN" i="1">
                                    <a:solidFill>
                                      <a:srgbClr val="000000"/>
                                    </a:solidFill>
                                    <a:effectLst/>
                                    <a:latin typeface="Cambria Math"/>
                                    <a:ea typeface="Times New Roman"/>
                                    <a:cs typeface="Times New Roman"/>
                                  </a:rPr>
                                  <m:t>𝐼</m:t>
                                </m:r>
                                <m:r>
                                  <a:rPr lang="en-IN" i="1">
                                    <a:solidFill>
                                      <a:srgbClr val="000000"/>
                                    </a:solidFill>
                                    <a:effectLst/>
                                    <a:latin typeface="Cambria Math"/>
                                    <a:ea typeface="Times New Roman"/>
                                    <a:cs typeface="Times New Roman"/>
                                  </a:rPr>
                                  <m:t>′</m:t>
                                </m:r>
                              </m:e>
                              <m:sub>
                                <m:r>
                                  <a:rPr lang="en-IN" i="1">
                                    <a:solidFill>
                                      <a:srgbClr val="000000"/>
                                    </a:solidFill>
                                    <a:effectLst/>
                                    <a:latin typeface="Cambria Math"/>
                                    <a:ea typeface="Times New Roman"/>
                                    <a:cs typeface="Times New Roman"/>
                                  </a:rPr>
                                  <m:t>0</m:t>
                                </m:r>
                              </m:sub>
                            </m:sSub>
                            <m:d>
                              <m:dPr>
                                <m:ctrlPr>
                                  <a:rPr lang="en-US" i="1">
                                    <a:solidFill>
                                      <a:srgbClr val="000000"/>
                                    </a:solidFill>
                                    <a:effectLst/>
                                    <a:latin typeface="Cambria Math"/>
                                    <a:cs typeface="Times New Roman"/>
                                  </a:rPr>
                                </m:ctrlPr>
                              </m:dPr>
                              <m:e>
                                <m:f>
                                  <m:fPr>
                                    <m:ctrlPr>
                                      <a:rPr lang="en-US" i="1">
                                        <a:solidFill>
                                          <a:srgbClr val="000000"/>
                                        </a:solidFill>
                                        <a:effectLst/>
                                        <a:latin typeface="Cambria Math"/>
                                        <a:cs typeface="Times New Roman"/>
                                      </a:rPr>
                                    </m:ctrlPr>
                                  </m:fPr>
                                  <m:num>
                                    <m:r>
                                      <a:rPr lang="en-IN" i="1">
                                        <a:solidFill>
                                          <a:srgbClr val="000000"/>
                                        </a:solidFill>
                                        <a:effectLst/>
                                        <a:latin typeface="Cambria Math"/>
                                        <a:ea typeface="Times New Roman"/>
                                        <a:cs typeface="Times New Roman"/>
                                      </a:rPr>
                                      <m:t>2</m:t>
                                    </m:r>
                                    <m:sSub>
                                      <m:sSubPr>
                                        <m:ctrlPr>
                                          <a:rPr lang="en-US" i="1">
                                            <a:solidFill>
                                              <a:srgbClr val="000000"/>
                                            </a:solidFill>
                                            <a:effectLst/>
                                            <a:latin typeface="Cambria Math"/>
                                            <a:cs typeface="Times New Roman"/>
                                          </a:rPr>
                                        </m:ctrlPr>
                                      </m:sSubPr>
                                      <m:e>
                                        <m:r>
                                          <a:rPr lang="en-IN" i="1">
                                            <a:solidFill>
                                              <a:srgbClr val="000000"/>
                                            </a:solidFill>
                                            <a:effectLst/>
                                            <a:latin typeface="Cambria Math"/>
                                            <a:ea typeface="Times New Roman"/>
                                            <a:cs typeface="Times New Roman"/>
                                          </a:rPr>
                                          <m:t>𝜆</m:t>
                                        </m:r>
                                      </m:e>
                                      <m:sub>
                                        <m:r>
                                          <a:rPr lang="en-IN" i="1">
                                            <a:solidFill>
                                              <a:srgbClr val="000000"/>
                                            </a:solidFill>
                                            <a:effectLst/>
                                            <a:latin typeface="Cambria Math"/>
                                            <a:ea typeface="Times New Roman"/>
                                            <a:cs typeface="Times New Roman"/>
                                          </a:rPr>
                                          <m:t>𝑛</m:t>
                                        </m:r>
                                      </m:sub>
                                    </m:sSub>
                                    <m:sSub>
                                      <m:sSubPr>
                                        <m:ctrlPr>
                                          <a:rPr lang="en-US" i="1">
                                            <a:solidFill>
                                              <a:srgbClr val="000000"/>
                                            </a:solidFill>
                                            <a:effectLst/>
                                            <a:latin typeface="Cambria Math"/>
                                            <a:cs typeface="Times New Roman"/>
                                          </a:rPr>
                                        </m:ctrlPr>
                                      </m:sSubPr>
                                      <m:e>
                                        <m:r>
                                          <a:rPr lang="en-IN" i="1">
                                            <a:solidFill>
                                              <a:srgbClr val="000000"/>
                                            </a:solidFill>
                                            <a:effectLst/>
                                            <a:latin typeface="Cambria Math"/>
                                            <a:ea typeface="Times New Roman"/>
                                            <a:cs typeface="Times New Roman"/>
                                          </a:rPr>
                                          <m:t>h</m:t>
                                        </m:r>
                                        <m:r>
                                          <a:rPr lang="en-IN" i="1">
                                            <a:solidFill>
                                              <a:srgbClr val="000000"/>
                                            </a:solidFill>
                                            <a:effectLst/>
                                            <a:latin typeface="Cambria Math"/>
                                            <a:ea typeface="Times New Roman"/>
                                            <a:cs typeface="Times New Roman"/>
                                          </a:rPr>
                                          <m:t>′</m:t>
                                        </m:r>
                                      </m:e>
                                      <m:sub>
                                        <m:r>
                                          <a:rPr lang="en-IN" i="1">
                                            <a:solidFill>
                                              <a:srgbClr val="000000"/>
                                            </a:solidFill>
                                            <a:effectLst/>
                                            <a:latin typeface="Cambria Math"/>
                                            <a:ea typeface="Times New Roman"/>
                                            <a:cs typeface="Times New Roman"/>
                                          </a:rPr>
                                          <m:t>0</m:t>
                                        </m:r>
                                      </m:sub>
                                    </m:sSub>
                                    <m:rad>
                                      <m:radPr>
                                        <m:degHide m:val="on"/>
                                        <m:ctrlPr>
                                          <a:rPr lang="en-US" i="1">
                                            <a:solidFill>
                                              <a:srgbClr val="000000"/>
                                            </a:solidFill>
                                            <a:effectLst/>
                                            <a:latin typeface="Cambria Math"/>
                                            <a:cs typeface="Times New Roman"/>
                                          </a:rPr>
                                        </m:ctrlPr>
                                      </m:radPr>
                                      <m:deg/>
                                      <m:e>
                                        <m:r>
                                          <a:rPr lang="en-IN" i="1">
                                            <a:solidFill>
                                              <a:srgbClr val="000000"/>
                                            </a:solidFill>
                                            <a:effectLst/>
                                            <a:latin typeface="Cambria Math"/>
                                            <a:ea typeface="Times New Roman"/>
                                            <a:cs typeface="Times New Roman"/>
                                          </a:rPr>
                                          <m:t>1</m:t>
                                        </m:r>
                                        <m:r>
                                          <a:rPr lang="en-IN" i="1">
                                            <a:solidFill>
                                              <a:srgbClr val="000000"/>
                                            </a:solidFill>
                                            <a:effectLst/>
                                            <a:latin typeface="Cambria Math"/>
                                            <a:ea typeface="Times New Roman"/>
                                            <a:cs typeface="Times New Roman"/>
                                          </a:rPr>
                                          <m:t>−</m:t>
                                        </m:r>
                                        <m:sSup>
                                          <m:sSupPr>
                                            <m:ctrlPr>
                                              <a:rPr lang="en-US" i="1">
                                                <a:solidFill>
                                                  <a:srgbClr val="000000"/>
                                                </a:solidFill>
                                                <a:effectLst/>
                                                <a:latin typeface="Cambria Math"/>
                                                <a:cs typeface="Times New Roman"/>
                                              </a:rPr>
                                            </m:ctrlPr>
                                          </m:sSupPr>
                                          <m:e>
                                            <m:r>
                                              <a:rPr lang="en-IN" i="1">
                                                <a:solidFill>
                                                  <a:srgbClr val="000000"/>
                                                </a:solidFill>
                                                <a:effectLst/>
                                                <a:latin typeface="Cambria Math"/>
                                                <a:ea typeface="Times New Roman"/>
                                                <a:cs typeface="Times New Roman"/>
                                              </a:rPr>
                                              <m:t>𝛽</m:t>
                                            </m:r>
                                          </m:e>
                                          <m:sup>
                                            <m:r>
                                              <a:rPr lang="en-IN" i="1">
                                                <a:solidFill>
                                                  <a:srgbClr val="000000"/>
                                                </a:solidFill>
                                                <a:effectLst/>
                                                <a:latin typeface="Cambria Math"/>
                                                <a:ea typeface="Times New Roman"/>
                                                <a:cs typeface="Times New Roman"/>
                                              </a:rPr>
                                              <m:t>′</m:t>
                                            </m:r>
                                          </m:sup>
                                        </m:sSup>
                                        <m:r>
                                          <a:rPr lang="en-IN" i="1">
                                            <a:solidFill>
                                              <a:srgbClr val="000000"/>
                                            </a:solidFill>
                                            <a:effectLst/>
                                            <a:latin typeface="Cambria Math"/>
                                            <a:ea typeface="Times New Roman"/>
                                            <a:cs typeface="Times New Roman"/>
                                          </a:rPr>
                                          <m:t>h</m:t>
                                        </m:r>
                                        <m:r>
                                          <a:rPr lang="en-IN" i="1">
                                            <a:solidFill>
                                              <a:srgbClr val="000000"/>
                                            </a:solidFill>
                                            <a:effectLst/>
                                            <a:latin typeface="Cambria Math"/>
                                            <a:ea typeface="Times New Roman"/>
                                            <a:cs typeface="Times New Roman"/>
                                          </a:rPr>
                                          <m:t>−</m:t>
                                        </m:r>
                                        <m:r>
                                          <a:rPr lang="en-IN" i="1">
                                            <a:solidFill>
                                              <a:srgbClr val="000000"/>
                                            </a:solidFill>
                                            <a:effectLst/>
                                            <a:latin typeface="Cambria Math"/>
                                            <a:ea typeface="Times New Roman"/>
                                            <a:cs typeface="Times New Roman"/>
                                          </a:rPr>
                                          <m:t>𝛽</m:t>
                                        </m:r>
                                        <m:r>
                                          <a:rPr lang="en-IN" i="1">
                                            <a:solidFill>
                                              <a:srgbClr val="000000"/>
                                            </a:solidFill>
                                            <a:effectLst/>
                                            <a:latin typeface="Cambria Math"/>
                                            <a:ea typeface="Times New Roman"/>
                                            <a:cs typeface="Times New Roman"/>
                                          </a:rPr>
                                          <m:t>′</m:t>
                                        </m:r>
                                        <m:r>
                                          <a:rPr lang="en-IN" i="1">
                                            <a:solidFill>
                                              <a:srgbClr val="000000"/>
                                            </a:solidFill>
                                            <a:effectLst/>
                                            <a:latin typeface="Cambria Math"/>
                                            <a:ea typeface="Times New Roman"/>
                                            <a:cs typeface="Times New Roman"/>
                                          </a:rPr>
                                          <m:t>𝐻</m:t>
                                        </m:r>
                                      </m:e>
                                    </m:rad>
                                  </m:num>
                                  <m:den>
                                    <m:r>
                                      <a:rPr lang="en-IN" i="1">
                                        <a:solidFill>
                                          <a:srgbClr val="000000"/>
                                        </a:solidFill>
                                        <a:effectLst/>
                                        <a:latin typeface="Cambria Math"/>
                                        <a:ea typeface="Times New Roman"/>
                                        <a:cs typeface="Times New Roman"/>
                                      </a:rPr>
                                      <m:t>𝛽</m:t>
                                    </m:r>
                                    <m:r>
                                      <a:rPr lang="en-IN" i="1">
                                        <a:solidFill>
                                          <a:srgbClr val="000000"/>
                                        </a:solidFill>
                                        <a:effectLst/>
                                        <a:latin typeface="Cambria Math"/>
                                        <a:ea typeface="Times New Roman"/>
                                        <a:cs typeface="Times New Roman"/>
                                      </a:rPr>
                                      <m:t>′</m:t>
                                    </m:r>
                                  </m:den>
                                </m:f>
                              </m:e>
                            </m:d>
                          </m:den>
                        </m:f>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5181600"/>
              </a:xfrm>
              <a:blipFill rotWithShape="1">
                <a:blip r:embed="rId2"/>
                <a:stretch>
                  <a:fillRect l="-222" r="-37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54</a:t>
            </a:fld>
            <a:endParaRPr lang="en-US"/>
          </a:p>
        </p:txBody>
      </p:sp>
    </p:spTree>
    <p:extLst>
      <p:ext uri="{BB962C8B-B14F-4D97-AF65-F5344CB8AC3E}">
        <p14:creationId xmlns:p14="http://schemas.microsoft.com/office/powerpoint/2010/main" val="36106620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latin typeface="Times New Roman" pitchFamily="18" charset="0"/>
                <a:cs typeface="Times New Roman" pitchFamily="18" charset="0"/>
              </a:rPr>
              <a:t>Load Carrying Capacity:</a:t>
            </a:r>
            <a:endParaRPr lang="en-US" sz="24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lgn="just">
                  <a:spcBef>
                    <a:spcPts val="1200"/>
                  </a:spcBef>
                  <a:buNone/>
                </a:pPr>
                <a:r>
                  <a:rPr lang="en-IN" sz="1800" dirty="0" smtClean="0">
                    <a:solidFill>
                      <a:srgbClr val="000000"/>
                    </a:solidFill>
                    <a:latin typeface="Times New Roman"/>
                  </a:rPr>
                  <a:t> </a:t>
                </a:r>
                <a:endParaRPr lang="en-US" sz="1800" dirty="0">
                  <a:effectLst/>
                </a:endParaRPr>
              </a:p>
              <a:p>
                <a:pPr marL="0" indent="0">
                  <a:buNone/>
                </a:pPr>
                <a14:m>
                  <m:oMathPara xmlns:m="http://schemas.openxmlformats.org/officeDocument/2006/math">
                    <m:oMathParaPr>
                      <m:jc m:val="centerGroup"/>
                    </m:oMathParaPr>
                    <m:oMath xmlns:m="http://schemas.openxmlformats.org/officeDocument/2006/math">
                      <m:r>
                        <a:rPr lang="en-IN" sz="1800" i="1">
                          <a:solidFill>
                            <a:srgbClr val="000000"/>
                          </a:solidFill>
                          <a:effectLst/>
                          <a:latin typeface="Cambria Math"/>
                          <a:ea typeface="Times New Roman"/>
                          <a:cs typeface="Times New Roman"/>
                        </a:rPr>
                        <m:t>𝑊</m:t>
                      </m:r>
                      <m:r>
                        <a:rPr lang="en-IN" sz="1800" i="1">
                          <a:solidFill>
                            <a:srgbClr val="000000"/>
                          </a:solidFill>
                          <a:effectLst/>
                          <a:latin typeface="Cambria Math"/>
                          <a:ea typeface="Times New Roman"/>
                          <a:cs typeface="Times New Roman"/>
                        </a:rPr>
                        <m:t>=  </m:t>
                      </m:r>
                      <m:r>
                        <a:rPr lang="en-IN" sz="1800" i="1">
                          <a:solidFill>
                            <a:srgbClr val="000000"/>
                          </a:solidFill>
                          <a:effectLst/>
                          <a:latin typeface="Cambria Math"/>
                          <a:ea typeface="Times New Roman"/>
                          <a:cs typeface="Times New Roman"/>
                        </a:rPr>
                        <m:t>2</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𝐺</m:t>
                          </m:r>
                        </m:e>
                        <m:sub>
                          <m:r>
                            <a:rPr lang="en-IN" sz="1800" i="1">
                              <a:solidFill>
                                <a:srgbClr val="000000"/>
                              </a:solidFill>
                              <a:effectLst/>
                              <a:latin typeface="Cambria Math"/>
                              <a:ea typeface="Times New Roman"/>
                              <a:cs typeface="Times New Roman"/>
                            </a:rPr>
                            <m:t>1</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𝑦</m:t>
                          </m:r>
                        </m:e>
                      </m:d>
                      <m:d>
                        <m:dPr>
                          <m:begChr m:val="["/>
                          <m:endChr m:val="]"/>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𝑘</m:t>
                                  </m:r>
                                </m:e>
                                <m:sub>
                                  <m:r>
                                    <a:rPr lang="en-IN" sz="1800" i="1">
                                      <a:solidFill>
                                        <a:srgbClr val="000000"/>
                                      </a:solidFill>
                                      <a:effectLst/>
                                      <a:latin typeface="Cambria Math"/>
                                      <a:ea typeface="Times New Roman"/>
                                      <a:cs typeface="Times New Roman"/>
                                    </a:rPr>
                                    <m:t>0</m:t>
                                  </m:r>
                                </m:sub>
                              </m:sSub>
                              <m:r>
                                <a:rPr lang="en-IN" sz="1800" i="1">
                                  <a:solidFill>
                                    <a:srgbClr val="000000"/>
                                  </a:solidFill>
                                  <a:effectLst/>
                                  <a:latin typeface="Cambria Math"/>
                                  <a:ea typeface="Times New Roman"/>
                                  <a:cs typeface="Times New Roman"/>
                                </a:rPr>
                                <m:t>𝑅𝑒</m:t>
                              </m:r>
                            </m:num>
                            <m:den>
                              <m:r>
                                <a:rPr lang="en-IN" sz="1800" i="1">
                                  <a:solidFill>
                                    <a:srgbClr val="000000"/>
                                  </a:solidFill>
                                  <a:effectLst/>
                                  <a:latin typeface="Cambria Math"/>
                                  <a:ea typeface="Times New Roman"/>
                                  <a:cs typeface="Times New Roman"/>
                                </a:rPr>
                                <m:t>𝓁</m:t>
                              </m:r>
                            </m:den>
                          </m:f>
                          <m:r>
                            <a:rPr lang="en-IN" sz="1800" i="1">
                              <a:solidFill>
                                <a:srgbClr val="000000"/>
                              </a:solidFill>
                              <a:effectLst/>
                              <a:latin typeface="Cambria Math"/>
                              <a:ea typeface="Times New Roman"/>
                              <a:cs typeface="Times New Roman"/>
                            </a:rPr>
                            <m:t> </m:t>
                          </m:r>
                          <m:nary>
                            <m:naryPr>
                              <m:chr m:val="∑"/>
                              <m:limLoc m:val="undOvr"/>
                              <m:subHide m:val="on"/>
                              <m:supHide m:val="on"/>
                              <m:ctrlPr>
                                <a:rPr lang="en-US" sz="1800" i="1">
                                  <a:solidFill>
                                    <a:srgbClr val="000000"/>
                                  </a:solidFill>
                                  <a:effectLst/>
                                  <a:latin typeface="Cambria Math"/>
                                  <a:cs typeface="Times New Roman"/>
                                </a:rPr>
                              </m:ctrlPr>
                            </m:naryPr>
                            <m:sub/>
                            <m:sup/>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𝑛</m:t>
                                  </m:r>
                                </m:sub>
                              </m:sSub>
                              <m:f>
                                <m:fPr>
                                  <m:ctrlPr>
                                    <a:rPr lang="en-US" sz="1800" i="1">
                                      <a:solidFill>
                                        <a:srgbClr val="000000"/>
                                      </a:solidFill>
                                      <a:effectLst/>
                                      <a:latin typeface="Cambria Math"/>
                                      <a:cs typeface="Times New Roman"/>
                                    </a:rPr>
                                  </m:ctrlPr>
                                </m:fPr>
                                <m:num>
                                  <m:func>
                                    <m:funcPr>
                                      <m:ctrlPr>
                                        <a:rPr lang="en-US" sz="1800" i="1">
                                          <a:solidFill>
                                            <a:srgbClr val="000000"/>
                                          </a:solidFill>
                                          <a:effectLst/>
                                          <a:latin typeface="Cambria Math"/>
                                          <a:cs typeface="Times New Roman"/>
                                        </a:rPr>
                                      </m:ctrlPr>
                                    </m:funcPr>
                                    <m:fName>
                                      <m:r>
                                        <m:rPr>
                                          <m:sty m:val="p"/>
                                        </m:rPr>
                                        <a:rPr lang="en-IN" sz="1800">
                                          <a:solidFill>
                                            <a:srgbClr val="000000"/>
                                          </a:solidFill>
                                          <a:effectLst/>
                                          <a:latin typeface="Cambria Math"/>
                                          <a:ea typeface="Times New Roman"/>
                                          <a:cs typeface="Times New Roman"/>
                                        </a:rPr>
                                        <m:t>sin</m:t>
                                      </m:r>
                                    </m:fName>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Sub>
                                    </m:e>
                                  </m:func>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Sub>
                                </m:den>
                              </m:f>
                              <m:r>
                                <a:rPr lang="en-IN" sz="1800" i="1">
                                  <a:solidFill>
                                    <a:srgbClr val="000000"/>
                                  </a:solidFill>
                                  <a:effectLst/>
                                  <a:latin typeface="Cambria Math"/>
                                  <a:ea typeface="Times New Roman"/>
                                  <a:cs typeface="Times New Roman"/>
                                </a:rPr>
                                <m:t> </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m:t>
                                  </m:r>
                                </m:e>
                                <m:sub>
                                  <m:r>
                                    <a:rPr lang="en-IN" sz="1800" i="1">
                                      <a:solidFill>
                                        <a:srgbClr val="000000"/>
                                      </a:solidFill>
                                      <a:effectLst/>
                                      <a:latin typeface="Cambria Math"/>
                                      <a:ea typeface="Times New Roman"/>
                                      <a:cs typeface="Times New Roman"/>
                                    </a:rPr>
                                    <m:t>1</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h</m:t>
                                  </m:r>
                                </m:e>
                              </m:d>
                              <m:r>
                                <a:rPr lang="en-IN" sz="1800" i="1">
                                  <a:solidFill>
                                    <a:srgbClr val="000000"/>
                                  </a:solidFill>
                                  <a:effectLst/>
                                  <a:latin typeface="Cambria Math"/>
                                  <a:ea typeface="Times New Roman"/>
                                  <a:cs typeface="Times New Roman"/>
                                </a:rPr>
                                <m:t> + </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𝑉</m:t>
                                      </m:r>
                                    </m:e>
                                    <m:sub>
                                      <m:r>
                                        <a:rPr lang="en-IN" sz="1800" i="1">
                                          <a:solidFill>
                                            <a:srgbClr val="000000"/>
                                          </a:solidFill>
                                          <a:effectLst/>
                                          <a:latin typeface="Cambria Math"/>
                                          <a:ea typeface="Times New Roman"/>
                                          <a:cs typeface="Times New Roman"/>
                                        </a:rPr>
                                        <m:t>0</m:t>
                                      </m:r>
                                    </m:sub>
                                  </m:sSub>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hh</m:t>
                                      </m:r>
                                      <m:r>
                                        <a:rPr lang="en-IN" sz="1800" i="1">
                                          <a:solidFill>
                                            <a:srgbClr val="000000"/>
                                          </a:solidFill>
                                          <a:effectLst/>
                                          <a:latin typeface="Cambria Math"/>
                                          <a:ea typeface="Times New Roman"/>
                                          <a:cs typeface="Times New Roman"/>
                                        </a:rPr>
                                        <m:t>′</m:t>
                                      </m:r>
                                    </m:e>
                                    <m:sub>
                                      <m:r>
                                        <a:rPr lang="en-IN" sz="1800" i="1">
                                          <a:solidFill>
                                            <a:srgbClr val="000000"/>
                                          </a:solidFill>
                                          <a:effectLst/>
                                          <a:latin typeface="Cambria Math"/>
                                          <a:ea typeface="Times New Roman"/>
                                          <a:cs typeface="Times New Roman"/>
                                        </a:rPr>
                                        <m:t>0</m:t>
                                      </m:r>
                                    </m:sub>
                                  </m:sSub>
                                </m:den>
                              </m:f>
                              <m:r>
                                <a:rPr lang="en-IN" sz="1800" i="1">
                                  <a:solidFill>
                                    <a:srgbClr val="000000"/>
                                  </a:solidFill>
                                  <a:effectLst/>
                                  <a:latin typeface="Cambria Math"/>
                                  <a:ea typeface="Times New Roman"/>
                                  <a:cs typeface="Times New Roman"/>
                                </a:rPr>
                                <m:t> </m:t>
                              </m:r>
                              <m:nary>
                                <m:naryPr>
                                  <m:chr m:val="∑"/>
                                  <m:limLoc m:val="undOvr"/>
                                  <m:subHide m:val="on"/>
                                  <m:supHide m:val="on"/>
                                  <m:ctrlPr>
                                    <a:rPr lang="en-US" sz="1800" i="1">
                                      <a:solidFill>
                                        <a:srgbClr val="000000"/>
                                      </a:solidFill>
                                      <a:effectLst/>
                                      <a:latin typeface="Cambria Math"/>
                                      <a:cs typeface="Times New Roman"/>
                                    </a:rPr>
                                  </m:ctrlPr>
                                </m:naryPr>
                                <m:sub/>
                                <m:sup/>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𝑛</m:t>
                                      </m:r>
                                    </m:sub>
                                  </m:sSub>
                                  <m:r>
                                    <a:rPr lang="en-IN" sz="1800" i="1">
                                      <a:solidFill>
                                        <a:srgbClr val="000000"/>
                                      </a:solidFill>
                                      <a:effectLst/>
                                      <a:latin typeface="Cambria Math"/>
                                      <a:ea typeface="Times New Roman"/>
                                      <a:cs typeface="Times New Roman"/>
                                    </a:rPr>
                                    <m:t> </m:t>
                                  </m:r>
                                  <m:f>
                                    <m:fPr>
                                      <m:ctrlPr>
                                        <a:rPr lang="en-US" sz="1800" i="1">
                                          <a:solidFill>
                                            <a:srgbClr val="000000"/>
                                          </a:solidFill>
                                          <a:effectLst/>
                                          <a:latin typeface="Cambria Math"/>
                                          <a:cs typeface="Times New Roman"/>
                                        </a:rPr>
                                      </m:ctrlPr>
                                    </m:fPr>
                                    <m:num>
                                      <m:func>
                                        <m:funcPr>
                                          <m:ctrlPr>
                                            <a:rPr lang="en-US" sz="1800" i="1">
                                              <a:solidFill>
                                                <a:srgbClr val="000000"/>
                                              </a:solidFill>
                                              <a:effectLst/>
                                              <a:latin typeface="Cambria Math"/>
                                              <a:cs typeface="Times New Roman"/>
                                            </a:rPr>
                                          </m:ctrlPr>
                                        </m:funcPr>
                                        <m:fName>
                                          <m:r>
                                            <m:rPr>
                                              <m:sty m:val="p"/>
                                            </m:rPr>
                                            <a:rPr lang="en-IN" sz="1800">
                                              <a:solidFill>
                                                <a:srgbClr val="000000"/>
                                              </a:solidFill>
                                              <a:effectLst/>
                                              <a:latin typeface="Cambria Math"/>
                                              <a:ea typeface="Times New Roman"/>
                                              <a:cs typeface="Times New Roman"/>
                                            </a:rPr>
                                            <m:t>sin</m:t>
                                          </m:r>
                                        </m:fName>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Sub>
                                        </m:e>
                                      </m:func>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up>
                                          <m:r>
                                            <a:rPr lang="en-IN" sz="1800" i="1">
                                              <a:solidFill>
                                                <a:srgbClr val="000000"/>
                                              </a:solidFill>
                                              <a:effectLst/>
                                              <a:latin typeface="Cambria Math"/>
                                              <a:ea typeface="Times New Roman"/>
                                              <a:cs typeface="Times New Roman"/>
                                            </a:rPr>
                                            <m:t>3</m:t>
                                          </m:r>
                                        </m:sup>
                                      </m:sSubSup>
                                    </m:den>
                                  </m:f>
                                </m:e>
                              </m:nary>
                            </m:e>
                          </m:nary>
                          <m:r>
                            <a:rPr lang="en-IN" sz="1800" i="1">
                              <a:solidFill>
                                <a:srgbClr val="000000"/>
                              </a:solidFill>
                              <a:effectLst/>
                              <a:latin typeface="Cambria Math"/>
                              <a:ea typeface="Times New Roman"/>
                              <a:cs typeface="Times New Roman"/>
                            </a:rPr>
                            <m:t> </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𝐹</m:t>
                              </m:r>
                            </m:e>
                            <m:sub>
                              <m:r>
                                <a:rPr lang="en-IN" sz="1800" i="1">
                                  <a:solidFill>
                                    <a:srgbClr val="000000"/>
                                  </a:solidFill>
                                  <a:effectLst/>
                                  <a:latin typeface="Cambria Math"/>
                                  <a:ea typeface="Times New Roman"/>
                                  <a:cs typeface="Times New Roman"/>
                                </a:rPr>
                                <m:t>1</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h</m:t>
                              </m:r>
                            </m:e>
                          </m:d>
                          <m:r>
                            <a:rPr lang="en-IN" sz="1800" i="1">
                              <a:solidFill>
                                <a:srgbClr val="000000"/>
                              </a:solidFill>
                              <a:effectLst/>
                              <a:latin typeface="Cambria Math"/>
                              <a:ea typeface="Times New Roman"/>
                              <a:cs typeface="Times New Roman"/>
                            </a:rPr>
                            <m:t>− </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ea typeface="Times New Roman"/>
                                  <a:cs typeface="Times New Roman"/>
                                </a:rPr>
                                <m:t>1</m:t>
                              </m:r>
                            </m:num>
                            <m:den>
                              <m:r>
                                <a:rPr lang="en-IN" sz="1800" i="1">
                                  <a:solidFill>
                                    <a:srgbClr val="000000"/>
                                  </a:solidFill>
                                  <a:effectLst/>
                                  <a:latin typeface="Cambria Math"/>
                                  <a:ea typeface="Times New Roman"/>
                                  <a:cs typeface="Times New Roman"/>
                                </a:rPr>
                                <m:t>3</m:t>
                              </m:r>
                            </m:den>
                          </m:f>
                          <m:r>
                            <a:rPr lang="en-IN" sz="1800" i="1">
                              <a:solidFill>
                                <a:srgbClr val="000000"/>
                              </a:solidFill>
                              <a:effectLst/>
                              <a:latin typeface="Cambria Math"/>
                              <a:ea typeface="Times New Roman"/>
                              <a:cs typeface="Times New Roman"/>
                            </a:rPr>
                            <m:t> </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𝑉</m:t>
                                  </m:r>
                                </m:e>
                                <m:sub>
                                  <m:r>
                                    <a:rPr lang="en-IN" sz="1800" i="1">
                                      <a:solidFill>
                                        <a:srgbClr val="000000"/>
                                      </a:solidFill>
                                      <a:effectLst/>
                                      <a:latin typeface="Cambria Math"/>
                                      <a:ea typeface="Times New Roman"/>
                                      <a:cs typeface="Times New Roman"/>
                                    </a:rPr>
                                    <m:t>0</m:t>
                                  </m:r>
                                </m:sub>
                              </m:sSub>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hh</m:t>
                                  </m:r>
                                  <m:r>
                                    <a:rPr lang="en-IN" sz="1800" i="1">
                                      <a:solidFill>
                                        <a:srgbClr val="000000"/>
                                      </a:solidFill>
                                      <a:effectLst/>
                                      <a:latin typeface="Cambria Math"/>
                                      <a:ea typeface="Times New Roman"/>
                                      <a:cs typeface="Times New Roman"/>
                                    </a:rPr>
                                    <m:t>′</m:t>
                                  </m:r>
                                </m:e>
                                <m:sub>
                                  <m:r>
                                    <a:rPr lang="en-IN" sz="1800" i="1">
                                      <a:solidFill>
                                        <a:srgbClr val="000000"/>
                                      </a:solidFill>
                                      <a:effectLst/>
                                      <a:latin typeface="Cambria Math"/>
                                      <a:ea typeface="Times New Roman"/>
                                      <a:cs typeface="Times New Roman"/>
                                    </a:rPr>
                                    <m:t>0</m:t>
                                  </m:r>
                                </m:sub>
                              </m:sSub>
                            </m:den>
                          </m:f>
                        </m:e>
                      </m:d>
                      <m:r>
                        <a:rPr lang="en-IN" sz="1800" i="1">
                          <a:solidFill>
                            <a:srgbClr val="000000"/>
                          </a:solidFill>
                          <a:effectLst/>
                          <a:latin typeface="Cambria Math"/>
                          <a:ea typeface="Times New Roman"/>
                          <a:cs typeface="Times New Roman"/>
                        </a:rPr>
                        <m:t>+</m:t>
                      </m:r>
                      <m:sSup>
                        <m:sSupPr>
                          <m:ctrlPr>
                            <a:rPr lang="en-US" sz="1800" i="1">
                              <a:solidFill>
                                <a:srgbClr val="000000"/>
                              </a:solidFill>
                              <a:effectLst/>
                              <a:latin typeface="Cambria Math"/>
                              <a:cs typeface="Times New Roman"/>
                            </a:rPr>
                          </m:ctrlPr>
                        </m:sSupPr>
                        <m:e>
                          <m:d>
                            <m:dPr>
                              <m:ctrlPr>
                                <a:rPr lang="en-US" sz="1800" i="1">
                                  <a:solidFill>
                                    <a:srgbClr val="000000"/>
                                  </a:solidFill>
                                  <a:effectLst/>
                                  <a:latin typeface="Cambria Math"/>
                                  <a:cs typeface="Times New Roman"/>
                                </a:rPr>
                              </m:ctrlPr>
                            </m:dPr>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𝐺</m:t>
                                  </m:r>
                                </m:e>
                                <m:sub>
                                  <m:r>
                                    <a:rPr lang="en-IN" sz="1800" i="1">
                                      <a:solidFill>
                                        <a:srgbClr val="000000"/>
                                      </a:solidFill>
                                      <a:effectLst/>
                                      <a:latin typeface="Cambria Math"/>
                                      <a:ea typeface="Times New Roman"/>
                                      <a:cs typeface="Times New Roman"/>
                                    </a:rPr>
                                    <m:t>1</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𝑦</m:t>
                                  </m:r>
                                </m:e>
                              </m:d>
                            </m:e>
                          </m:d>
                        </m:e>
                        <m:sup>
                          <m:r>
                            <a:rPr lang="en-IN" sz="1800" i="1">
                              <a:solidFill>
                                <a:srgbClr val="000000"/>
                              </a:solidFill>
                              <a:effectLst/>
                              <a:latin typeface="Cambria Math"/>
                              <a:ea typeface="Times New Roman"/>
                              <a:cs typeface="Times New Roman"/>
                            </a:rPr>
                            <m:t>3</m:t>
                          </m:r>
                        </m:sup>
                      </m:sSup>
                    </m:oMath>
                  </m:oMathPara>
                </a14:m>
                <a:endParaRPr lang="en-US" sz="1800" i="1" dirty="0" smtClean="0">
                  <a:solidFill>
                    <a:srgbClr val="000000"/>
                  </a:solidFill>
                  <a:effectLst/>
                  <a:latin typeface="Cambria Math"/>
                  <a:ea typeface="Times New Roman"/>
                  <a:cs typeface="Times New Roman"/>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ea typeface="Times New Roman"/>
                                  <a:cs typeface="Times New Roman"/>
                                </a:rPr>
                                <m:t>1</m:t>
                              </m:r>
                            </m:num>
                            <m:den>
                              <m:r>
                                <a:rPr lang="en-IN" sz="1800" i="1">
                                  <a:solidFill>
                                    <a:srgbClr val="000000"/>
                                  </a:solidFill>
                                  <a:effectLst/>
                                  <a:latin typeface="Cambria Math"/>
                                  <a:ea typeface="Times New Roman"/>
                                  <a:cs typeface="Times New Roman"/>
                                </a:rPr>
                                <m:t>20</m:t>
                              </m:r>
                            </m:den>
                          </m:f>
                          <m:r>
                            <a:rPr lang="en-IN" sz="1800" i="1">
                              <a:solidFill>
                                <a:srgbClr val="000000"/>
                              </a:solidFill>
                              <a:effectLst/>
                              <a:latin typeface="Cambria Math"/>
                              <a:ea typeface="Times New Roman"/>
                              <a:cs typeface="Times New Roman"/>
                            </a:rPr>
                            <m:t> </m:t>
                          </m:r>
                          <m:sSup>
                            <m:sSupPr>
                              <m:ctrlPr>
                                <a:rPr lang="en-US" sz="1800" i="1">
                                  <a:solidFill>
                                    <a:srgbClr val="000000"/>
                                  </a:solidFill>
                                  <a:effectLst/>
                                  <a:latin typeface="Cambria Math"/>
                                  <a:cs typeface="Times New Roman"/>
                                </a:rPr>
                              </m:ctrlPr>
                            </m:sSupPr>
                            <m:e>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𝑉</m:t>
                                          </m:r>
                                        </m:e>
                                        <m:sub>
                                          <m:r>
                                            <a:rPr lang="en-IN" sz="1800" i="1">
                                              <a:solidFill>
                                                <a:srgbClr val="000000"/>
                                              </a:solidFill>
                                              <a:effectLst/>
                                              <a:latin typeface="Cambria Math"/>
                                              <a:ea typeface="Times New Roman"/>
                                              <a:cs typeface="Times New Roman"/>
                                            </a:rPr>
                                            <m:t>0</m:t>
                                          </m:r>
                                        </m:sub>
                                      </m:sSub>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h</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h</m:t>
                                              </m:r>
                                            </m:e>
                                            <m:sup>
                                              <m:r>
                                                <a:rPr lang="en-IN" sz="1800" i="1">
                                                  <a:solidFill>
                                                    <a:srgbClr val="000000"/>
                                                  </a:solidFill>
                                                  <a:effectLst/>
                                                  <a:latin typeface="Cambria Math"/>
                                                  <a:ea typeface="Times New Roman"/>
                                                  <a:cs typeface="Times New Roman"/>
                                                </a:rPr>
                                                <m:t>′</m:t>
                                              </m:r>
                                            </m:sup>
                                          </m:sSup>
                                        </m:e>
                                        <m:sub>
                                          <m:r>
                                            <a:rPr lang="en-IN" sz="1800" i="1">
                                              <a:solidFill>
                                                <a:srgbClr val="000000"/>
                                              </a:solidFill>
                                              <a:effectLst/>
                                              <a:latin typeface="Cambria Math"/>
                                              <a:ea typeface="Times New Roman"/>
                                              <a:cs typeface="Times New Roman"/>
                                            </a:rPr>
                                            <m:t>0</m:t>
                                          </m:r>
                                        </m:sub>
                                      </m:sSub>
                                    </m:den>
                                  </m:f>
                                </m:e>
                              </m:d>
                            </m:e>
                            <m:sup>
                              <m:r>
                                <a:rPr lang="en-IN" sz="1800" i="1">
                                  <a:solidFill>
                                    <a:srgbClr val="000000"/>
                                  </a:solidFill>
                                  <a:effectLst/>
                                  <a:latin typeface="Cambria Math"/>
                                  <a:ea typeface="Times New Roman"/>
                                  <a:cs typeface="Times New Roman"/>
                                </a:rPr>
                                <m:t>3</m:t>
                              </m:r>
                            </m:sup>
                          </m:sSup>
                          <m:r>
                            <a:rPr lang="en-IN" sz="1800" i="1">
                              <a:solidFill>
                                <a:srgbClr val="000000"/>
                              </a:solidFill>
                              <a:effectLst/>
                              <a:latin typeface="Cambria Math"/>
                              <a:ea typeface="Times New Roman"/>
                              <a:cs typeface="Times New Roman"/>
                            </a:rPr>
                            <m:t>+   </m:t>
                          </m:r>
                          <m:r>
                            <a:rPr lang="en-IN" sz="1800" i="1">
                              <a:solidFill>
                                <a:srgbClr val="000000"/>
                              </a:solidFill>
                              <a:effectLst/>
                              <a:latin typeface="Cambria Math"/>
                              <a:ea typeface="Times New Roman"/>
                              <a:cs typeface="Times New Roman"/>
                            </a:rPr>
                            <m:t>3</m:t>
                          </m:r>
                          <m:sSup>
                            <m:sSupPr>
                              <m:ctrlPr>
                                <a:rPr lang="en-US" sz="1800" i="1">
                                  <a:solidFill>
                                    <a:srgbClr val="000000"/>
                                  </a:solidFill>
                                  <a:effectLst/>
                                  <a:latin typeface="Cambria Math"/>
                                  <a:cs typeface="Times New Roman"/>
                                </a:rPr>
                              </m:ctrlPr>
                            </m:sSupPr>
                            <m:e>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𝑉</m:t>
                                          </m:r>
                                        </m:e>
                                        <m:sub>
                                          <m:r>
                                            <a:rPr lang="en-IN" sz="1800" i="1">
                                              <a:solidFill>
                                                <a:srgbClr val="000000"/>
                                              </a:solidFill>
                                              <a:effectLst/>
                                              <a:latin typeface="Cambria Math"/>
                                              <a:ea typeface="Times New Roman"/>
                                              <a:cs typeface="Times New Roman"/>
                                            </a:rPr>
                                            <m:t>0</m:t>
                                          </m:r>
                                        </m:sub>
                                      </m:sSub>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h</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h</m:t>
                                              </m:r>
                                            </m:e>
                                            <m:sup>
                                              <m:r>
                                                <a:rPr lang="en-IN" sz="1800" i="1">
                                                  <a:solidFill>
                                                    <a:srgbClr val="000000"/>
                                                  </a:solidFill>
                                                  <a:effectLst/>
                                                  <a:latin typeface="Cambria Math"/>
                                                  <a:ea typeface="Times New Roman"/>
                                                  <a:cs typeface="Times New Roman"/>
                                                </a:rPr>
                                                <m:t>′</m:t>
                                              </m:r>
                                            </m:sup>
                                          </m:sSup>
                                        </m:e>
                                        <m:sub>
                                          <m:r>
                                            <a:rPr lang="en-IN" sz="1800" i="1">
                                              <a:solidFill>
                                                <a:srgbClr val="000000"/>
                                              </a:solidFill>
                                              <a:effectLst/>
                                              <a:latin typeface="Cambria Math"/>
                                              <a:ea typeface="Times New Roman"/>
                                              <a:cs typeface="Times New Roman"/>
                                            </a:rPr>
                                            <m:t>0</m:t>
                                          </m:r>
                                        </m:sub>
                                      </m:sSub>
                                    </m:den>
                                  </m:f>
                                </m:e>
                              </m:d>
                            </m:e>
                            <m:sup>
                              <m:r>
                                <a:rPr lang="en-IN" sz="1800" i="1">
                                  <a:solidFill>
                                    <a:srgbClr val="000000"/>
                                  </a:solidFill>
                                  <a:effectLst/>
                                  <a:latin typeface="Cambria Math"/>
                                  <a:ea typeface="Times New Roman"/>
                                  <a:cs typeface="Times New Roman"/>
                                </a:rPr>
                                <m:t>2</m:t>
                              </m:r>
                            </m:sup>
                          </m:sSup>
                          <m:nary>
                            <m:naryPr>
                              <m:chr m:val="∑"/>
                              <m:limLoc m:val="undOvr"/>
                              <m:subHide m:val="on"/>
                              <m:supHide m:val="on"/>
                              <m:ctrlPr>
                                <a:rPr lang="en-US" sz="1800" i="1">
                                  <a:solidFill>
                                    <a:srgbClr val="000000"/>
                                  </a:solidFill>
                                  <a:effectLst/>
                                  <a:latin typeface="Cambria Math"/>
                                  <a:cs typeface="Times New Roman"/>
                                </a:rPr>
                              </m:ctrlPr>
                            </m:naryPr>
                            <m:sub/>
                            <m:sup/>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𝑛</m:t>
                                      </m:r>
                                    </m:sub>
                                  </m:sSub>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Sub>
                                </m:den>
                              </m:f>
                              <m:r>
                                <a:rPr lang="en-IN" sz="1800" i="1">
                                  <a:solidFill>
                                    <a:srgbClr val="000000"/>
                                  </a:solidFill>
                                  <a:effectLst/>
                                  <a:latin typeface="Cambria Math"/>
                                  <a:ea typeface="Times New Roman"/>
                                  <a:cs typeface="Times New Roman"/>
                                </a:rPr>
                                <m:t> </m:t>
                              </m:r>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func>
                                        <m:funcPr>
                                          <m:ctrlPr>
                                            <a:rPr lang="en-US" sz="1800" i="1">
                                              <a:solidFill>
                                                <a:srgbClr val="000000"/>
                                              </a:solidFill>
                                              <a:effectLst/>
                                              <a:latin typeface="Cambria Math"/>
                                              <a:cs typeface="Times New Roman"/>
                                            </a:rPr>
                                          </m:ctrlPr>
                                        </m:funcPr>
                                        <m:fName>
                                          <m:r>
                                            <m:rPr>
                                              <m:sty m:val="p"/>
                                            </m:rPr>
                                            <a:rPr lang="en-IN" sz="1800">
                                              <a:solidFill>
                                                <a:srgbClr val="000000"/>
                                              </a:solidFill>
                                              <a:effectLst/>
                                              <a:latin typeface="Cambria Math"/>
                                              <a:ea typeface="Times New Roman"/>
                                              <a:cs typeface="Times New Roman"/>
                                            </a:rPr>
                                            <m:t>sin</m:t>
                                          </m:r>
                                        </m:fName>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Sub>
                                        </m:e>
                                      </m:func>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Sub>
                                    </m:den>
                                  </m:f>
                                  <m:r>
                                    <a:rPr lang="en-IN" sz="1800" i="1">
                                      <a:solidFill>
                                        <a:srgbClr val="000000"/>
                                      </a:solidFill>
                                      <a:effectLst/>
                                      <a:latin typeface="Cambria Math"/>
                                      <a:ea typeface="Times New Roman"/>
                                      <a:cs typeface="Times New Roman"/>
                                    </a:rPr>
                                    <m:t> −</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ea typeface="Times New Roman"/>
                                          <a:cs typeface="Times New Roman"/>
                                        </a:rPr>
                                        <m:t>2</m:t>
                                      </m:r>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up>
                                          <m:r>
                                            <a:rPr lang="en-IN" sz="1800" i="1">
                                              <a:solidFill>
                                                <a:srgbClr val="000000"/>
                                              </a:solidFill>
                                              <a:effectLst/>
                                              <a:latin typeface="Cambria Math"/>
                                              <a:ea typeface="Times New Roman"/>
                                              <a:cs typeface="Times New Roman"/>
                                            </a:rPr>
                                            <m:t>3</m:t>
                                          </m:r>
                                        </m:sup>
                                      </m:sSubSup>
                                    </m:den>
                                  </m:f>
                                  <m:r>
                                    <a:rPr lang="en-IN" sz="1800" i="1">
                                      <a:solidFill>
                                        <a:srgbClr val="000000"/>
                                      </a:solidFill>
                                      <a:effectLst/>
                                      <a:latin typeface="Cambria Math"/>
                                      <a:ea typeface="Times New Roman"/>
                                      <a:cs typeface="Times New Roman"/>
                                    </a:rPr>
                                    <m:t> </m:t>
                                  </m:r>
                                  <m:func>
                                    <m:funcPr>
                                      <m:ctrlPr>
                                        <a:rPr lang="en-US" sz="1800" i="1">
                                          <a:solidFill>
                                            <a:srgbClr val="000000"/>
                                          </a:solidFill>
                                          <a:effectLst/>
                                          <a:latin typeface="Cambria Math"/>
                                          <a:cs typeface="Times New Roman"/>
                                        </a:rPr>
                                      </m:ctrlPr>
                                    </m:funcPr>
                                    <m:fName>
                                      <m:r>
                                        <m:rPr>
                                          <m:sty m:val="p"/>
                                        </m:rPr>
                                        <a:rPr lang="en-IN" sz="1800">
                                          <a:solidFill>
                                            <a:srgbClr val="000000"/>
                                          </a:solidFill>
                                          <a:effectLst/>
                                          <a:latin typeface="Cambria Math"/>
                                          <a:ea typeface="Times New Roman"/>
                                          <a:cs typeface="Times New Roman"/>
                                        </a:rPr>
                                        <m:t>sin</m:t>
                                      </m:r>
                                    </m:fName>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Sub>
                                    </m:e>
                                  </m:func>
                                </m:e>
                              </m:d>
                              <m:r>
                                <a:rPr lang="en-IN" sz="1800" i="1">
                                  <a:solidFill>
                                    <a:srgbClr val="000000"/>
                                  </a:solidFill>
                                  <a:effectLst/>
                                  <a:latin typeface="Cambria Math"/>
                                  <a:ea typeface="Times New Roman"/>
                                  <a:cs typeface="Times New Roman"/>
                                </a:rPr>
                                <m:t> − </m:t>
                              </m:r>
                              <m:r>
                                <a:rPr lang="en-IN" sz="1800" i="1">
                                  <a:solidFill>
                                    <a:srgbClr val="000000"/>
                                  </a:solidFill>
                                  <a:effectLst/>
                                  <a:latin typeface="Cambria Math"/>
                                  <a:ea typeface="Times New Roman"/>
                                  <a:cs typeface="Times New Roman"/>
                                </a:rPr>
                                <m:t>6</m:t>
                              </m:r>
                              <m:sSup>
                                <m:sSupPr>
                                  <m:ctrlPr>
                                    <a:rPr lang="en-US" sz="1800" i="1">
                                      <a:solidFill>
                                        <a:srgbClr val="000000"/>
                                      </a:solidFill>
                                      <a:effectLst/>
                                      <a:latin typeface="Cambria Math"/>
                                      <a:cs typeface="Times New Roman"/>
                                    </a:rPr>
                                  </m:ctrlPr>
                                </m:sSupPr>
                                <m:e>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𝑉</m:t>
                                              </m:r>
                                            </m:e>
                                            <m:sub>
                                              <m:r>
                                                <a:rPr lang="en-IN" sz="1800" i="1">
                                                  <a:solidFill>
                                                    <a:srgbClr val="000000"/>
                                                  </a:solidFill>
                                                  <a:effectLst/>
                                                  <a:latin typeface="Cambria Math"/>
                                                  <a:ea typeface="Times New Roman"/>
                                                  <a:cs typeface="Times New Roman"/>
                                                </a:rPr>
                                                <m:t>0</m:t>
                                              </m:r>
                                            </m:sub>
                                          </m:sSub>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h</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h</m:t>
                                                  </m:r>
                                                </m:e>
                                                <m:sup>
                                                  <m:r>
                                                    <a:rPr lang="en-IN" sz="1800" i="1">
                                                      <a:solidFill>
                                                        <a:srgbClr val="000000"/>
                                                      </a:solidFill>
                                                      <a:effectLst/>
                                                      <a:latin typeface="Cambria Math"/>
                                                      <a:ea typeface="Times New Roman"/>
                                                      <a:cs typeface="Times New Roman"/>
                                                    </a:rPr>
                                                    <m:t>′</m:t>
                                                  </m:r>
                                                </m:sup>
                                              </m:sSup>
                                            </m:e>
                                            <m:sub>
                                              <m:r>
                                                <a:rPr lang="en-IN" sz="1800" i="1">
                                                  <a:solidFill>
                                                    <a:srgbClr val="000000"/>
                                                  </a:solidFill>
                                                  <a:effectLst/>
                                                  <a:latin typeface="Cambria Math"/>
                                                  <a:ea typeface="Times New Roman"/>
                                                  <a:cs typeface="Times New Roman"/>
                                                </a:rPr>
                                                <m:t>0</m:t>
                                              </m:r>
                                            </m:sub>
                                          </m:sSub>
                                        </m:den>
                                      </m:f>
                                    </m:e>
                                  </m:d>
                                </m:e>
                                <m:sup>
                                  <m:r>
                                    <a:rPr lang="en-IN" sz="1800" i="1">
                                      <a:solidFill>
                                        <a:srgbClr val="000000"/>
                                      </a:solidFill>
                                      <a:effectLst/>
                                      <a:latin typeface="Cambria Math"/>
                                      <a:ea typeface="Times New Roman"/>
                                      <a:cs typeface="Times New Roman"/>
                                    </a:rPr>
                                    <m:t>2</m:t>
                                  </m:r>
                                </m:sup>
                              </m:sSup>
                            </m:e>
                          </m:nary>
                          <m:nary>
                            <m:naryPr>
                              <m:chr m:val="∑"/>
                              <m:limLoc m:val="undOvr"/>
                              <m:subHide m:val="on"/>
                              <m:supHide m:val="on"/>
                              <m:ctrlPr>
                                <a:rPr lang="en-US" sz="1800" i="1">
                                  <a:solidFill>
                                    <a:srgbClr val="000000"/>
                                  </a:solidFill>
                                  <a:effectLst/>
                                  <a:latin typeface="Cambria Math"/>
                                  <a:cs typeface="Times New Roman"/>
                                </a:rPr>
                              </m:ctrlPr>
                            </m:naryPr>
                            <m:sub/>
                            <m:sup/>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𝑛</m:t>
                                      </m:r>
                                    </m:sub>
                                  </m:sSub>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up>
                                      <m:r>
                                        <a:rPr lang="en-IN" sz="1800" i="1">
                                          <a:solidFill>
                                            <a:srgbClr val="000000"/>
                                          </a:solidFill>
                                          <a:effectLst/>
                                          <a:latin typeface="Cambria Math"/>
                                          <a:ea typeface="Times New Roman"/>
                                          <a:cs typeface="Times New Roman"/>
                                        </a:rPr>
                                        <m:t>4</m:t>
                                      </m:r>
                                    </m:sup>
                                  </m:sSubSup>
                                </m:den>
                              </m:f>
                            </m:e>
                          </m:nary>
                          <m:r>
                            <a:rPr lang="en-IN" sz="1800" i="1">
                              <a:solidFill>
                                <a:srgbClr val="000000"/>
                              </a:solidFill>
                              <a:effectLst/>
                              <a:latin typeface="Cambria Math"/>
                              <a:ea typeface="Times New Roman"/>
                              <a:cs typeface="Times New Roman"/>
                            </a:rPr>
                            <m:t> </m:t>
                          </m:r>
                          <m:d>
                            <m:dPr>
                              <m:ctrlPr>
                                <a:rPr lang="en-US" sz="1800" i="1">
                                  <a:solidFill>
                                    <a:srgbClr val="000000"/>
                                  </a:solidFill>
                                  <a:effectLst/>
                                  <a:latin typeface="Cambria Math"/>
                                  <a:cs typeface="Times New Roman"/>
                                </a:rPr>
                              </m:ctrlPr>
                            </m:dPr>
                            <m:e>
                              <m:func>
                                <m:funcPr>
                                  <m:ctrlPr>
                                    <a:rPr lang="en-US" sz="1800" i="1">
                                      <a:solidFill>
                                        <a:srgbClr val="000000"/>
                                      </a:solidFill>
                                      <a:effectLst/>
                                      <a:latin typeface="Cambria Math"/>
                                      <a:cs typeface="Times New Roman"/>
                                    </a:rPr>
                                  </m:ctrlPr>
                                </m:funcPr>
                                <m:fName>
                                  <m:r>
                                    <m:rPr>
                                      <m:sty m:val="p"/>
                                    </m:rPr>
                                    <a:rPr lang="en-IN" sz="1800">
                                      <a:solidFill>
                                        <a:srgbClr val="000000"/>
                                      </a:solidFill>
                                      <a:effectLst/>
                                      <a:latin typeface="Cambria Math"/>
                                      <a:ea typeface="Times New Roman"/>
                                      <a:cs typeface="Times New Roman"/>
                                    </a:rPr>
                                    <m:t>sin</m:t>
                                  </m:r>
                                </m:fName>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Sub>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𝑅</m:t>
                                      </m:r>
                                    </m:e>
                                    <m:sub>
                                      <m:r>
                                        <a:rPr lang="en-IN" sz="1800" i="1">
                                          <a:solidFill>
                                            <a:srgbClr val="000000"/>
                                          </a:solidFill>
                                          <a:effectLst/>
                                          <a:latin typeface="Cambria Math"/>
                                          <a:ea typeface="Times New Roman"/>
                                          <a:cs typeface="Times New Roman"/>
                                        </a:rPr>
                                        <m:t>1</m:t>
                                      </m:r>
                                    </m:sub>
                                  </m:sSub>
                                </m:e>
                              </m:func>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h</m:t>
                                  </m:r>
                                </m:e>
                              </m:d>
                            </m:e>
                          </m:d>
                          <m:r>
                            <a:rPr lang="en-IN" sz="1800" i="1">
                              <a:solidFill>
                                <a:srgbClr val="000000"/>
                              </a:solidFill>
                              <a:effectLst/>
                              <a:latin typeface="Cambria Math"/>
                              <a:ea typeface="Times New Roman"/>
                              <a:cs typeface="Times New Roman"/>
                            </a:rPr>
                            <m:t> − </m:t>
                          </m:r>
                          <m:r>
                            <a:rPr lang="en-IN" sz="1800" i="1">
                              <a:solidFill>
                                <a:srgbClr val="000000"/>
                              </a:solidFill>
                              <a:effectLst/>
                              <a:latin typeface="Cambria Math"/>
                              <a:ea typeface="Times New Roman"/>
                              <a:cs typeface="Times New Roman"/>
                            </a:rPr>
                            <m:t>6</m:t>
                          </m:r>
                          <m:sSup>
                            <m:sSupPr>
                              <m:ctrlPr>
                                <a:rPr lang="en-US" sz="1800" i="1">
                                  <a:solidFill>
                                    <a:srgbClr val="000000"/>
                                  </a:solidFill>
                                  <a:effectLst/>
                                  <a:latin typeface="Cambria Math"/>
                                  <a:cs typeface="Times New Roman"/>
                                </a:rPr>
                              </m:ctrlPr>
                            </m:sSupPr>
                            <m:e>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𝑉</m:t>
                                          </m:r>
                                        </m:e>
                                        <m:sub>
                                          <m:r>
                                            <a:rPr lang="en-IN" sz="1800" i="1">
                                              <a:solidFill>
                                                <a:srgbClr val="000000"/>
                                              </a:solidFill>
                                              <a:effectLst/>
                                              <a:latin typeface="Cambria Math"/>
                                              <a:ea typeface="Times New Roman"/>
                                              <a:cs typeface="Times New Roman"/>
                                            </a:rPr>
                                            <m:t>0</m:t>
                                          </m:r>
                                        </m:sub>
                                      </m:sSub>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h</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h</m:t>
                                              </m:r>
                                            </m:e>
                                            <m:sup>
                                              <m:r>
                                                <a:rPr lang="en-IN" sz="1800" i="1">
                                                  <a:solidFill>
                                                    <a:srgbClr val="000000"/>
                                                  </a:solidFill>
                                                  <a:effectLst/>
                                                  <a:latin typeface="Cambria Math"/>
                                                  <a:ea typeface="Times New Roman"/>
                                                  <a:cs typeface="Times New Roman"/>
                                                </a:rPr>
                                                <m:t>′</m:t>
                                              </m:r>
                                            </m:sup>
                                          </m:sSup>
                                        </m:e>
                                        <m:sub>
                                          <m:r>
                                            <a:rPr lang="en-IN" sz="1800" i="1">
                                              <a:solidFill>
                                                <a:srgbClr val="000000"/>
                                              </a:solidFill>
                                              <a:effectLst/>
                                              <a:latin typeface="Cambria Math"/>
                                              <a:ea typeface="Times New Roman"/>
                                              <a:cs typeface="Times New Roman"/>
                                            </a:rPr>
                                            <m:t>0</m:t>
                                          </m:r>
                                        </m:sub>
                                      </m:sSub>
                                    </m:den>
                                  </m:f>
                                </m:e>
                              </m:d>
                            </m:e>
                            <m:sup>
                              <m:r>
                                <a:rPr lang="en-IN" sz="1800" i="1">
                                  <a:solidFill>
                                    <a:srgbClr val="000000"/>
                                  </a:solidFill>
                                  <a:effectLst/>
                                  <a:latin typeface="Cambria Math"/>
                                  <a:ea typeface="Times New Roman"/>
                                  <a:cs typeface="Times New Roman"/>
                                </a:rPr>
                                <m:t>2</m:t>
                              </m:r>
                            </m:sup>
                          </m:sSup>
                          <m:r>
                            <a:rPr lang="en-IN" sz="1800" i="1">
                              <a:solidFill>
                                <a:srgbClr val="000000"/>
                              </a:solidFill>
                              <a:effectLst/>
                              <a:latin typeface="Cambria Math"/>
                              <a:ea typeface="Times New Roman"/>
                              <a:cs typeface="Times New Roman"/>
                            </a:rPr>
                            <m:t> </m:t>
                          </m:r>
                          <m:nary>
                            <m:naryPr>
                              <m:chr m:val="∑"/>
                              <m:limLoc m:val="undOvr"/>
                              <m:subHide m:val="on"/>
                              <m:supHide m:val="on"/>
                              <m:ctrlPr>
                                <a:rPr lang="en-US" sz="1800" i="1">
                                  <a:solidFill>
                                    <a:srgbClr val="000000"/>
                                  </a:solidFill>
                                  <a:effectLst/>
                                  <a:latin typeface="Cambria Math"/>
                                  <a:cs typeface="Times New Roman"/>
                                </a:rPr>
                              </m:ctrlPr>
                            </m:naryPr>
                            <m:sub/>
                            <m:sup/>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𝑛</m:t>
                                      </m:r>
                                    </m:sub>
                                  </m:sSub>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up>
                                      <m:r>
                                        <a:rPr lang="en-IN" sz="1800" i="1">
                                          <a:solidFill>
                                            <a:srgbClr val="000000"/>
                                          </a:solidFill>
                                          <a:effectLst/>
                                          <a:latin typeface="Cambria Math"/>
                                          <a:ea typeface="Times New Roman"/>
                                          <a:cs typeface="Times New Roman"/>
                                        </a:rPr>
                                        <m:t>4</m:t>
                                      </m:r>
                                    </m:sup>
                                  </m:sSubSup>
                                </m:den>
                              </m:f>
                              <m:r>
                                <a:rPr lang="en-IN" sz="1800" i="1">
                                  <a:solidFill>
                                    <a:srgbClr val="000000"/>
                                  </a:solidFill>
                                  <a:effectLst/>
                                  <a:latin typeface="Cambria Math"/>
                                  <a:ea typeface="Times New Roman"/>
                                  <a:cs typeface="Times New Roman"/>
                                </a:rPr>
                                <m:t> </m:t>
                              </m:r>
                              <m:d>
                                <m:dPr>
                                  <m:ctrlPr>
                                    <a:rPr lang="en-US" sz="1800" i="1">
                                      <a:solidFill>
                                        <a:srgbClr val="000000"/>
                                      </a:solidFill>
                                      <a:effectLst/>
                                      <a:latin typeface="Cambria Math"/>
                                      <a:cs typeface="Times New Roman"/>
                                    </a:rPr>
                                  </m:ctrlPr>
                                </m:dPr>
                                <m:e>
                                  <m:func>
                                    <m:funcPr>
                                      <m:ctrlPr>
                                        <a:rPr lang="en-US" sz="1800" i="1">
                                          <a:solidFill>
                                            <a:srgbClr val="000000"/>
                                          </a:solidFill>
                                          <a:effectLst/>
                                          <a:latin typeface="Cambria Math"/>
                                          <a:cs typeface="Times New Roman"/>
                                        </a:rPr>
                                      </m:ctrlPr>
                                    </m:funcPr>
                                    <m:fName>
                                      <m:r>
                                        <m:rPr>
                                          <m:sty m:val="p"/>
                                        </m:rPr>
                                        <a:rPr lang="en-IN" sz="1800">
                                          <a:solidFill>
                                            <a:srgbClr val="000000"/>
                                          </a:solidFill>
                                          <a:effectLst/>
                                          <a:latin typeface="Cambria Math"/>
                                          <a:ea typeface="Times New Roman"/>
                                          <a:cs typeface="Times New Roman"/>
                                        </a:rPr>
                                        <m:t>sin</m:t>
                                      </m:r>
                                    </m:fName>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𝜆</m:t>
                                          </m:r>
                                        </m:e>
                                        <m:sub>
                                          <m:r>
                                            <a:rPr lang="en-IN" sz="1800" i="1">
                                              <a:solidFill>
                                                <a:srgbClr val="000000"/>
                                              </a:solidFill>
                                              <a:effectLst/>
                                              <a:latin typeface="Cambria Math"/>
                                              <a:ea typeface="Times New Roman"/>
                                              <a:cs typeface="Times New Roman"/>
                                            </a:rPr>
                                            <m:t>𝑛</m:t>
                                          </m:r>
                                        </m:sub>
                                      </m:sSub>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𝑅</m:t>
                                          </m:r>
                                        </m:e>
                                        <m:sub>
                                          <m:r>
                                            <a:rPr lang="en-IN" sz="1800" i="1">
                                              <a:solidFill>
                                                <a:srgbClr val="000000"/>
                                              </a:solidFill>
                                              <a:effectLst/>
                                              <a:latin typeface="Cambria Math"/>
                                              <a:ea typeface="Times New Roman"/>
                                              <a:cs typeface="Times New Roman"/>
                                            </a:rPr>
                                            <m:t>1</m:t>
                                          </m:r>
                                        </m:sub>
                                      </m:sSub>
                                    </m:e>
                                  </m:func>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h</m:t>
                                      </m:r>
                                    </m:e>
                                  </m:d>
                                </m:e>
                              </m:d>
                            </m:e>
                          </m:nary>
                        </m:e>
                      </m:d>
                      <m:r>
                        <a:rPr lang="en-IN" sz="1800" i="1">
                          <a:solidFill>
                            <a:srgbClr val="000000"/>
                          </a:solidFill>
                          <a:effectLst/>
                          <a:latin typeface="Cambria Math"/>
                          <a:ea typeface="Times New Roman"/>
                          <a:cs typeface="Times New Roman"/>
                        </a:rPr>
                        <m:t>+ </m:t>
                      </m:r>
                      <m:f>
                        <m:fPr>
                          <m:ctrlPr>
                            <a:rPr lang="en-US" sz="1800" i="1" smtClean="0">
                              <a:solidFill>
                                <a:srgbClr val="000000"/>
                              </a:solidFill>
                              <a:effectLst/>
                              <a:latin typeface="Cambria Math"/>
                              <a:cs typeface="Times New Roman"/>
                            </a:rPr>
                          </m:ctrlPr>
                        </m:fPr>
                        <m:num>
                          <m:r>
                            <a:rPr lang="en-IN" sz="1800" i="1">
                              <a:solidFill>
                                <a:srgbClr val="000000"/>
                              </a:solidFill>
                              <a:effectLst/>
                              <a:latin typeface="Cambria Math"/>
                              <a:ea typeface="Times New Roman"/>
                              <a:cs typeface="Times New Roman"/>
                            </a:rPr>
                            <m:t>1</m:t>
                          </m:r>
                        </m:num>
                        <m:den>
                          <m:r>
                            <a:rPr lang="en-IN" sz="1800" i="1">
                              <a:solidFill>
                                <a:srgbClr val="000000"/>
                              </a:solidFill>
                              <a:effectLst/>
                              <a:latin typeface="Cambria Math"/>
                              <a:ea typeface="Times New Roman"/>
                              <a:cs typeface="Times New Roman"/>
                            </a:rPr>
                            <m:t>3</m:t>
                          </m:r>
                        </m:den>
                      </m:f>
                      <m:sSub>
                        <m:sSubPr>
                          <m:ctrlPr>
                            <a:rPr lang="en-US" sz="1800" i="1" smtClean="0">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𝜇</m:t>
                          </m:r>
                        </m:e>
                        <m:sub>
                          <m:r>
                            <a:rPr lang="en-IN" sz="1800" i="1">
                              <a:solidFill>
                                <a:srgbClr val="000000"/>
                              </a:solidFill>
                              <a:effectLst/>
                              <a:latin typeface="Cambria Math"/>
                              <a:ea typeface="Times New Roman"/>
                              <a:cs typeface="Times New Roman"/>
                            </a:rPr>
                            <m:t>1</m:t>
                          </m:r>
                        </m:sub>
                      </m:sSub>
                      <m:r>
                        <a:rPr lang="en-IN" sz="1800" i="1">
                          <a:solidFill>
                            <a:srgbClr val="000000"/>
                          </a:solidFill>
                          <a:effectLst/>
                          <a:latin typeface="Cambria Math"/>
                          <a:ea typeface="Times New Roman"/>
                          <a:cs typeface="Times New Roman"/>
                        </a:rPr>
                        <m:t> </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𝜇</m:t>
                          </m:r>
                          <m:r>
                            <a:rPr lang="en-IN" sz="1800" i="1">
                              <a:solidFill>
                                <a:srgbClr val="000000"/>
                              </a:solidFill>
                              <a:effectLst/>
                              <a:latin typeface="Cambria Math"/>
                              <a:ea typeface="Times New Roman"/>
                              <a:cs typeface="Times New Roman"/>
                            </a:rPr>
                            <m:t>′</m:t>
                          </m:r>
                        </m:e>
                        <m:sub>
                          <m:r>
                            <a:rPr lang="en-IN" sz="1800" i="1">
                              <a:solidFill>
                                <a:srgbClr val="000000"/>
                              </a:solidFill>
                              <a:effectLst/>
                              <a:latin typeface="Cambria Math"/>
                              <a:ea typeface="Times New Roman"/>
                              <a:cs typeface="Times New Roman"/>
                            </a:rPr>
                            <m:t>0</m:t>
                          </m:r>
                        </m:sub>
                      </m:sSub>
                      <m:r>
                        <a:rPr lang="en-IN" sz="1800" i="1">
                          <a:solidFill>
                            <a:srgbClr val="000000"/>
                          </a:solidFill>
                          <a:effectLst/>
                          <a:latin typeface="Cambria Math"/>
                          <a:ea typeface="Times New Roman"/>
                          <a:cs typeface="Times New Roman"/>
                        </a:rPr>
                        <m:t> </m:t>
                      </m:r>
                      <m:acc>
                        <m:accPr>
                          <m:chr m:val="̅"/>
                          <m:ctrlPr>
                            <a:rPr lang="en-US" sz="1800" i="1">
                              <a:solidFill>
                                <a:srgbClr val="000000"/>
                              </a:solidFill>
                              <a:effectLst/>
                              <a:latin typeface="Cambria Math"/>
                              <a:cs typeface="Times New Roman"/>
                            </a:rPr>
                          </m:ctrlPr>
                        </m:accPr>
                        <m:e>
                          <m:r>
                            <a:rPr lang="en-IN" sz="1800" i="1">
                              <a:solidFill>
                                <a:srgbClr val="000000"/>
                              </a:solidFill>
                              <a:effectLst/>
                              <a:latin typeface="Cambria Math"/>
                              <a:ea typeface="Times New Roman"/>
                              <a:cs typeface="Times New Roman"/>
                            </a:rPr>
                            <m:t>𝜇</m:t>
                          </m:r>
                          <m:r>
                            <a:rPr lang="en-IN" sz="1800" i="1">
                              <a:solidFill>
                                <a:srgbClr val="000000"/>
                              </a:solidFill>
                              <a:effectLst/>
                              <a:latin typeface="Cambria Math"/>
                              <a:ea typeface="Times New Roman"/>
                              <a:cs typeface="Times New Roman"/>
                            </a:rPr>
                            <m:t>′ </m:t>
                          </m:r>
                        </m:e>
                      </m:acc>
                      <m:r>
                        <a:rPr lang="en-IN" sz="1800" i="1">
                          <a:solidFill>
                            <a:srgbClr val="000000"/>
                          </a:solidFill>
                          <a:effectLst/>
                          <a:latin typeface="Cambria Math"/>
                          <a:ea typeface="Times New Roman"/>
                          <a:cs typeface="Times New Roman"/>
                        </a:rPr>
                        <m:t> </m:t>
                      </m:r>
                    </m:oMath>
                  </m:oMathPara>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0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55</a:t>
            </a:fld>
            <a:endParaRPr lang="en-US"/>
          </a:p>
        </p:txBody>
      </p:sp>
    </p:spTree>
    <p:extLst>
      <p:ext uri="{BB962C8B-B14F-4D97-AF65-F5344CB8AC3E}">
        <p14:creationId xmlns:p14="http://schemas.microsoft.com/office/powerpoint/2010/main" val="35747825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043AF26-55F2-41F9-AFF8-DA90FBA7AE7C}" type="slidenum">
              <a:rPr lang="en-US" smtClean="0"/>
              <a:pPr>
                <a:defRPr/>
              </a:pPr>
              <a:t>56</a:t>
            </a:fld>
            <a:endParaRPr lang="en-US"/>
          </a:p>
        </p:txBody>
      </p:sp>
      <p:graphicFrame>
        <p:nvGraphicFramePr>
          <p:cNvPr id="5" name="Chart 4"/>
          <p:cNvGraphicFramePr/>
          <p:nvPr/>
        </p:nvGraphicFramePr>
        <p:xfrm>
          <a:off x="1964055" y="1111250"/>
          <a:ext cx="5215890" cy="4635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66396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043AF26-55F2-41F9-AFF8-DA90FBA7AE7C}" type="slidenum">
              <a:rPr lang="en-US" smtClean="0"/>
              <a:pPr>
                <a:defRPr/>
              </a:pPr>
              <a:t>57</a:t>
            </a:fld>
            <a:endParaRPr lang="en-US"/>
          </a:p>
        </p:txBody>
      </p:sp>
      <p:graphicFrame>
        <p:nvGraphicFramePr>
          <p:cNvPr id="5" name="Chart 4"/>
          <p:cNvGraphicFramePr/>
          <p:nvPr>
            <p:extLst>
              <p:ext uri="{D42A27DB-BD31-4B8C-83A1-F6EECF244321}">
                <p14:modId xmlns:p14="http://schemas.microsoft.com/office/powerpoint/2010/main" val="275510783"/>
              </p:ext>
            </p:extLst>
          </p:nvPr>
        </p:nvGraphicFramePr>
        <p:xfrm>
          <a:off x="1981200" y="1219200"/>
          <a:ext cx="5047615" cy="4102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12485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58</a:t>
            </a:fld>
            <a:endParaRPr lang="en-US"/>
          </a:p>
        </p:txBody>
      </p:sp>
      <p:graphicFrame>
        <p:nvGraphicFramePr>
          <p:cNvPr id="4" name="Chart 3"/>
          <p:cNvGraphicFramePr/>
          <p:nvPr/>
        </p:nvGraphicFramePr>
        <p:xfrm>
          <a:off x="1781175" y="185103"/>
          <a:ext cx="5581650" cy="6487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15857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043AF26-55F2-41F9-AFF8-DA90FBA7AE7C}" type="slidenum">
              <a:rPr lang="en-US" smtClean="0"/>
              <a:pPr>
                <a:defRPr/>
              </a:pPr>
              <a:t>59</a:t>
            </a:fld>
            <a:endParaRPr lang="en-US"/>
          </a:p>
        </p:txBody>
      </p:sp>
      <p:graphicFrame>
        <p:nvGraphicFramePr>
          <p:cNvPr id="6" name="Chart 5"/>
          <p:cNvGraphicFramePr/>
          <p:nvPr/>
        </p:nvGraphicFramePr>
        <p:xfrm>
          <a:off x="1781175" y="427673"/>
          <a:ext cx="5581650" cy="60026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1031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idx="4294967295"/>
          </p:nvPr>
        </p:nvSpPr>
        <p:spPr>
          <a:xfrm>
            <a:off x="0" y="304800"/>
            <a:ext cx="8382000" cy="2057400"/>
          </a:xfrm>
        </p:spPr>
        <p:txBody>
          <a:bodyPr/>
          <a:lstStyle/>
          <a:p>
            <a:pPr algn="l"/>
            <a:r>
              <a:rPr lang="en-US" sz="3200" dirty="0">
                <a:solidFill>
                  <a:srgbClr val="FF0000"/>
                </a:solidFill>
                <a:latin typeface="Calibri" pitchFamily="34" charset="0"/>
              </a:rPr>
              <a:t>MATHEMATICAL MODELING : CLASSIFICATION</a:t>
            </a:r>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endParaRPr lang="en-US" dirty="0">
              <a:solidFill>
                <a:srgbClr val="FF0000"/>
              </a:solidFill>
            </a:endParaRPr>
          </a:p>
        </p:txBody>
      </p:sp>
      <p:sp>
        <p:nvSpPr>
          <p:cNvPr id="9219" name="Subtitle 4"/>
          <p:cNvSpPr>
            <a:spLocks noGrp="1"/>
          </p:cNvSpPr>
          <p:nvPr>
            <p:ph type="subTitle" idx="4294967295"/>
          </p:nvPr>
        </p:nvSpPr>
        <p:spPr>
          <a:xfrm>
            <a:off x="0" y="1371600"/>
            <a:ext cx="8686800" cy="5029200"/>
          </a:xfrm>
        </p:spPr>
        <p:txBody>
          <a:bodyPr/>
          <a:lstStyle/>
          <a:p>
            <a:pPr marL="536575" indent="-536575">
              <a:buFont typeface="Calibri" pitchFamily="34" charset="0"/>
              <a:buAutoNum type="arabicPeriod"/>
            </a:pPr>
            <a:r>
              <a:rPr lang="en-US" sz="2800" dirty="0">
                <a:solidFill>
                  <a:srgbClr val="FF0000"/>
                </a:solidFill>
                <a:latin typeface="Calibri" pitchFamily="34" charset="0"/>
              </a:rPr>
              <a:t>Mathematical Models may be classified according to </a:t>
            </a:r>
          </a:p>
          <a:p>
            <a:pPr marL="536575" indent="-536575">
              <a:buFont typeface="Calibri" pitchFamily="34" charset="0"/>
              <a:buNone/>
            </a:pPr>
            <a:r>
              <a:rPr lang="en-US" sz="2800" dirty="0">
                <a:solidFill>
                  <a:srgbClr val="FF0000"/>
                </a:solidFill>
                <a:latin typeface="Calibri" pitchFamily="34" charset="0"/>
              </a:rPr>
              <a:t>      the subject matter of the models. Therefore we have</a:t>
            </a:r>
          </a:p>
          <a:p>
            <a:pPr marL="536575" indent="-536575">
              <a:buFont typeface="Calibri" pitchFamily="34" charset="0"/>
              <a:buAutoNum type="romanLcPeriod"/>
            </a:pPr>
            <a:endParaRPr lang="en-US" sz="2400" dirty="0">
              <a:solidFill>
                <a:schemeClr val="tx2"/>
              </a:solidFill>
            </a:endParaRPr>
          </a:p>
          <a:p>
            <a:pPr marL="536575" indent="-536575">
              <a:buFont typeface="Calibri" pitchFamily="34" charset="0"/>
              <a:buAutoNum type="romanLcPeriod"/>
            </a:pPr>
            <a:r>
              <a:rPr lang="en-US" sz="2400" dirty="0">
                <a:solidFill>
                  <a:schemeClr val="tx2"/>
                </a:solidFill>
                <a:latin typeface="Calibri" pitchFamily="34" charset="0"/>
              </a:rPr>
              <a:t>Mathematical Models in Physics</a:t>
            </a:r>
          </a:p>
          <a:p>
            <a:pPr marL="536575" indent="-536575">
              <a:buFont typeface="Calibri" pitchFamily="34" charset="0"/>
              <a:buAutoNum type="romanLcPeriod"/>
            </a:pPr>
            <a:r>
              <a:rPr lang="en-US" sz="2400" dirty="0">
                <a:solidFill>
                  <a:schemeClr val="tx2"/>
                </a:solidFill>
                <a:latin typeface="Calibri" pitchFamily="34" charset="0"/>
              </a:rPr>
              <a:t>Mathematical Models in Chemistry</a:t>
            </a:r>
          </a:p>
          <a:p>
            <a:pPr marL="536575" indent="-536575">
              <a:buFont typeface="Calibri" pitchFamily="34" charset="0"/>
              <a:buAutoNum type="romanLcPeriod"/>
            </a:pPr>
            <a:r>
              <a:rPr lang="en-US" sz="2400" dirty="0">
                <a:solidFill>
                  <a:schemeClr val="tx2"/>
                </a:solidFill>
                <a:latin typeface="Calibri" pitchFamily="34" charset="0"/>
              </a:rPr>
              <a:t>Mathematical Models in Biology</a:t>
            </a:r>
          </a:p>
          <a:p>
            <a:pPr marL="536575" indent="-536575">
              <a:buFont typeface="Calibri" pitchFamily="34" charset="0"/>
              <a:buAutoNum type="romanLcPeriod"/>
            </a:pPr>
            <a:r>
              <a:rPr lang="en-US" sz="2400" dirty="0">
                <a:solidFill>
                  <a:schemeClr val="tx2"/>
                </a:solidFill>
                <a:latin typeface="Calibri" pitchFamily="34" charset="0"/>
              </a:rPr>
              <a:t>Mathematical Models in Medicine</a:t>
            </a:r>
          </a:p>
          <a:p>
            <a:pPr marL="536575" indent="-536575">
              <a:buFont typeface="Calibri" pitchFamily="34" charset="0"/>
              <a:buAutoNum type="romanLcPeriod"/>
            </a:pPr>
            <a:r>
              <a:rPr lang="en-US" sz="2400" dirty="0">
                <a:solidFill>
                  <a:schemeClr val="tx2"/>
                </a:solidFill>
                <a:latin typeface="Calibri" pitchFamily="34" charset="0"/>
              </a:rPr>
              <a:t>Mathematical Models in Economics</a:t>
            </a:r>
          </a:p>
          <a:p>
            <a:pPr marL="536575" indent="-536575">
              <a:buFont typeface="Calibri" pitchFamily="34" charset="0"/>
              <a:buAutoNum type="romanLcPeriod"/>
            </a:pPr>
            <a:r>
              <a:rPr lang="en-US" sz="2400" dirty="0">
                <a:solidFill>
                  <a:schemeClr val="tx2"/>
                </a:solidFill>
                <a:latin typeface="Calibri" pitchFamily="34" charset="0"/>
              </a:rPr>
              <a:t>Mathematical Models for Blood flows</a:t>
            </a:r>
          </a:p>
          <a:p>
            <a:pPr marL="536575" indent="-536575">
              <a:buFont typeface="Calibri" pitchFamily="34" charset="0"/>
              <a:buAutoNum type="romanLcPeriod"/>
            </a:pPr>
            <a:r>
              <a:rPr lang="en-US" sz="2400" dirty="0">
                <a:solidFill>
                  <a:schemeClr val="tx2"/>
                </a:solidFill>
                <a:latin typeface="Calibri" pitchFamily="34" charset="0"/>
              </a:rPr>
              <a:t>Mathematical Models in environment and so on.</a:t>
            </a:r>
          </a:p>
        </p:txBody>
      </p:sp>
      <p:sp>
        <p:nvSpPr>
          <p:cNvPr id="9220" name="Text Box 5"/>
          <p:cNvSpPr txBox="1">
            <a:spLocks noChangeArrowheads="1"/>
          </p:cNvSpPr>
          <p:nvPr/>
        </p:nvSpPr>
        <p:spPr bwMode="auto">
          <a:xfrm>
            <a:off x="0" y="2743200"/>
            <a:ext cx="7848600" cy="366713"/>
          </a:xfrm>
          <a:prstGeom prst="rect">
            <a:avLst/>
          </a:prstGeom>
          <a:noFill/>
          <a:ln w="9525">
            <a:noFill/>
            <a:miter lim="800000"/>
            <a:headEnd/>
            <a:tailEnd/>
          </a:ln>
        </p:spPr>
        <p:txBody>
          <a:bodyPr>
            <a:spAutoFit/>
          </a:bodyPr>
          <a:lstStyle/>
          <a:p>
            <a:pPr>
              <a:spcBef>
                <a:spcPct val="50000"/>
              </a:spcBef>
            </a:pPr>
            <a:endParaRPr lang="en-IN"/>
          </a:p>
        </p:txBody>
      </p:sp>
    </p:spTree>
    <p:extLst>
      <p:ext uri="{BB962C8B-B14F-4D97-AF65-F5344CB8AC3E}">
        <p14:creationId xmlns:p14="http://schemas.microsoft.com/office/powerpoint/2010/main" val="41300071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981200"/>
          </a:xfrm>
        </p:spPr>
        <p:txBody>
          <a:bodyPr>
            <a:noAutofit/>
          </a:bodyPr>
          <a:lstStyle/>
          <a:p>
            <a:r>
              <a:rPr lang="en-IN" sz="2600" b="1" u="sng" dirty="0" smtClean="0">
                <a:solidFill>
                  <a:srgbClr val="FF0000"/>
                </a:solidFill>
              </a:rPr>
              <a:t>Transient Solute Dispersion</a:t>
            </a:r>
            <a:r>
              <a:rPr lang="en-IN" sz="2600" b="1" dirty="0" smtClean="0">
                <a:solidFill>
                  <a:schemeClr val="accent1"/>
                </a:solidFill>
              </a:rPr>
              <a:t/>
            </a:r>
            <a:br>
              <a:rPr lang="en-IN" sz="2600" b="1" dirty="0" smtClean="0">
                <a:solidFill>
                  <a:schemeClr val="accent1"/>
                </a:solidFill>
              </a:rPr>
            </a:br>
            <a:r>
              <a:rPr lang="en-IN" sz="2600" b="1" dirty="0"/>
              <a:t> </a:t>
            </a:r>
            <a:r>
              <a:rPr lang="en-IN" sz="2600" b="1" dirty="0" smtClean="0">
                <a:cs typeface="Times New Roman" pitchFamily="18" charset="0"/>
              </a:rPr>
              <a:t>VISCOELASTIC </a:t>
            </a:r>
            <a:r>
              <a:rPr lang="en-IN" sz="2600" b="1" dirty="0">
                <a:cs typeface="Times New Roman" pitchFamily="18" charset="0"/>
              </a:rPr>
              <a:t>EFFECTS ON THE </a:t>
            </a:r>
            <a:r>
              <a:rPr lang="en-IN" sz="2600" b="1" dirty="0" smtClean="0">
                <a:cs typeface="Times New Roman" pitchFamily="18" charset="0"/>
              </a:rPr>
              <a:t>UNSTEADY CONVECTIVE</a:t>
            </a:r>
            <a:r>
              <a:rPr lang="en-US" sz="2600" b="1" dirty="0">
                <a:cs typeface="Times New Roman" pitchFamily="18" charset="0"/>
              </a:rPr>
              <a:t/>
            </a:r>
            <a:br>
              <a:rPr lang="en-US" sz="2600" b="1" dirty="0">
                <a:cs typeface="Times New Roman" pitchFamily="18" charset="0"/>
              </a:rPr>
            </a:br>
            <a:r>
              <a:rPr lang="en-IN" sz="2600" b="1" dirty="0">
                <a:cs typeface="Times New Roman" pitchFamily="18" charset="0"/>
              </a:rPr>
              <a:t>DIFFUSION IN A SYNOVIAL FLUID OF HUMAN JOINTS</a:t>
            </a:r>
            <a:r>
              <a:rPr lang="en-US" sz="2600" b="1" dirty="0">
                <a:cs typeface="Times New Roman" pitchFamily="18" charset="0"/>
              </a:rPr>
              <a:t/>
            </a:r>
            <a:br>
              <a:rPr lang="en-US" sz="2600" b="1" dirty="0">
                <a:cs typeface="Times New Roman" pitchFamily="18" charset="0"/>
              </a:rPr>
            </a:br>
            <a:endParaRPr lang="en-US" sz="2600" b="1" dirty="0">
              <a:cs typeface="Times New Roman" pitchFamily="18" charset="0"/>
            </a:endParaRPr>
          </a:p>
        </p:txBody>
      </p:sp>
      <p:sp>
        <p:nvSpPr>
          <p:cNvPr id="3" name="Content Placeholder 2"/>
          <p:cNvSpPr>
            <a:spLocks noGrp="1"/>
          </p:cNvSpPr>
          <p:nvPr>
            <p:ph idx="1"/>
          </p:nvPr>
        </p:nvSpPr>
        <p:spPr>
          <a:xfrm>
            <a:off x="457200" y="1752600"/>
            <a:ext cx="8229600" cy="4373563"/>
          </a:xfrm>
        </p:spPr>
        <p:txBody>
          <a:bodyPr>
            <a:normAutofit lnSpcReduction="10000"/>
          </a:bodyPr>
          <a:lstStyle/>
          <a:p>
            <a:pPr marL="0" indent="0" algn="just">
              <a:lnSpc>
                <a:spcPct val="150000"/>
              </a:lnSpc>
              <a:buNone/>
            </a:pPr>
            <a:r>
              <a:rPr lang="en-US" sz="1900" dirty="0" smtClean="0">
                <a:latin typeface="Times New Roman" pitchFamily="18" charset="0"/>
              </a:rPr>
              <a:t>a </a:t>
            </a:r>
            <a:r>
              <a:rPr lang="en-US" sz="1900" dirty="0">
                <a:latin typeface="Times New Roman" pitchFamily="18" charset="0"/>
              </a:rPr>
              <a:t>generalized dispersion model is used to obtain solution for unsteady convective diffusion in a synovial fluid of human joints. In this paper, synovial fluid is represented by viscoelastic fluid. Analytically, the problem is formulated as a two region namely diffusion and flow model. Flow and diffusion in the fluid film between approaching cartilage surfaces and within the porous cartilages. The non-linear momentum equations in a fluid film region have been solved by perturbation technique. The solution of diffusion equation in fluid film region with boundary conditions has been obtained by using the method of Gill &amp; </a:t>
            </a:r>
            <a:r>
              <a:rPr lang="en-US" sz="1900" dirty="0" err="1">
                <a:latin typeface="Times New Roman" pitchFamily="18" charset="0"/>
              </a:rPr>
              <a:t>SankaraSubramanian</a:t>
            </a:r>
            <a:r>
              <a:rPr lang="en-US" sz="1900" dirty="0">
                <a:latin typeface="Times New Roman" pitchFamily="18" charset="0"/>
              </a:rPr>
              <a:t>. It has been observed that increase in viscoelastic parameter decreases the ratio of axial velocity and average axial velocity.</a:t>
            </a:r>
          </a:p>
          <a:p>
            <a:endParaRPr lang="en-US" dirty="0"/>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60</a:t>
            </a:fld>
            <a:endParaRPr lang="en-US"/>
          </a:p>
        </p:txBody>
      </p:sp>
    </p:spTree>
    <p:extLst>
      <p:ext uri="{BB962C8B-B14F-4D97-AF65-F5344CB8AC3E}">
        <p14:creationId xmlns:p14="http://schemas.microsoft.com/office/powerpoint/2010/main" val="10390085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a:bodyPr>
          <a:lstStyle/>
          <a:p>
            <a:pPr marL="0" indent="0" algn="just">
              <a:buNone/>
            </a:pPr>
            <a:r>
              <a:rPr lang="en-US" sz="1800" dirty="0">
                <a:latin typeface="Times New Roman" pitchFamily="18" charset="0"/>
                <a:cs typeface="Times New Roman" pitchFamily="18" charset="0"/>
              </a:rPr>
              <a:t>It is also observed that the axial velocity decreases with increase in intra-articular gap. It has been observed that mean concentration distribution increases with increase in the viscoelastic parameter. It has also been noted that mean concentration decreases with increase in time and axial distance. The results are also obtained for diffusion coefficients versus time. It has been observed that when time increases then diffusion coefficient increases. It should also be noted that when viscoelastic parameter increases then diffusion coefficients </a:t>
            </a:r>
            <a:r>
              <a:rPr lang="en-US" sz="1800" dirty="0" smtClean="0">
                <a:latin typeface="Times New Roman" pitchFamily="18" charset="0"/>
                <a:cs typeface="Times New Roman" pitchFamily="18" charset="0"/>
              </a:rPr>
              <a:t>decreases</a:t>
            </a:r>
          </a:p>
          <a:p>
            <a:pPr marL="0" indent="0" algn="just">
              <a:buNone/>
            </a:pPr>
            <a:endParaRPr lang="en-US" sz="1800" dirty="0">
              <a:latin typeface="Times New Roman" pitchFamily="18" charset="0"/>
              <a:cs typeface="Times New Roman" pitchFamily="18" charset="0"/>
            </a:endParaRPr>
          </a:p>
          <a:p>
            <a:pPr marL="0" indent="0" algn="just">
              <a:buNone/>
            </a:pPr>
            <a:r>
              <a:rPr lang="en-US" sz="1800" b="1" dirty="0" smtClean="0">
                <a:latin typeface="Times New Roman" pitchFamily="18" charset="0"/>
                <a:cs typeface="Times New Roman" pitchFamily="18" charset="0"/>
              </a:rPr>
              <a:t>    Introduction:</a:t>
            </a:r>
          </a:p>
          <a:p>
            <a:pPr marL="0" indent="0" algn="just">
              <a:buNone/>
            </a:pPr>
            <a:r>
              <a:rPr lang="en-IN" sz="1800" dirty="0">
                <a:latin typeface="Times New Roman" pitchFamily="18" charset="0"/>
                <a:cs typeface="Times New Roman" pitchFamily="18" charset="0"/>
              </a:rPr>
              <a:t>The unsteady convective diffusion, occurring in normal synovial fluid contributes significantly to the generalized dispersion of nutrients. Considerable amount of theoretical and experimental work has been done on dispersion in Newtonian fluids by Taylor (1953). </a:t>
            </a:r>
            <a:r>
              <a:rPr lang="en-IN" sz="1800" dirty="0" err="1">
                <a:latin typeface="Times New Roman" pitchFamily="18" charset="0"/>
                <a:cs typeface="Times New Roman" pitchFamily="18" charset="0"/>
              </a:rPr>
              <a:t>Aris</a:t>
            </a:r>
            <a:r>
              <a:rPr lang="en-IN" sz="1800" dirty="0">
                <a:latin typeface="Times New Roman" pitchFamily="18" charset="0"/>
                <a:cs typeface="Times New Roman" pitchFamily="18" charset="0"/>
              </a:rPr>
              <a:t> (1956) removes the restrictions imposed on some of the parameters at the expense of the distribution of solute in terms of its moments in the direction of flow.</a:t>
            </a:r>
            <a:endParaRPr lang="en-US" sz="1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61</a:t>
            </a:fld>
            <a:endParaRPr lang="en-US"/>
          </a:p>
        </p:txBody>
      </p:sp>
    </p:spTree>
    <p:extLst>
      <p:ext uri="{BB962C8B-B14F-4D97-AF65-F5344CB8AC3E}">
        <p14:creationId xmlns:p14="http://schemas.microsoft.com/office/powerpoint/2010/main" val="16420737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latin typeface="Times New Roman" pitchFamily="18" charset="0"/>
                <a:cs typeface="Times New Roman" pitchFamily="18" charset="0"/>
              </a:rPr>
              <a:t>Introduction: </a:t>
            </a:r>
            <a:r>
              <a:rPr lang="en-IN" sz="2600" b="1" dirty="0">
                <a:cs typeface="Times New Roman" pitchFamily="18" charset="0"/>
              </a:rPr>
              <a:t>VISCOELASTIC EFFECTS ON THE UNSTEADY </a:t>
            </a:r>
            <a:r>
              <a:rPr lang="en-IN" sz="2600" b="1" dirty="0" smtClean="0">
                <a:cs typeface="Times New Roman" pitchFamily="18" charset="0"/>
              </a:rPr>
              <a:t>CONVECTIVE…….</a:t>
            </a:r>
            <a:endParaRPr lang="en-US" sz="2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q"/>
            </a:pPr>
            <a:r>
              <a:rPr lang="en-IN" sz="1800" dirty="0">
                <a:latin typeface="Times New Roman" pitchFamily="18" charset="0"/>
                <a:cs typeface="Times New Roman" pitchFamily="18" charset="0"/>
              </a:rPr>
              <a:t>Fan et al. (1966) have considered the dispersion of a solute accompanying the flow of the </a:t>
            </a:r>
            <a:r>
              <a:rPr lang="en-IN" sz="1800" b="1" i="1" dirty="0">
                <a:latin typeface="Times New Roman" pitchFamily="18" charset="0"/>
                <a:cs typeface="Times New Roman" pitchFamily="18" charset="0"/>
              </a:rPr>
              <a:t>Ostwald</a:t>
            </a:r>
            <a:r>
              <a:rPr lang="en-IN" sz="1800" b="1" dirty="0">
                <a:latin typeface="Times New Roman" pitchFamily="18" charset="0"/>
                <a:cs typeface="Times New Roman" pitchFamily="18" charset="0"/>
              </a:rPr>
              <a:t>-</a:t>
            </a:r>
            <a:r>
              <a:rPr lang="en-IN" sz="1800" b="1" i="1" dirty="0">
                <a:latin typeface="Times New Roman" pitchFamily="18" charset="0"/>
                <a:cs typeface="Times New Roman" pitchFamily="18" charset="0"/>
              </a:rPr>
              <a:t>de</a:t>
            </a:r>
            <a:r>
              <a:rPr lang="en-IN" sz="1800" b="1" dirty="0">
                <a:latin typeface="Times New Roman" pitchFamily="18" charset="0"/>
                <a:cs typeface="Times New Roman" pitchFamily="18" charset="0"/>
              </a:rPr>
              <a:t>-</a:t>
            </a:r>
            <a:r>
              <a:rPr lang="en-IN" sz="1800" b="1" i="1" dirty="0" err="1">
                <a:latin typeface="Times New Roman" pitchFamily="18" charset="0"/>
                <a:cs typeface="Times New Roman" pitchFamily="18" charset="0"/>
              </a:rPr>
              <a:t>Waele</a:t>
            </a:r>
            <a:r>
              <a:rPr lang="en-IN" sz="1800" dirty="0">
                <a:latin typeface="Times New Roman" pitchFamily="18" charset="0"/>
                <a:cs typeface="Times New Roman" pitchFamily="18" charset="0"/>
              </a:rPr>
              <a:t> fluid. Chandra et al (1983) studied the dispersion of a solute matter in simple micro fluids flowing through channel and pipe under Taylor’s limiting conditions.</a:t>
            </a:r>
            <a:endParaRPr lang="en-US" sz="1800" dirty="0">
              <a:latin typeface="Times New Roman" pitchFamily="18" charset="0"/>
              <a:cs typeface="Times New Roman" pitchFamily="18" charset="0"/>
            </a:endParaRPr>
          </a:p>
          <a:p>
            <a:pPr marL="0" indent="0" algn="just">
              <a:buNone/>
            </a:pPr>
            <a:endParaRPr lang="en-US" sz="1800" dirty="0">
              <a:latin typeface="Times New Roman" pitchFamily="18" charset="0"/>
              <a:cs typeface="Times New Roman" pitchFamily="18" charset="0"/>
            </a:endParaRPr>
          </a:p>
          <a:p>
            <a:pPr algn="just">
              <a:buFont typeface="Wingdings" pitchFamily="2" charset="2"/>
              <a:buChar char="q"/>
            </a:pPr>
            <a:r>
              <a:rPr lang="en-IN" sz="1800" dirty="0">
                <a:latin typeface="Times New Roman" pitchFamily="18" charset="0"/>
                <a:cs typeface="Times New Roman" pitchFamily="18" charset="0"/>
              </a:rPr>
              <a:t>There is no previous analytical work on dispersion of nutrients in the synovial fluid represented as viscoelastic fluid at least to our knowledge. </a:t>
            </a:r>
            <a:r>
              <a:rPr lang="en-IN" sz="1800" dirty="0" err="1">
                <a:latin typeface="Times New Roman" pitchFamily="18" charset="0"/>
                <a:cs typeface="Times New Roman" pitchFamily="18" charset="0"/>
              </a:rPr>
              <a:t>Rudraiah</a:t>
            </a:r>
            <a:r>
              <a:rPr lang="en-IN" sz="1800" dirty="0">
                <a:latin typeface="Times New Roman" pitchFamily="18" charset="0"/>
                <a:cs typeface="Times New Roman" pitchFamily="18" charset="0"/>
              </a:rPr>
              <a:t> et al (1991) has considered the synovial fluid as power law fluid. But the properties of SF are resembled with viscoelastic fluid for which the parameters have also been obtained for normal and </a:t>
            </a:r>
            <a:r>
              <a:rPr lang="en-IN" sz="1800" dirty="0" smtClean="0">
                <a:latin typeface="Times New Roman" pitchFamily="18" charset="0"/>
                <a:cs typeface="Times New Roman" pitchFamily="18" charset="0"/>
              </a:rPr>
              <a:t>pathological </a:t>
            </a:r>
            <a:r>
              <a:rPr lang="en-IN" sz="1800" dirty="0">
                <a:latin typeface="Times New Roman" pitchFamily="18" charset="0"/>
                <a:cs typeface="Times New Roman" pitchFamily="18" charset="0"/>
              </a:rPr>
              <a:t>S.F [Lai et al (1978</a:t>
            </a:r>
            <a:r>
              <a:rPr lang="en-IN" sz="1800" dirty="0" smtClean="0">
                <a:latin typeface="Times New Roman" pitchFamily="18" charset="0"/>
                <a:cs typeface="Times New Roman" pitchFamily="18" charset="0"/>
              </a:rPr>
              <a:t>)].</a:t>
            </a:r>
          </a:p>
          <a:p>
            <a:pPr algn="just">
              <a:buFont typeface="Wingdings" pitchFamily="2" charset="2"/>
              <a:buChar char="q"/>
            </a:pPr>
            <a:endParaRPr lang="en-IN" sz="1800" dirty="0" smtClean="0">
              <a:latin typeface="Times New Roman" pitchFamily="18" charset="0"/>
              <a:cs typeface="Times New Roman" pitchFamily="18" charset="0"/>
            </a:endParaRPr>
          </a:p>
          <a:p>
            <a:pPr algn="just">
              <a:buFont typeface="Wingdings" pitchFamily="2" charset="2"/>
              <a:buChar char="q"/>
            </a:pPr>
            <a:r>
              <a:rPr lang="en-IN" sz="1800" dirty="0">
                <a:latin typeface="Times New Roman" pitchFamily="18" charset="0"/>
                <a:cs typeface="Times New Roman" pitchFamily="18" charset="0"/>
              </a:rPr>
              <a:t>This promotes us to represent synovial fluid as viscoelastic fluid. In addition to this, some investigators have proposed that there also exists an intrinsic flow independent viscoelasticity in the solid matrix [Hayes (1978) </a:t>
            </a:r>
            <a:r>
              <a:rPr lang="en-IN" sz="1800" dirty="0" err="1">
                <a:latin typeface="Times New Roman" pitchFamily="18" charset="0"/>
                <a:cs typeface="Times New Roman" pitchFamily="18" charset="0"/>
              </a:rPr>
              <a:t>Mak</a:t>
            </a:r>
            <a:r>
              <a:rPr lang="en-IN" sz="1800" dirty="0">
                <a:latin typeface="Times New Roman" pitchFamily="18" charset="0"/>
                <a:cs typeface="Times New Roman" pitchFamily="18" charset="0"/>
              </a:rPr>
              <a:t> et al (1986), </a:t>
            </a:r>
            <a:r>
              <a:rPr lang="en-IN" sz="1800" dirty="0" err="1">
                <a:latin typeface="Times New Roman" pitchFamily="18" charset="0"/>
                <a:cs typeface="Times New Roman" pitchFamily="18" charset="0"/>
              </a:rPr>
              <a:t>Setton</a:t>
            </a:r>
            <a:r>
              <a:rPr lang="en-IN" sz="1800" dirty="0">
                <a:latin typeface="Times New Roman" pitchFamily="18" charset="0"/>
                <a:cs typeface="Times New Roman" pitchFamily="18" charset="0"/>
              </a:rPr>
              <a:t> et al (1993), </a:t>
            </a:r>
            <a:r>
              <a:rPr lang="en-IN" sz="1800" dirty="0" err="1">
                <a:latin typeface="Times New Roman" pitchFamily="18" charset="0"/>
                <a:cs typeface="Times New Roman" pitchFamily="18" charset="0"/>
              </a:rPr>
              <a:t>Suh</a:t>
            </a:r>
            <a:r>
              <a:rPr lang="en-IN" sz="1800" dirty="0">
                <a:latin typeface="Times New Roman" pitchFamily="18" charset="0"/>
                <a:cs typeface="Times New Roman" pitchFamily="18" charset="0"/>
              </a:rPr>
              <a:t> et al (1999)].</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62</a:t>
            </a:fld>
            <a:endParaRPr lang="en-US"/>
          </a:p>
        </p:txBody>
      </p:sp>
    </p:spTree>
    <p:extLst>
      <p:ext uri="{BB962C8B-B14F-4D97-AF65-F5344CB8AC3E}">
        <p14:creationId xmlns:p14="http://schemas.microsoft.com/office/powerpoint/2010/main" val="16117599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a:latin typeface="Times New Roman" pitchFamily="18" charset="0"/>
                <a:cs typeface="Times New Roman" pitchFamily="18" charset="0"/>
              </a:rPr>
              <a:t>Introduction: </a:t>
            </a:r>
            <a:r>
              <a:rPr lang="en-IN" sz="2600" b="1" dirty="0">
                <a:cs typeface="Times New Roman" pitchFamily="18" charset="0"/>
              </a:rPr>
              <a:t>VISCOELASTIC EFFECTS ON THE UNSTEADY CONVECTIVE…….</a:t>
            </a:r>
            <a:endParaRPr lang="en-US" sz="2600" dirty="0"/>
          </a:p>
        </p:txBody>
      </p:sp>
      <p:sp>
        <p:nvSpPr>
          <p:cNvPr id="3" name="Content Placeholder 2"/>
          <p:cNvSpPr>
            <a:spLocks noGrp="1"/>
          </p:cNvSpPr>
          <p:nvPr>
            <p:ph idx="1"/>
          </p:nvPr>
        </p:nvSpPr>
        <p:spPr/>
        <p:txBody>
          <a:bodyPr>
            <a:normAutofit/>
          </a:bodyPr>
          <a:lstStyle/>
          <a:p>
            <a:pPr marR="0" algn="just">
              <a:spcBef>
                <a:spcPts val="0"/>
              </a:spcBef>
              <a:spcAft>
                <a:spcPts val="0"/>
              </a:spcAft>
              <a:buFont typeface="Wingdings" pitchFamily="2" charset="2"/>
              <a:buChar char="q"/>
            </a:pPr>
            <a:r>
              <a:rPr lang="en-US" sz="2100" dirty="0">
                <a:solidFill>
                  <a:srgbClr val="000000"/>
                </a:solidFill>
                <a:latin typeface="Times New Roman"/>
                <a:ea typeface="Batang"/>
              </a:rPr>
              <a:t>Therefore, in this chapter, considering the articular cartilage as a mixture of two interacting continua, We have proposed more realistic model for better understanding of the transport of nutrients from synovial fluid to articular cartilage based on the dispersion mechanism of Taylor [(1953), Gill (1967) and </a:t>
            </a:r>
            <a:r>
              <a:rPr lang="en-US" sz="2100" dirty="0" err="1">
                <a:solidFill>
                  <a:srgbClr val="000000"/>
                </a:solidFill>
                <a:latin typeface="Times New Roman"/>
                <a:ea typeface="Batang"/>
              </a:rPr>
              <a:t>Aris</a:t>
            </a:r>
            <a:r>
              <a:rPr lang="en-US" sz="2100" dirty="0">
                <a:solidFill>
                  <a:srgbClr val="000000"/>
                </a:solidFill>
                <a:latin typeface="Times New Roman"/>
                <a:ea typeface="Batang"/>
              </a:rPr>
              <a:t> (1956)]. </a:t>
            </a:r>
            <a:endParaRPr lang="en-US" sz="2100" dirty="0" smtClean="0">
              <a:solidFill>
                <a:srgbClr val="000000"/>
              </a:solidFill>
              <a:latin typeface="Times New Roman"/>
              <a:ea typeface="Batang"/>
            </a:endParaRPr>
          </a:p>
          <a:p>
            <a:pPr marL="0" marR="0" indent="0" algn="just">
              <a:spcBef>
                <a:spcPts val="0"/>
              </a:spcBef>
              <a:spcAft>
                <a:spcPts val="0"/>
              </a:spcAft>
              <a:buNone/>
            </a:pPr>
            <a:endParaRPr lang="en-US" sz="2100" dirty="0" smtClean="0">
              <a:solidFill>
                <a:srgbClr val="000000"/>
              </a:solidFill>
              <a:latin typeface="Times New Roman"/>
              <a:ea typeface="Batang"/>
            </a:endParaRPr>
          </a:p>
          <a:p>
            <a:pPr marR="0" algn="just">
              <a:spcBef>
                <a:spcPts val="0"/>
              </a:spcBef>
              <a:spcAft>
                <a:spcPts val="0"/>
              </a:spcAft>
              <a:buFont typeface="Wingdings" pitchFamily="2" charset="2"/>
              <a:buChar char="q"/>
            </a:pPr>
            <a:r>
              <a:rPr lang="en-US" sz="2100" dirty="0" smtClean="0">
                <a:solidFill>
                  <a:srgbClr val="000000"/>
                </a:solidFill>
                <a:latin typeface="Times New Roman"/>
                <a:ea typeface="Batang"/>
              </a:rPr>
              <a:t>The </a:t>
            </a:r>
            <a:r>
              <a:rPr lang="en-US" sz="2100" dirty="0">
                <a:solidFill>
                  <a:srgbClr val="000000"/>
                </a:solidFill>
                <a:latin typeface="Times New Roman"/>
                <a:ea typeface="Batang"/>
              </a:rPr>
              <a:t>velocities present in fluid film region as well as in cartilages are obtained using perturbation technique. </a:t>
            </a:r>
            <a:endParaRPr lang="en-US" sz="2100" dirty="0" smtClean="0">
              <a:solidFill>
                <a:srgbClr val="000000"/>
              </a:solidFill>
              <a:latin typeface="Times New Roman"/>
              <a:ea typeface="Batang"/>
            </a:endParaRPr>
          </a:p>
          <a:p>
            <a:pPr marL="0" marR="0" indent="0" algn="just">
              <a:spcBef>
                <a:spcPts val="0"/>
              </a:spcBef>
              <a:spcAft>
                <a:spcPts val="0"/>
              </a:spcAft>
              <a:buNone/>
            </a:pPr>
            <a:endParaRPr lang="en-US" sz="2100" dirty="0" smtClean="0">
              <a:solidFill>
                <a:srgbClr val="000000"/>
              </a:solidFill>
              <a:latin typeface="Times New Roman"/>
              <a:ea typeface="Batang"/>
            </a:endParaRPr>
          </a:p>
          <a:p>
            <a:pPr marR="0" algn="just">
              <a:spcBef>
                <a:spcPts val="0"/>
              </a:spcBef>
              <a:spcAft>
                <a:spcPts val="0"/>
              </a:spcAft>
              <a:buFont typeface="Wingdings" pitchFamily="2" charset="2"/>
              <a:buChar char="q"/>
            </a:pPr>
            <a:r>
              <a:rPr lang="en-US" sz="2100" dirty="0" smtClean="0">
                <a:solidFill>
                  <a:srgbClr val="000000"/>
                </a:solidFill>
                <a:latin typeface="Times New Roman"/>
                <a:ea typeface="Batang"/>
              </a:rPr>
              <a:t>The </a:t>
            </a:r>
            <a:r>
              <a:rPr lang="en-US" sz="2100" dirty="0">
                <a:solidFill>
                  <a:srgbClr val="000000"/>
                </a:solidFill>
                <a:latin typeface="Times New Roman"/>
                <a:ea typeface="Batang"/>
              </a:rPr>
              <a:t>dispersion coefficients are determined from the diffusion equation using the generalized theory.</a:t>
            </a:r>
            <a:endParaRPr lang="en-US" sz="2100" dirty="0">
              <a:latin typeface="Times New Roman"/>
              <a:ea typeface="Batang"/>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63</a:t>
            </a:fld>
            <a:endParaRPr lang="en-US"/>
          </a:p>
        </p:txBody>
      </p:sp>
    </p:spTree>
    <p:extLst>
      <p:ext uri="{BB962C8B-B14F-4D97-AF65-F5344CB8AC3E}">
        <p14:creationId xmlns:p14="http://schemas.microsoft.com/office/powerpoint/2010/main" val="13275488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2600" b="1" dirty="0" smtClean="0">
                <a:latin typeface="Times New Roman" pitchFamily="18" charset="0"/>
                <a:cs typeface="Times New Roman" pitchFamily="18" charset="0"/>
              </a:rPr>
              <a:t>Formulation of the Problem:</a:t>
            </a:r>
            <a:endParaRPr lang="en-US" sz="2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1800" b="1" dirty="0">
                    <a:latin typeface="Times New Roman" pitchFamily="18" charset="0"/>
                    <a:cs typeface="Times New Roman" pitchFamily="18" charset="0"/>
                  </a:rPr>
                  <a:t>Equation of Motion:</a:t>
                </a:r>
              </a:p>
              <a:p>
                <a:pPr marL="0" indent="0">
                  <a:buNone/>
                </a:pPr>
                <a:r>
                  <a:rPr lang="en-US" sz="1800" dirty="0">
                    <a:latin typeface="Times New Roman" pitchFamily="18" charset="0"/>
                    <a:cs typeface="Times New Roman" pitchFamily="18" charset="0"/>
                  </a:rPr>
                  <a:t> </a:t>
                </a:r>
                <a14:m>
                  <m:oMath xmlns:m="http://schemas.openxmlformats.org/officeDocument/2006/math">
                    <m:r>
                      <a:rPr lang="en-IN" sz="1800" i="1">
                        <a:latin typeface="Cambria Math"/>
                      </a:rPr>
                      <m:t>−</m:t>
                    </m:r>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𝑝</m:t>
                            </m:r>
                          </m:e>
                          <m:sup>
                            <m:r>
                              <a:rPr lang="en-IN" sz="1800" i="1">
                                <a:latin typeface="Cambria Math"/>
                              </a:rPr>
                              <m:t>′</m:t>
                            </m:r>
                          </m:sup>
                        </m:sSup>
                      </m:num>
                      <m:den>
                        <m:r>
                          <a:rPr lang="en-IN" sz="1800" i="1">
                            <a:latin typeface="Cambria Math"/>
                          </a:rPr>
                          <m:t>𝜕</m:t>
                        </m:r>
                        <m:sSup>
                          <m:sSupPr>
                            <m:ctrlPr>
                              <a:rPr lang="en-US" sz="1800" i="1">
                                <a:latin typeface="Cambria Math"/>
                              </a:rPr>
                            </m:ctrlPr>
                          </m:sSupPr>
                          <m:e>
                            <m:r>
                              <a:rPr lang="en-IN" sz="1800" i="1">
                                <a:latin typeface="Cambria Math"/>
                              </a:rPr>
                              <m:t>𝑥</m:t>
                            </m:r>
                          </m:e>
                          <m:sup>
                            <m:r>
                              <a:rPr lang="en-IN" sz="1800" i="1">
                                <a:latin typeface="Cambria Math"/>
                              </a:rPr>
                              <m:t>′</m:t>
                            </m:r>
                          </m:sup>
                        </m:sSup>
                      </m:den>
                    </m:f>
                    <m:r>
                      <a:rPr lang="en-IN" sz="1800" i="1">
                        <a:latin typeface="Cambria Math"/>
                      </a:rPr>
                      <m:t>+</m:t>
                    </m:r>
                    <m:sSub>
                      <m:sSubPr>
                        <m:ctrlPr>
                          <a:rPr lang="en-US" sz="1800" i="1">
                            <a:latin typeface="Cambria Math"/>
                          </a:rPr>
                        </m:ctrlPr>
                      </m:sSubPr>
                      <m:e>
                        <m:r>
                          <a:rPr lang="en-IN" sz="1800" i="1">
                            <a:latin typeface="Cambria Math"/>
                          </a:rPr>
                          <m:t>𝜂</m:t>
                        </m:r>
                      </m:e>
                      <m:sub>
                        <m:r>
                          <a:rPr lang="en-IN" sz="1800" i="1">
                            <a:latin typeface="Cambria Math"/>
                          </a:rPr>
                          <m:t>0</m:t>
                        </m:r>
                      </m:sub>
                    </m:sSub>
                    <m:f>
                      <m:fPr>
                        <m:ctrlPr>
                          <a:rPr lang="en-US" sz="1800" i="1">
                            <a:latin typeface="Cambria Math"/>
                          </a:rPr>
                        </m:ctrlPr>
                      </m:fPr>
                      <m:num>
                        <m:r>
                          <a:rPr lang="en-IN" sz="1800" i="1">
                            <a:latin typeface="Cambria Math"/>
                          </a:rPr>
                          <m:t>𝜕</m:t>
                        </m:r>
                      </m:num>
                      <m:den>
                        <m:r>
                          <a:rPr lang="en-IN" sz="1800" i="1">
                            <a:latin typeface="Cambria Math"/>
                          </a:rPr>
                          <m:t>𝜕</m:t>
                        </m:r>
                        <m:sSup>
                          <m:sSupPr>
                            <m:ctrlPr>
                              <a:rPr lang="en-US" sz="1800" i="1">
                                <a:latin typeface="Cambria Math"/>
                              </a:rPr>
                            </m:ctrlPr>
                          </m:sSupPr>
                          <m:e>
                            <m:r>
                              <a:rPr lang="en-IN" sz="1800" i="1">
                                <a:latin typeface="Cambria Math"/>
                              </a:rPr>
                              <m:t>𝑦</m:t>
                            </m:r>
                          </m:e>
                          <m:sup>
                            <m:r>
                              <a:rPr lang="en-IN" sz="1800" i="1">
                                <a:latin typeface="Cambria Math"/>
                              </a:rPr>
                              <m:t>′</m:t>
                            </m:r>
                          </m:sup>
                        </m:sSup>
                      </m:den>
                    </m:f>
                    <m:d>
                      <m:dPr>
                        <m:begChr m:val="["/>
                        <m:endChr m:val="]"/>
                        <m:ctrlPr>
                          <a:rPr lang="en-US" sz="1800" i="1">
                            <a:latin typeface="Cambria Math"/>
                          </a:rPr>
                        </m:ctrlPr>
                      </m:dPr>
                      <m:e>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𝑢</m:t>
                                </m:r>
                              </m:e>
                              <m:sup>
                                <m:r>
                                  <a:rPr lang="en-IN" sz="1800" i="1">
                                    <a:latin typeface="Cambria Math"/>
                                  </a:rPr>
                                  <m:t>′</m:t>
                                </m:r>
                              </m:sup>
                            </m:sSup>
                          </m:num>
                          <m:den>
                            <m:r>
                              <a:rPr lang="en-IN" sz="1800" i="1">
                                <a:latin typeface="Cambria Math"/>
                              </a:rPr>
                              <m:t>𝜕</m:t>
                            </m:r>
                            <m:sSup>
                              <m:sSupPr>
                                <m:ctrlPr>
                                  <a:rPr lang="en-US" sz="1800" i="1">
                                    <a:latin typeface="Cambria Math"/>
                                  </a:rPr>
                                </m:ctrlPr>
                              </m:sSupPr>
                              <m:e>
                                <m:r>
                                  <a:rPr lang="en-IN" sz="1800" i="1">
                                    <a:latin typeface="Cambria Math"/>
                                  </a:rPr>
                                  <m:t>𝑦</m:t>
                                </m:r>
                              </m:e>
                              <m:sup>
                                <m:r>
                                  <a:rPr lang="en-IN" sz="1800" i="1">
                                    <a:latin typeface="Cambria Math"/>
                                  </a:rPr>
                                  <m:t>′</m:t>
                                </m:r>
                              </m:sup>
                            </m:sSup>
                          </m:den>
                        </m:f>
                        <m:r>
                          <a:rPr lang="en-IN" sz="1800" i="1">
                            <a:latin typeface="Cambria Math"/>
                          </a:rPr>
                          <m:t>−</m:t>
                        </m:r>
                        <m:sSub>
                          <m:sSubPr>
                            <m:ctrlPr>
                              <a:rPr lang="en-US" sz="1800" i="1">
                                <a:latin typeface="Cambria Math"/>
                              </a:rPr>
                            </m:ctrlPr>
                          </m:sSubPr>
                          <m:e>
                            <m:r>
                              <a:rPr lang="en-IN" sz="1800" i="1">
                                <a:latin typeface="Cambria Math"/>
                              </a:rPr>
                              <m:t>𝜀</m:t>
                            </m:r>
                          </m:e>
                          <m:sub>
                            <m:r>
                              <a:rPr lang="en-IN" sz="1800" i="1">
                                <a:latin typeface="Cambria Math"/>
                              </a:rPr>
                              <m:t>0</m:t>
                            </m:r>
                          </m:sub>
                        </m:sSub>
                        <m:sSup>
                          <m:sSupPr>
                            <m:ctrlPr>
                              <a:rPr lang="en-US" sz="1800" i="1">
                                <a:latin typeface="Cambria Math"/>
                              </a:rPr>
                            </m:ctrlPr>
                          </m:sSupPr>
                          <m:e>
                            <m:d>
                              <m:dPr>
                                <m:ctrlPr>
                                  <a:rPr lang="en-US" sz="1800" i="1">
                                    <a:latin typeface="Cambria Math"/>
                                  </a:rPr>
                                </m:ctrlPr>
                              </m:dPr>
                              <m:e>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𝑢</m:t>
                                        </m:r>
                                      </m:e>
                                      <m:sup>
                                        <m:r>
                                          <a:rPr lang="en-IN" sz="1800" i="1">
                                            <a:latin typeface="Cambria Math"/>
                                          </a:rPr>
                                          <m:t>′</m:t>
                                        </m:r>
                                      </m:sup>
                                    </m:sSup>
                                  </m:num>
                                  <m:den>
                                    <m:r>
                                      <a:rPr lang="en-IN" sz="1800" i="1">
                                        <a:latin typeface="Cambria Math"/>
                                      </a:rPr>
                                      <m:t>𝑎</m:t>
                                    </m:r>
                                    <m:sSup>
                                      <m:sSupPr>
                                        <m:ctrlPr>
                                          <a:rPr lang="en-US" sz="1800" i="1">
                                            <a:latin typeface="Cambria Math"/>
                                          </a:rPr>
                                        </m:ctrlPr>
                                      </m:sSupPr>
                                      <m:e>
                                        <m:r>
                                          <a:rPr lang="en-IN" sz="1800" i="1">
                                            <a:latin typeface="Cambria Math"/>
                                          </a:rPr>
                                          <m:t>𝑦</m:t>
                                        </m:r>
                                      </m:e>
                                      <m:sup>
                                        <m:r>
                                          <a:rPr lang="en-IN" sz="1800" i="1">
                                            <a:latin typeface="Cambria Math"/>
                                          </a:rPr>
                                          <m:t>′</m:t>
                                        </m:r>
                                      </m:sup>
                                    </m:sSup>
                                  </m:den>
                                </m:f>
                              </m:e>
                            </m:d>
                          </m:e>
                          <m:sup>
                            <m:r>
                              <a:rPr lang="en-IN" sz="1800" i="1">
                                <a:latin typeface="Cambria Math"/>
                              </a:rPr>
                              <m:t>3</m:t>
                            </m:r>
                          </m:sup>
                        </m:sSup>
                      </m:e>
                    </m:d>
                    <m:r>
                      <a:rPr lang="en-IN" sz="1800" i="1">
                        <a:latin typeface="Cambria Math"/>
                      </a:rPr>
                      <m:t>=</m:t>
                    </m:r>
                    <m:r>
                      <a:rPr lang="en-IN" sz="1800" i="1">
                        <a:latin typeface="Cambria Math"/>
                      </a:rPr>
                      <m:t>0</m:t>
                    </m:r>
                  </m:oMath>
                </a14:m>
                <a:r>
                  <a:rPr lang="en-IN" sz="1800" dirty="0">
                    <a:latin typeface="Times New Roman" pitchFamily="18" charset="0"/>
                    <a:cs typeface="Times New Roman" pitchFamily="18" charset="0"/>
                  </a:rPr>
                  <a:t>    </a:t>
                </a:r>
                <a:r>
                  <a:rPr lang="en-IN" sz="1800" dirty="0" smtClean="0">
                    <a:latin typeface="Times New Roman" pitchFamily="18" charset="0"/>
                    <a:cs typeface="Times New Roman" pitchFamily="18" charset="0"/>
                  </a:rPr>
                  <a:t>           </a:t>
                </a:r>
                <a:r>
                  <a:rPr lang="en-IN" sz="1800" dirty="0">
                    <a:latin typeface="Times New Roman" pitchFamily="18" charset="0"/>
                    <a:cs typeface="Times New Roman" pitchFamily="18" charset="0"/>
                  </a:rPr>
                  <a:t>		</a:t>
                </a:r>
                <a:r>
                  <a:rPr lang="en-IN" sz="1800" dirty="0" smtClean="0">
                    <a:latin typeface="Times New Roman" pitchFamily="18" charset="0"/>
                    <a:cs typeface="Times New Roman" pitchFamily="18" charset="0"/>
                  </a:rPr>
                  <a:t>                        </a:t>
                </a:r>
                <a:r>
                  <a:rPr lang="en-IN" sz="1800" dirty="0">
                    <a:latin typeface="Times New Roman" pitchFamily="18" charset="0"/>
                    <a:cs typeface="Times New Roman" pitchFamily="18" charset="0"/>
                  </a:rPr>
                  <a:t>(6.1) a</a:t>
                </a:r>
                <a:endParaRPr lang="en-US" sz="1800" dirty="0">
                  <a:effectLst/>
                  <a:latin typeface="Times New Roman" pitchFamily="18" charset="0"/>
                  <a:cs typeface="Times New Roman" pitchFamily="18" charset="0"/>
                </a:endParaRPr>
              </a:p>
              <a:p>
                <a:pPr marL="0" indent="0">
                  <a:buNone/>
                </a:pPr>
                <a14:m>
                  <m:oMath xmlns:m="http://schemas.openxmlformats.org/officeDocument/2006/math">
                    <m:r>
                      <a:rPr lang="en-IN" sz="1800" i="1">
                        <a:latin typeface="Cambria Math"/>
                      </a:rPr>
                      <m:t>−</m:t>
                    </m:r>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𝑝</m:t>
                            </m:r>
                          </m:e>
                          <m:sup>
                            <m:r>
                              <a:rPr lang="en-IN" sz="1800" i="1">
                                <a:latin typeface="Cambria Math"/>
                              </a:rPr>
                              <m:t>′</m:t>
                            </m:r>
                          </m:sup>
                        </m:sSup>
                      </m:num>
                      <m:den>
                        <m:r>
                          <a:rPr lang="en-IN" sz="1800" i="1">
                            <a:latin typeface="Cambria Math"/>
                          </a:rPr>
                          <m:t>𝜕</m:t>
                        </m:r>
                        <m:sSup>
                          <m:sSupPr>
                            <m:ctrlPr>
                              <a:rPr lang="en-US" sz="1800" i="1">
                                <a:latin typeface="Cambria Math"/>
                              </a:rPr>
                            </m:ctrlPr>
                          </m:sSupPr>
                          <m:e>
                            <m:r>
                              <a:rPr lang="en-IN" sz="1800" i="1">
                                <a:latin typeface="Cambria Math"/>
                              </a:rPr>
                              <m:t>𝑦</m:t>
                            </m:r>
                          </m:e>
                          <m:sup>
                            <m:r>
                              <a:rPr lang="en-IN" sz="1800" i="1">
                                <a:latin typeface="Cambria Math"/>
                              </a:rPr>
                              <m:t>′</m:t>
                            </m:r>
                          </m:sup>
                        </m:sSup>
                      </m:den>
                    </m:f>
                    <m:r>
                      <a:rPr lang="en-IN" sz="1800" i="1">
                        <a:latin typeface="Cambria Math"/>
                      </a:rPr>
                      <m:t>=</m:t>
                    </m:r>
                    <m:r>
                      <a:rPr lang="en-IN" sz="1800" i="1">
                        <a:latin typeface="Cambria Math"/>
                      </a:rPr>
                      <m:t>0</m:t>
                    </m:r>
                  </m:oMath>
                </a14:m>
                <a:r>
                  <a:rPr lang="en-IN" sz="1800" dirty="0">
                    <a:latin typeface="Times New Roman" pitchFamily="18" charset="0"/>
                    <a:cs typeface="Times New Roman" pitchFamily="18" charset="0"/>
                  </a:rPr>
                  <a:t>				</a:t>
                </a:r>
                <a:r>
                  <a:rPr lang="en-IN" sz="1800" dirty="0" smtClean="0">
                    <a:latin typeface="Times New Roman" pitchFamily="18" charset="0"/>
                    <a:cs typeface="Times New Roman" pitchFamily="18" charset="0"/>
                  </a:rPr>
                  <a:t>                                        (</a:t>
                </a:r>
                <a:r>
                  <a:rPr lang="en-IN" sz="1800" dirty="0">
                    <a:latin typeface="Times New Roman" pitchFamily="18" charset="0"/>
                    <a:cs typeface="Times New Roman" pitchFamily="18" charset="0"/>
                  </a:rPr>
                  <a:t>6.1) b</a:t>
                </a:r>
                <a:endParaRPr lang="en-US" sz="1800" dirty="0">
                  <a:effectLst/>
                  <a:latin typeface="Times New Roman" pitchFamily="18" charset="0"/>
                  <a:cs typeface="Times New Roman" pitchFamily="18" charset="0"/>
                </a:endParaRPr>
              </a:p>
              <a:p>
                <a:pPr marL="0" indent="0">
                  <a:buNone/>
                </a:pPr>
                <a:r>
                  <a:rPr lang="en-US" sz="1800" b="1" dirty="0">
                    <a:latin typeface="Times New Roman" pitchFamily="18" charset="0"/>
                    <a:cs typeface="Times New Roman" pitchFamily="18" charset="0"/>
                  </a:rPr>
                  <a:t>Equation of Continuity:</a:t>
                </a:r>
              </a:p>
              <a:p>
                <a:pPr marL="0" indent="0">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14:m>
                  <m:oMath xmlns:m="http://schemas.openxmlformats.org/officeDocument/2006/math">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𝑢</m:t>
                            </m:r>
                          </m:e>
                          <m:sup>
                            <m:r>
                              <a:rPr lang="en-IN" sz="1800" i="1">
                                <a:latin typeface="Cambria Math"/>
                              </a:rPr>
                              <m:t>′</m:t>
                            </m:r>
                          </m:sup>
                        </m:sSup>
                      </m:num>
                      <m:den>
                        <m:r>
                          <a:rPr lang="en-IN" sz="1800" i="1">
                            <a:latin typeface="Cambria Math"/>
                          </a:rPr>
                          <m:t>𝜕</m:t>
                        </m:r>
                        <m:sSup>
                          <m:sSupPr>
                            <m:ctrlPr>
                              <a:rPr lang="en-US" sz="1800" i="1">
                                <a:latin typeface="Cambria Math"/>
                              </a:rPr>
                            </m:ctrlPr>
                          </m:sSupPr>
                          <m:e>
                            <m:r>
                              <a:rPr lang="en-IN" sz="1800" i="1">
                                <a:latin typeface="Cambria Math"/>
                              </a:rPr>
                              <m:t>𝑥</m:t>
                            </m:r>
                          </m:e>
                          <m:sup>
                            <m:r>
                              <a:rPr lang="en-IN" sz="1800" i="1">
                                <a:latin typeface="Cambria Math"/>
                              </a:rPr>
                              <m:t>′</m:t>
                            </m:r>
                          </m:sup>
                        </m:sSup>
                      </m:den>
                    </m:f>
                    <m:r>
                      <a:rPr lang="en-IN" sz="1800" i="1">
                        <a:latin typeface="Cambria Math"/>
                      </a:rPr>
                      <m:t>+</m:t>
                    </m:r>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𝑣</m:t>
                            </m:r>
                          </m:e>
                          <m:sup>
                            <m:r>
                              <a:rPr lang="en-IN" sz="1800" i="1">
                                <a:latin typeface="Cambria Math"/>
                              </a:rPr>
                              <m:t>′</m:t>
                            </m:r>
                          </m:sup>
                        </m:sSup>
                      </m:num>
                      <m:den>
                        <m:r>
                          <a:rPr lang="en-IN" sz="1800" i="1">
                            <a:latin typeface="Cambria Math"/>
                          </a:rPr>
                          <m:t>𝜕</m:t>
                        </m:r>
                        <m:sSup>
                          <m:sSupPr>
                            <m:ctrlPr>
                              <a:rPr lang="en-US" sz="1800" i="1">
                                <a:latin typeface="Cambria Math"/>
                              </a:rPr>
                            </m:ctrlPr>
                          </m:sSupPr>
                          <m:e>
                            <m:r>
                              <a:rPr lang="en-IN" sz="1800" i="1">
                                <a:latin typeface="Cambria Math"/>
                              </a:rPr>
                              <m:t>𝑦</m:t>
                            </m:r>
                          </m:e>
                          <m:sup>
                            <m:r>
                              <a:rPr lang="en-IN" sz="1800" i="1">
                                <a:latin typeface="Cambria Math"/>
                              </a:rPr>
                              <m:t>′</m:t>
                            </m:r>
                          </m:sup>
                        </m:sSup>
                      </m:den>
                    </m:f>
                    <m:r>
                      <a:rPr lang="en-IN" sz="1800" i="1">
                        <a:latin typeface="Cambria Math"/>
                      </a:rPr>
                      <m:t>=</m:t>
                    </m:r>
                    <m:r>
                      <a:rPr lang="en-IN" sz="1800" i="1">
                        <a:latin typeface="Cambria Math"/>
                      </a:rPr>
                      <m:t>0</m:t>
                    </m:r>
                  </m:oMath>
                </a14:m>
                <a:r>
                  <a:rPr lang="en-IN" sz="1800" dirty="0">
                    <a:latin typeface="Times New Roman" pitchFamily="18" charset="0"/>
                    <a:cs typeface="Times New Roman" pitchFamily="18" charset="0"/>
                  </a:rPr>
                  <a:t>         					  </a:t>
                </a:r>
                <a:r>
                  <a:rPr lang="en-IN" sz="1800" dirty="0" smtClean="0">
                    <a:latin typeface="Times New Roman" pitchFamily="18" charset="0"/>
                    <a:cs typeface="Times New Roman" pitchFamily="18" charset="0"/>
                  </a:rPr>
                  <a:t>       (</a:t>
                </a:r>
                <a:r>
                  <a:rPr lang="en-IN" sz="1800" dirty="0">
                    <a:latin typeface="Times New Roman" pitchFamily="18" charset="0"/>
                    <a:cs typeface="Times New Roman" pitchFamily="18" charset="0"/>
                  </a:rPr>
                  <a:t>6.2)</a:t>
                </a:r>
                <a:endParaRPr lang="en-US" sz="1800" dirty="0">
                  <a:effectLst/>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64</a:t>
            </a:fld>
            <a:endParaRPr lang="en-US"/>
          </a:p>
        </p:txBody>
      </p:sp>
    </p:spTree>
    <p:extLst>
      <p:ext uri="{BB962C8B-B14F-4D97-AF65-F5344CB8AC3E}">
        <p14:creationId xmlns:p14="http://schemas.microsoft.com/office/powerpoint/2010/main" val="19882084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
                <a:ext cx="8229600" cy="6324600"/>
              </a:xfrm>
            </p:spPr>
            <p:txBody>
              <a:bodyPr>
                <a:noAutofit/>
              </a:bodyPr>
              <a:lstStyle/>
              <a:p>
                <a:pPr marL="0" indent="0" algn="just">
                  <a:buNone/>
                </a:pPr>
                <a:r>
                  <a:rPr lang="en-IN" sz="1800" b="1" dirty="0" smtClean="0">
                    <a:solidFill>
                      <a:srgbClr val="000000"/>
                    </a:solidFill>
                    <a:latin typeface="Times New Roman"/>
                  </a:rPr>
                  <a:t>Boundary and matching conditions:</a:t>
                </a:r>
                <a:endParaRPr lang="en-US" sz="1800" dirty="0">
                  <a:effectLst/>
                </a:endParaRPr>
              </a:p>
              <a:p>
                <a:pPr marL="0" indent="0" algn="just">
                  <a:buNone/>
                </a:pPr>
                <a14:m>
                  <m:oMath xmlns:m="http://schemas.openxmlformats.org/officeDocument/2006/math">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𝑢</m:t>
                            </m:r>
                          </m:e>
                          <m:sup>
                            <m:r>
                              <a:rPr lang="en-IN" sz="1800" i="1">
                                <a:solidFill>
                                  <a:srgbClr val="000000"/>
                                </a:solidFill>
                                <a:effectLst/>
                                <a:latin typeface="Cambria Math"/>
                                <a:cs typeface="Times New Roman"/>
                              </a:rPr>
                              <m:t>′</m:t>
                            </m:r>
                          </m:sup>
                        </m:sSup>
                      </m:num>
                      <m:den>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den>
                    </m:f>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0</m:t>
                    </m:r>
                  </m:oMath>
                </a14:m>
                <a:r>
                  <a:rPr lang="en-IN" sz="1800" dirty="0">
                    <a:solidFill>
                      <a:srgbClr val="000000"/>
                    </a:solidFill>
                    <a:effectLst/>
                    <a:latin typeface="Times New Roman"/>
                  </a:rPr>
                  <a:t> 					</a:t>
                </a:r>
                <a14:m>
                  <m:oMath xmlns:m="http://schemas.openxmlformats.org/officeDocument/2006/math">
                    <m:r>
                      <a:rPr lang="en-IN" sz="1800" i="1" smtClean="0">
                        <a:solidFill>
                          <a:srgbClr val="000000"/>
                        </a:solidFill>
                        <a:effectLst/>
                        <a:latin typeface="Cambria Math"/>
                        <a:cs typeface="Times New Roman"/>
                      </a:rPr>
                      <m:t>𝑎</m:t>
                    </m:r>
                    <m:r>
                      <a:rPr lang="en-IN" sz="1800" i="1">
                        <a:solidFill>
                          <a:srgbClr val="000000"/>
                        </a:solidFill>
                        <a:effectLst/>
                        <a:latin typeface="Cambria Math"/>
                        <a:cs typeface="Times New Roman"/>
                      </a:rPr>
                      <m:t>𝑡</m:t>
                    </m:r>
                    <m:r>
                      <a:rPr lang="en-IN" sz="1800" i="1">
                        <a:solidFill>
                          <a:srgbClr val="000000"/>
                        </a:solidFill>
                        <a:effectLst/>
                        <a:latin typeface="Cambria Math"/>
                        <a:cs typeface="Times New Roman"/>
                      </a:rPr>
                      <m:t> </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0</m:t>
                    </m:r>
                  </m:oMath>
                </a14:m>
                <a:endParaRPr lang="en-US" sz="1800" dirty="0">
                  <a:effectLst/>
                </a:endParaRPr>
              </a:p>
              <a:p>
                <a:pPr marL="0" indent="0" algn="just">
                  <a:buNone/>
                </a:pPr>
                <a14:m>
                  <m:oMath xmlns:m="http://schemas.openxmlformats.org/officeDocument/2006/math">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𝑢</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acc>
                      <m:accPr>
                        <m:chr m:val="̅"/>
                        <m:ctrlPr>
                          <a:rPr lang="en-US" sz="1800" i="1">
                            <a:solidFill>
                              <a:srgbClr val="000000"/>
                            </a:solidFill>
                            <a:effectLst/>
                            <a:latin typeface="Cambria Math"/>
                            <a:cs typeface="Times New Roman"/>
                          </a:rPr>
                        </m:ctrlPr>
                      </m:accPr>
                      <m:e>
                        <m:r>
                          <a:rPr lang="en-IN" sz="1800" i="1">
                            <a:solidFill>
                              <a:srgbClr val="000000"/>
                            </a:solidFill>
                            <a:effectLst/>
                            <a:latin typeface="Cambria Math"/>
                            <a:cs typeface="Times New Roman"/>
                          </a:rPr>
                          <m:t>𝑢</m:t>
                        </m:r>
                        <m:r>
                          <a:rPr lang="en-IN" sz="1800" i="1">
                            <a:solidFill>
                              <a:srgbClr val="000000"/>
                            </a:solidFill>
                            <a:effectLst/>
                            <a:latin typeface="Cambria Math"/>
                            <a:cs typeface="Times New Roman"/>
                          </a:rPr>
                          <m:t>′</m:t>
                        </m:r>
                      </m:e>
                    </m:acc>
                    <m:r>
                      <a:rPr lang="en-IN" sz="1800" b="1"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𝜎</m:t>
                        </m:r>
                      </m:e>
                      <m:sup>
                        <m:r>
                          <a:rPr lang="en-IN" sz="1800" i="1">
                            <a:solidFill>
                              <a:srgbClr val="000000"/>
                            </a:solidFill>
                            <a:effectLst/>
                            <a:latin typeface="Cambria Math"/>
                            <a:cs typeface="Times New Roman"/>
                          </a:rPr>
                          <m:t>′</m:t>
                        </m:r>
                      </m:sup>
                    </m:sSup>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𝑢</m:t>
                            </m:r>
                          </m:e>
                          <m:sup>
                            <m:r>
                              <a:rPr lang="en-IN" sz="1800" i="1">
                                <a:solidFill>
                                  <a:srgbClr val="000000"/>
                                </a:solidFill>
                                <a:effectLst/>
                                <a:latin typeface="Cambria Math"/>
                                <a:cs typeface="Times New Roman"/>
                              </a:rPr>
                              <m:t>′</m:t>
                            </m:r>
                          </m:sup>
                        </m:sSup>
                      </m:num>
                      <m:den>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den>
                    </m:f>
                  </m:oMath>
                </a14:m>
                <a:r>
                  <a:rPr lang="en-IN" sz="1800" b="1" dirty="0">
                    <a:solidFill>
                      <a:srgbClr val="000000"/>
                    </a:solidFill>
                    <a:effectLst/>
                    <a:latin typeface="Times New Roman"/>
                  </a:rPr>
                  <a:t> 				</a:t>
                </a:r>
                <a14:m>
                  <m:oMath xmlns:m="http://schemas.openxmlformats.org/officeDocument/2006/math">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h</m:t>
                    </m:r>
                    <m:r>
                      <a:rPr lang="en-IN" sz="1800" i="1">
                        <a:solidFill>
                          <a:srgbClr val="000000"/>
                        </a:solidFill>
                        <a:effectLst/>
                        <a:latin typeface="Cambria Math"/>
                        <a:cs typeface="Times New Roman"/>
                      </a:rPr>
                      <m:t>′</m:t>
                    </m:r>
                  </m:oMath>
                </a14:m>
                <a:endParaRPr lang="en-US" sz="1800" dirty="0">
                  <a:effectLst/>
                </a:endParaRPr>
              </a:p>
              <a:p>
                <a:pPr marL="0" indent="0" algn="just">
                  <a:buNone/>
                </a:pPr>
                <a14:m>
                  <m:oMath xmlns:m="http://schemas.openxmlformats.org/officeDocument/2006/math">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𝑣</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0</m:t>
                    </m:r>
                  </m:oMath>
                </a14:m>
                <a:r>
                  <a:rPr lang="en-IN" sz="1800" b="1" dirty="0">
                    <a:solidFill>
                      <a:srgbClr val="000000"/>
                    </a:solidFill>
                    <a:effectLst/>
                    <a:latin typeface="Times New Roman"/>
                  </a:rPr>
                  <a:t> 					</a:t>
                </a:r>
                <a14:m>
                  <m:oMath xmlns:m="http://schemas.openxmlformats.org/officeDocument/2006/math">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0</m:t>
                    </m:r>
                  </m:oMath>
                </a14:m>
                <a:endParaRPr lang="en-US" sz="1800" dirty="0">
                  <a:effectLst/>
                </a:endParaRPr>
              </a:p>
              <a:p>
                <a:pPr marL="0" indent="0" algn="just">
                  <a:buNone/>
                </a:pPr>
                <a14:m>
                  <m:oMath xmlns:m="http://schemas.openxmlformats.org/officeDocument/2006/math">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𝑣</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𝑑</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m:t>
                            </m:r>
                          </m:sup>
                        </m:sSup>
                      </m:num>
                      <m:den>
                        <m:r>
                          <a:rPr lang="en-IN" sz="1800" i="1">
                            <a:solidFill>
                              <a:srgbClr val="000000"/>
                            </a:solidFill>
                            <a:effectLst/>
                            <a:latin typeface="Cambria Math"/>
                            <a:cs typeface="Times New Roman"/>
                          </a:rPr>
                          <m:t>𝑑</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𝑡</m:t>
                            </m:r>
                          </m:e>
                          <m:sup>
                            <m:r>
                              <a:rPr lang="en-IN" sz="1800" i="1">
                                <a:solidFill>
                                  <a:srgbClr val="000000"/>
                                </a:solidFill>
                                <a:effectLst/>
                                <a:latin typeface="Cambria Math"/>
                                <a:cs typeface="Times New Roman"/>
                              </a:rPr>
                              <m:t>′</m:t>
                            </m:r>
                          </m:sup>
                        </m:sSup>
                      </m:den>
                    </m:f>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𝑘</m:t>
                        </m:r>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𝜂</m:t>
                            </m:r>
                          </m:e>
                          <m:sub>
                            <m:r>
                              <a:rPr lang="en-IN" sz="1800" i="1">
                                <a:solidFill>
                                  <a:srgbClr val="000000"/>
                                </a:solidFill>
                                <a:effectLst/>
                                <a:latin typeface="Cambria Math"/>
                                <a:cs typeface="Times New Roman"/>
                              </a:rPr>
                              <m:t>0</m:t>
                            </m:r>
                            <m:r>
                              <a:rPr lang="en-IN" sz="1800" i="1">
                                <a:solidFill>
                                  <a:srgbClr val="000000"/>
                                </a:solidFill>
                                <a:effectLst/>
                                <a:latin typeface="Cambria Math"/>
                                <a:cs typeface="Times New Roman"/>
                              </a:rPr>
                              <m:t> </m:t>
                            </m:r>
                          </m:sub>
                        </m:sSub>
                      </m:den>
                    </m:f>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acc>
                          <m:accPr>
                            <m:chr m:val="̅"/>
                            <m:ctrlPr>
                              <a:rPr lang="en-US" sz="1800" i="1">
                                <a:solidFill>
                                  <a:srgbClr val="000000"/>
                                </a:solidFill>
                                <a:effectLst/>
                                <a:latin typeface="Cambria Math"/>
                                <a:cs typeface="Times New Roman"/>
                              </a:rPr>
                            </m:ctrlPr>
                          </m:acc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m:t>
                                </m:r>
                              </m:sup>
                            </m:sSup>
                          </m:e>
                        </m:acc>
                      </m:num>
                      <m:den>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den>
                    </m:f>
                  </m:oMath>
                </a14:m>
                <a:r>
                  <a:rPr lang="en-IN" sz="1800" dirty="0">
                    <a:solidFill>
                      <a:srgbClr val="000000"/>
                    </a:solidFill>
                    <a:effectLst/>
                    <a:latin typeface="Times New Roman"/>
                  </a:rPr>
                  <a:t> 			</a:t>
                </a:r>
                <a14:m>
                  <m:oMath xmlns:m="http://schemas.openxmlformats.org/officeDocument/2006/math">
                    <m:r>
                      <m:rPr>
                        <m:sty m:val="p"/>
                      </m:rPr>
                      <a:rPr lang="en-US" sz="1800" b="0" i="0" smtClean="0">
                        <a:solidFill>
                          <a:srgbClr val="000000"/>
                        </a:solidFill>
                        <a:effectLst/>
                        <a:latin typeface="Cambria Math"/>
                        <a:cs typeface="Times New Roman"/>
                      </a:rPr>
                      <m:t>at</m:t>
                    </m:r>
                    <m:r>
                      <a:rPr lang="en-US" sz="1800" b="0" i="0" smtClean="0">
                        <a:solidFill>
                          <a:srgbClr val="000000"/>
                        </a:solidFill>
                        <a:effectLst/>
                        <a:latin typeface="Cambria Math"/>
                        <a:cs typeface="Times New Roman"/>
                      </a:rPr>
                      <m:t> </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m:t>
                        </m:r>
                      </m:sup>
                    </m:sSup>
                  </m:oMath>
                </a14:m>
                <a:r>
                  <a:rPr lang="en-IN" sz="1800" dirty="0">
                    <a:solidFill>
                      <a:srgbClr val="000000"/>
                    </a:solidFill>
                    <a:effectLst/>
                    <a:latin typeface="Times New Roman"/>
                  </a:rPr>
                  <a:t>  		   (6.4)</a:t>
                </a:r>
                <a:endParaRPr lang="en-US" sz="1800" dirty="0">
                  <a:effectLst/>
                </a:endParaRPr>
              </a:p>
              <a:p>
                <a:pPr marL="0" indent="0" algn="just">
                  <a:buNone/>
                </a:pPr>
                <a14:m>
                  <m:oMath xmlns:m="http://schemas.openxmlformats.org/officeDocument/2006/math">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m:t>
                            </m:r>
                          </m:sup>
                        </m:sSup>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r>
                          <a:rPr lang="en-IN" sz="1800" i="1">
                            <a:solidFill>
                              <a:srgbClr val="000000"/>
                            </a:solidFill>
                            <a:effectLst/>
                            <a:latin typeface="Cambria Math"/>
                            <a:cs typeface="Times New Roman"/>
                          </a:rPr>
                          <m:t>′ </m:t>
                        </m:r>
                      </m:den>
                    </m:f>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𝑎𝑛𝑑</m:t>
                    </m:r>
                    <m:r>
                      <a:rPr lang="en-IN" sz="1800" i="1">
                        <a:solidFill>
                          <a:srgbClr val="000000"/>
                        </a:solidFill>
                        <a:effectLst/>
                        <a:latin typeface="Cambria Math"/>
                        <a:cs typeface="Times New Roman"/>
                      </a:rPr>
                      <m:t> </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acc>
                          <m:accPr>
                            <m:chr m:val="̅"/>
                            <m:ctrlPr>
                              <a:rPr lang="en-US" sz="1800" i="1">
                                <a:solidFill>
                                  <a:srgbClr val="000000"/>
                                </a:solidFill>
                                <a:effectLst/>
                                <a:latin typeface="Cambria Math"/>
                                <a:cs typeface="Times New Roman"/>
                              </a:rPr>
                            </m:ctrlPr>
                          </m:acc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m:t>
                                </m:r>
                              </m:sup>
                            </m:sSup>
                          </m:e>
                        </m:acc>
                      </m:num>
                      <m:den>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den>
                    </m:f>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0</m:t>
                    </m:r>
                  </m:oMath>
                </a14:m>
                <a:r>
                  <a:rPr lang="en-IN" sz="1800" dirty="0">
                    <a:solidFill>
                      <a:srgbClr val="000000"/>
                    </a:solidFill>
                    <a:effectLst/>
                    <a:latin typeface="Times New Roman"/>
                  </a:rPr>
                  <a:t> 				</a:t>
                </a:r>
                <a14:m>
                  <m:oMath xmlns:m="http://schemas.openxmlformats.org/officeDocument/2006/math">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0</m:t>
                    </m:r>
                  </m:oMath>
                </a14:m>
                <a:endParaRPr lang="en-US" sz="1800" dirty="0">
                  <a:effectLst/>
                </a:endParaRPr>
              </a:p>
              <a:p>
                <a:pPr marL="0" indent="0" algn="just">
                  <a:buNone/>
                </a:pPr>
                <a14:m>
                  <m:oMath xmlns:m="http://schemas.openxmlformats.org/officeDocument/2006/math">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𝑎𝑛𝑑</m:t>
                    </m:r>
                    <m:r>
                      <a:rPr lang="en-IN" sz="1800" i="1">
                        <a:solidFill>
                          <a:srgbClr val="000000"/>
                        </a:solidFill>
                        <a:effectLst/>
                        <a:latin typeface="Cambria Math"/>
                        <a:cs typeface="Times New Roman"/>
                      </a:rPr>
                      <m:t> </m:t>
                    </m:r>
                    <m:acc>
                      <m:accPr>
                        <m:chr m:val="̅"/>
                        <m:ctrlPr>
                          <a:rPr lang="en-US" sz="1800" i="1">
                            <a:solidFill>
                              <a:srgbClr val="000000"/>
                            </a:solidFill>
                            <a:effectLst/>
                            <a:latin typeface="Cambria Math"/>
                            <a:cs typeface="Times New Roman"/>
                          </a:rPr>
                        </m:ctrlPr>
                      </m:acc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m:t>
                            </m:r>
                          </m:sup>
                        </m:sSup>
                      </m:e>
                    </m:acc>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0</m:t>
                    </m:r>
                  </m:oMath>
                </a14:m>
                <a:r>
                  <a:rPr lang="en-IN" sz="1800" dirty="0">
                    <a:solidFill>
                      <a:srgbClr val="000000"/>
                    </a:solidFill>
                    <a:effectLst/>
                    <a:latin typeface="Times New Roman"/>
                  </a:rPr>
                  <a:t>                                                          </a:t>
                </a:r>
                <a:r>
                  <a:rPr lang="en-IN" sz="1800" dirty="0" smtClean="0">
                    <a:solidFill>
                      <a:srgbClr val="000000"/>
                    </a:solidFill>
                    <a:effectLst/>
                    <a:latin typeface="Times New Roman"/>
                  </a:rPr>
                  <a:t>  </a:t>
                </a:r>
                <a14:m>
                  <m:oMath xmlns:m="http://schemas.openxmlformats.org/officeDocument/2006/math">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𝑙</m:t>
                    </m:r>
                    <m:r>
                      <a:rPr lang="en-IN" sz="1800" i="1">
                        <a:solidFill>
                          <a:srgbClr val="000000"/>
                        </a:solidFill>
                        <a:effectLst/>
                        <a:latin typeface="Cambria Math"/>
                        <a:cs typeface="Times New Roman"/>
                      </a:rPr>
                      <m:t>′</m:t>
                    </m:r>
                  </m:oMath>
                </a14:m>
                <a:endParaRPr lang="en-US" sz="1800" dirty="0">
                  <a:effectLst/>
                </a:endParaRPr>
              </a:p>
              <a:p>
                <a:pPr marL="0" indent="0" algn="just">
                  <a:buNone/>
                </a:pPr>
                <a14:m>
                  <m:oMath xmlns:m="http://schemas.openxmlformats.org/officeDocument/2006/math">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acc>
                      <m:accPr>
                        <m:chr m:val="̅"/>
                        <m:ctrlPr>
                          <a:rPr lang="en-US" sz="1800" i="1">
                            <a:solidFill>
                              <a:srgbClr val="000000"/>
                            </a:solidFill>
                            <a:effectLst/>
                            <a:latin typeface="Cambria Math"/>
                            <a:cs typeface="Times New Roman"/>
                          </a:rPr>
                        </m:ctrlPr>
                      </m:acc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m:t>
                            </m:r>
                          </m:sup>
                        </m:sSup>
                      </m:e>
                    </m:acc>
                  </m:oMath>
                </a14:m>
                <a:r>
                  <a:rPr lang="en-IN" sz="1800" dirty="0">
                    <a:solidFill>
                      <a:srgbClr val="000000"/>
                    </a:solidFill>
                    <a:effectLst/>
                    <a:latin typeface="Times New Roman"/>
                  </a:rPr>
                  <a:t>                                			</a:t>
                </a:r>
                <a14:m>
                  <m:oMath xmlns:m="http://schemas.openxmlformats.org/officeDocument/2006/math">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h</m:t>
                    </m:r>
                    <m:r>
                      <a:rPr lang="en-IN" sz="1800" i="1">
                        <a:solidFill>
                          <a:srgbClr val="000000"/>
                        </a:solidFill>
                        <a:effectLst/>
                        <a:latin typeface="Cambria Math"/>
                        <a:cs typeface="Times New Roman"/>
                      </a:rPr>
                      <m:t>′</m:t>
                    </m:r>
                  </m:oMath>
                </a14:m>
                <a:r>
                  <a:rPr lang="en-IN" sz="1800" dirty="0">
                    <a:solidFill>
                      <a:srgbClr val="000000"/>
                    </a:solidFill>
                    <a:effectLst/>
                    <a:latin typeface="Times New Roman"/>
                  </a:rPr>
                  <a:t>                                                </a:t>
                </a:r>
                <a14:m>
                  <m:oMath xmlns:m="http://schemas.openxmlformats.org/officeDocument/2006/math">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acc>
                          <m:accPr>
                            <m:chr m:val="̅"/>
                            <m:ctrlPr>
                              <a:rPr lang="en-US" sz="1800" i="1">
                                <a:solidFill>
                                  <a:srgbClr val="000000"/>
                                </a:solidFill>
                                <a:effectLst/>
                                <a:latin typeface="Cambria Math"/>
                                <a:cs typeface="Times New Roman"/>
                              </a:rPr>
                            </m:ctrlPr>
                          </m:acc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m:t>
                                </m:r>
                              </m:sup>
                            </m:sSup>
                          </m:e>
                        </m:acc>
                      </m:num>
                      <m:den>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den>
                    </m:f>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0</m:t>
                    </m:r>
                  </m:oMath>
                </a14:m>
                <a:r>
                  <a:rPr lang="en-IN" sz="1800" dirty="0">
                    <a:solidFill>
                      <a:srgbClr val="000000"/>
                    </a:solidFill>
                    <a:effectLst/>
                    <a:latin typeface="Times New Roman"/>
                  </a:rPr>
                  <a:t> 					</a:t>
                </a:r>
                <a14:m>
                  <m:oMath xmlns:m="http://schemas.openxmlformats.org/officeDocument/2006/math">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𝐻</m:t>
                    </m:r>
                    <m:r>
                      <a:rPr lang="en-IN" sz="1800" i="1">
                        <a:solidFill>
                          <a:srgbClr val="000000"/>
                        </a:solidFill>
                        <a:effectLst/>
                        <a:latin typeface="Cambria Math"/>
                        <a:cs typeface="Times New Roman"/>
                      </a:rPr>
                      <m:t>′</m:t>
                    </m:r>
                  </m:oMath>
                </a14:m>
                <a:r>
                  <a:rPr lang="en-IN" sz="1800" b="1" dirty="0">
                    <a:solidFill>
                      <a:srgbClr val="000000"/>
                    </a:solidFill>
                    <a:effectLst/>
                    <a:latin typeface="Times New Roman"/>
                  </a:rPr>
                  <a:t> </a:t>
                </a:r>
                <a:endParaRPr lang="en-US" sz="1800" dirty="0">
                  <a:effectLst/>
                </a:endParaRPr>
              </a:p>
              <a:p>
                <a:pPr marL="0" indent="0" algn="just">
                  <a:buNone/>
                </a:pPr>
                <a:r>
                  <a:rPr lang="en-IN" sz="1800" b="1" dirty="0">
                    <a:solidFill>
                      <a:srgbClr val="000000"/>
                    </a:solidFill>
                    <a:effectLst/>
                    <a:latin typeface="Times New Roman"/>
                  </a:rPr>
                  <a:t> </a:t>
                </a:r>
                <a:r>
                  <a:rPr lang="en-IN" sz="1800" b="1" dirty="0" smtClean="0">
                    <a:solidFill>
                      <a:srgbClr val="000000"/>
                    </a:solidFill>
                    <a:effectLst/>
                    <a:latin typeface="Times New Roman"/>
                  </a:rPr>
                  <a:t>Non </a:t>
                </a:r>
                <a:r>
                  <a:rPr lang="en-IN" sz="1800" b="1" dirty="0">
                    <a:solidFill>
                      <a:srgbClr val="000000"/>
                    </a:solidFill>
                    <a:effectLst/>
                    <a:latin typeface="Times New Roman"/>
                  </a:rPr>
                  <a:t>dimensional scheme:</a:t>
                </a:r>
                <a:endParaRPr lang="en-US" sz="1800" dirty="0">
                  <a:effectLst/>
                </a:endParaRPr>
              </a:p>
              <a:p>
                <a:pPr marL="0" indent="0" algn="just">
                  <a:buNone/>
                </a:pPr>
                <a14:m>
                  <m:oMath xmlns:m="http://schemas.openxmlformats.org/officeDocument/2006/math">
                    <m:r>
                      <a:rPr lang="en-IN" sz="1800" i="1">
                        <a:solidFill>
                          <a:srgbClr val="000000"/>
                        </a:solidFill>
                        <a:effectLst/>
                        <a:latin typeface="Cambria Math"/>
                        <a:cs typeface="Times New Roman"/>
                      </a:rPr>
                      <m:t>𝑥</m:t>
                    </m:r>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m:t>
                            </m:r>
                          </m:sup>
                        </m:sSup>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𝑙</m:t>
                            </m:r>
                          </m:e>
                          <m:sup>
                            <m:r>
                              <a:rPr lang="en-IN" sz="1800" i="1">
                                <a:solidFill>
                                  <a:srgbClr val="000000"/>
                                </a:solidFill>
                                <a:effectLst/>
                                <a:latin typeface="Cambria Math"/>
                                <a:cs typeface="Times New Roman"/>
                              </a:rPr>
                              <m:t>′</m:t>
                            </m:r>
                          </m:sup>
                        </m:sSup>
                      </m:den>
                    </m:f>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𝑦</m:t>
                    </m:r>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m:t>
                            </m:r>
                          </m:sup>
                        </m:sSup>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h</m:t>
                            </m:r>
                          </m:e>
                          <m:sub>
                            <m:r>
                              <a:rPr lang="en-IN" sz="1800" i="1">
                                <a:solidFill>
                                  <a:srgbClr val="000000"/>
                                </a:solidFill>
                                <a:effectLst/>
                                <a:latin typeface="Cambria Math"/>
                                <a:cs typeface="Times New Roman"/>
                              </a:rPr>
                              <m:t>0</m:t>
                            </m:r>
                          </m:sub>
                        </m:sSub>
                      </m:den>
                    </m:f>
                    <m:r>
                      <a:rPr lang="en-IN" sz="1800" i="1">
                        <a:solidFill>
                          <a:srgbClr val="000000"/>
                        </a:solidFill>
                        <a:effectLst/>
                        <a:latin typeface="Cambria Math"/>
                        <a:cs typeface="Times New Roman"/>
                      </a:rPr>
                      <m:t>      ,           </m:t>
                    </m:r>
                    <m:r>
                      <a:rPr lang="en-IN" sz="1800" i="1">
                        <a:solidFill>
                          <a:srgbClr val="000000"/>
                        </a:solidFill>
                        <a:effectLst/>
                        <a:latin typeface="Cambria Math"/>
                        <a:cs typeface="Times New Roman"/>
                      </a:rPr>
                      <m:t>𝑢</m:t>
                    </m:r>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𝑢</m:t>
                            </m:r>
                          </m:e>
                          <m:sup>
                            <m:r>
                              <a:rPr lang="en-IN" sz="1800" i="1">
                                <a:solidFill>
                                  <a:srgbClr val="000000"/>
                                </a:solidFill>
                                <a:effectLst/>
                                <a:latin typeface="Cambria Math"/>
                                <a:cs typeface="Times New Roman"/>
                              </a:rPr>
                              <m:t>′</m:t>
                            </m:r>
                          </m:sup>
                        </m:sSup>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𝑣</m:t>
                            </m:r>
                          </m:e>
                          <m:sub>
                            <m:r>
                              <a:rPr lang="en-IN" sz="1800" i="1">
                                <a:solidFill>
                                  <a:srgbClr val="000000"/>
                                </a:solidFill>
                                <a:effectLst/>
                                <a:latin typeface="Cambria Math"/>
                                <a:cs typeface="Times New Roman"/>
                              </a:rPr>
                              <m:t>0</m:t>
                            </m:r>
                          </m:sub>
                        </m:sSub>
                      </m:den>
                    </m:f>
                    <m:r>
                      <a:rPr lang="en-IN" sz="1800" i="1">
                        <a:solidFill>
                          <a:srgbClr val="000000"/>
                        </a:solidFill>
                        <a:effectLst/>
                        <a:latin typeface="Cambria Math"/>
                        <a:cs typeface="Times New Roman"/>
                      </a:rPr>
                      <m:t>         ,            </m:t>
                    </m:r>
                    <m:r>
                      <a:rPr lang="en-IN" sz="1800" i="1">
                        <a:solidFill>
                          <a:srgbClr val="000000"/>
                        </a:solidFill>
                        <a:effectLst/>
                        <a:latin typeface="Cambria Math"/>
                        <a:cs typeface="Times New Roman"/>
                      </a:rPr>
                      <m:t>𝑐</m:t>
                    </m:r>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𝑐</m:t>
                            </m:r>
                          </m:e>
                          <m:sup>
                            <m:r>
                              <a:rPr lang="en-IN" sz="1800" i="1">
                                <a:solidFill>
                                  <a:srgbClr val="000000"/>
                                </a:solidFill>
                                <a:effectLst/>
                                <a:latin typeface="Cambria Math"/>
                                <a:cs typeface="Times New Roman"/>
                              </a:rPr>
                              <m:t>′</m:t>
                            </m:r>
                          </m:sup>
                        </m:sSup>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𝑐</m:t>
                            </m:r>
                          </m:e>
                          <m:sub>
                            <m:r>
                              <a:rPr lang="en-IN" sz="1800" i="1">
                                <a:solidFill>
                                  <a:srgbClr val="000000"/>
                                </a:solidFill>
                                <a:effectLst/>
                                <a:latin typeface="Cambria Math"/>
                                <a:cs typeface="Times New Roman"/>
                              </a:rPr>
                              <m:t>0</m:t>
                            </m:r>
                          </m:sub>
                        </m:sSub>
                      </m:den>
                    </m:f>
                  </m:oMath>
                </a14:m>
                <a:r>
                  <a:rPr lang="en-IN" sz="1800" dirty="0">
                    <a:solidFill>
                      <a:srgbClr val="000000"/>
                    </a:solidFill>
                    <a:effectLst/>
                    <a:latin typeface="Times New Roman"/>
                  </a:rPr>
                  <a:t> </a:t>
                </a:r>
                <a:endParaRPr lang="en-US" sz="1800" dirty="0">
                  <a:effectLst/>
                </a:endParaRPr>
              </a:p>
              <a:p>
                <a:pPr marL="0" indent="0">
                  <a:buNone/>
                </a:pPr>
                <a14:m>
                  <m:oMath xmlns:m="http://schemas.openxmlformats.org/officeDocument/2006/math">
                    <m:r>
                      <a:rPr lang="en-IN" sz="1800" i="1">
                        <a:solidFill>
                          <a:srgbClr val="000000"/>
                        </a:solidFill>
                        <a:effectLst/>
                        <a:latin typeface="Cambria Math"/>
                        <a:cs typeface="Times New Roman"/>
                      </a:rPr>
                      <m:t>𝑣</m:t>
                    </m:r>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𝑣</m:t>
                            </m:r>
                          </m:e>
                          <m:sup>
                            <m:r>
                              <a:rPr lang="en-IN" sz="1800" i="1">
                                <a:solidFill>
                                  <a:srgbClr val="000000"/>
                                </a:solidFill>
                                <a:effectLst/>
                                <a:latin typeface="Cambria Math"/>
                                <a:cs typeface="Times New Roman"/>
                              </a:rPr>
                              <m:t>′</m:t>
                            </m:r>
                          </m:sup>
                        </m:sSup>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𝑣</m:t>
                            </m:r>
                          </m:e>
                          <m:sub>
                            <m:r>
                              <a:rPr lang="en-IN" sz="1800" i="1">
                                <a:solidFill>
                                  <a:srgbClr val="000000"/>
                                </a:solidFill>
                                <a:effectLst/>
                                <a:latin typeface="Cambria Math"/>
                                <a:cs typeface="Times New Roman"/>
                              </a:rPr>
                              <m:t>0</m:t>
                            </m:r>
                          </m:sub>
                        </m:sSub>
                      </m:den>
                    </m:f>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h</m:t>
                    </m:r>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h</m:t>
                            </m:r>
                          </m:e>
                          <m:sup>
                            <m:r>
                              <a:rPr lang="en-IN" sz="1800" i="1">
                                <a:solidFill>
                                  <a:srgbClr val="000000"/>
                                </a:solidFill>
                                <a:effectLst/>
                                <a:latin typeface="Cambria Math"/>
                                <a:cs typeface="Times New Roman"/>
                              </a:rPr>
                              <m:t>′</m:t>
                            </m:r>
                          </m:sup>
                        </m:sSup>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h</m:t>
                            </m:r>
                          </m:e>
                          <m:sub>
                            <m:r>
                              <a:rPr lang="en-IN" sz="1800" i="1">
                                <a:solidFill>
                                  <a:srgbClr val="000000"/>
                                </a:solidFill>
                                <a:effectLst/>
                                <a:latin typeface="Cambria Math"/>
                                <a:cs typeface="Times New Roman"/>
                              </a:rPr>
                              <m:t>0</m:t>
                            </m:r>
                          </m:sub>
                        </m:sSub>
                      </m:den>
                    </m:f>
                    <m:r>
                      <a:rPr lang="en-IN" sz="1800" i="1">
                        <a:solidFill>
                          <a:srgbClr val="000000"/>
                        </a:solidFill>
                        <a:effectLst/>
                        <a:latin typeface="Cambria Math"/>
                        <a:cs typeface="Times New Roman"/>
                      </a:rPr>
                      <m:t>, </m:t>
                    </m:r>
                  </m:oMath>
                </a14:m>
                <a:r>
                  <a:rPr lang="en-IN" sz="1800" dirty="0">
                    <a:solidFill>
                      <a:srgbClr val="000000"/>
                    </a:solidFill>
                    <a:effectLst/>
                    <a:latin typeface="Times New Roman"/>
                  </a:rPr>
                  <a:t>   </a:t>
                </a:r>
                <a14:m>
                  <m:oMath xmlns:m="http://schemas.openxmlformats.org/officeDocument/2006/math">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𝑡</m:t>
                    </m:r>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h</m:t>
                            </m:r>
                          </m:e>
                          <m:sub>
                            <m:r>
                              <a:rPr lang="en-IN" sz="1800" i="1">
                                <a:solidFill>
                                  <a:srgbClr val="000000"/>
                                </a:solidFill>
                                <a:effectLst/>
                                <a:latin typeface="Cambria Math"/>
                                <a:cs typeface="Times New Roman"/>
                              </a:rPr>
                              <m:t>0</m:t>
                            </m:r>
                          </m:sub>
                        </m:s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𝑡</m:t>
                            </m:r>
                          </m:e>
                          <m:sup>
                            <m:r>
                              <a:rPr lang="en-IN" sz="1800" i="1">
                                <a:solidFill>
                                  <a:srgbClr val="000000"/>
                                </a:solidFill>
                                <a:effectLst/>
                                <a:latin typeface="Cambria Math"/>
                                <a:cs typeface="Times New Roman"/>
                              </a:rPr>
                              <m:t>′</m:t>
                            </m:r>
                          </m:sup>
                        </m:sSup>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𝑣</m:t>
                            </m:r>
                          </m:e>
                          <m:sub>
                            <m:r>
                              <a:rPr lang="en-IN" sz="1800" i="1">
                                <a:solidFill>
                                  <a:srgbClr val="000000"/>
                                </a:solidFill>
                                <a:effectLst/>
                                <a:latin typeface="Cambria Math"/>
                                <a:cs typeface="Times New Roman"/>
                              </a:rPr>
                              <m:t>0</m:t>
                            </m:r>
                          </m:sub>
                        </m:sSub>
                      </m:den>
                    </m:f>
                  </m:oMath>
                </a14:m>
                <a:r>
                  <a:rPr lang="en-IN" sz="1800" dirty="0">
                    <a:solidFill>
                      <a:srgbClr val="000000"/>
                    </a:solidFill>
                    <a:effectLst/>
                    <a:latin typeface="Times New Roman"/>
                  </a:rPr>
                  <a:t>          </a:t>
                </a:r>
                <a:r>
                  <a:rPr lang="en-IN" sz="1800" dirty="0" smtClean="0">
                    <a:solidFill>
                      <a:srgbClr val="000000"/>
                    </a:solidFill>
                    <a:effectLst/>
                    <a:latin typeface="Times New Roman"/>
                  </a:rPr>
                  <a:t>   </a:t>
                </a:r>
                <a14:m>
                  <m:oMath xmlns:m="http://schemas.openxmlformats.org/officeDocument/2006/math">
                    <m:acc>
                      <m:accPr>
                        <m:chr m:val="̅"/>
                        <m:ctrlPr>
                          <a:rPr lang="en-US" sz="1800" i="1">
                            <a:solidFill>
                              <a:srgbClr val="000000"/>
                            </a:solidFill>
                            <a:effectLst/>
                            <a:latin typeface="Cambria Math"/>
                            <a:cs typeface="Times New Roman"/>
                          </a:rPr>
                        </m:ctrlPr>
                      </m:accPr>
                      <m:e>
                        <m:r>
                          <a:rPr lang="en-IN" sz="1800" i="1">
                            <a:solidFill>
                              <a:srgbClr val="000000"/>
                            </a:solidFill>
                            <a:effectLst/>
                            <a:latin typeface="Cambria Math"/>
                            <a:cs typeface="Times New Roman"/>
                          </a:rPr>
                          <m:t>𝑝</m:t>
                        </m:r>
                      </m:e>
                    </m:acc>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acc>
                          <m:accPr>
                            <m:chr m:val="̅"/>
                            <m:ctrlPr>
                              <a:rPr lang="en-US" sz="1800" i="1">
                                <a:solidFill>
                                  <a:srgbClr val="000000"/>
                                </a:solidFill>
                                <a:effectLst/>
                                <a:latin typeface="Cambria Math"/>
                                <a:cs typeface="Times New Roman"/>
                              </a:rPr>
                            </m:ctrlPr>
                          </m:acc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𝑝</m:t>
                                </m:r>
                              </m:e>
                              <m:sup>
                                <m:r>
                                  <a:rPr lang="en-IN" sz="1800" i="1">
                                    <a:solidFill>
                                      <a:srgbClr val="000000"/>
                                    </a:solidFill>
                                    <a:effectLst/>
                                    <a:latin typeface="Cambria Math"/>
                                    <a:cs typeface="Times New Roman"/>
                                  </a:rPr>
                                  <m:t>′</m:t>
                                </m:r>
                              </m:sup>
                            </m:sSup>
                          </m:e>
                        </m:acc>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𝜌</m:t>
                            </m:r>
                            <m:r>
                              <a:rPr lang="en-IN" sz="1800" i="1">
                                <a:solidFill>
                                  <a:srgbClr val="000000"/>
                                </a:solidFill>
                                <a:effectLst/>
                                <a:latin typeface="Cambria Math"/>
                                <a:cs typeface="Times New Roman"/>
                              </a:rPr>
                              <m:t>𝑣</m:t>
                            </m:r>
                          </m:e>
                          <m:sub>
                            <m:r>
                              <a:rPr lang="en-IN" sz="1800" i="1">
                                <a:solidFill>
                                  <a:srgbClr val="000000"/>
                                </a:solidFill>
                                <a:effectLst/>
                                <a:latin typeface="Cambria Math"/>
                                <a:cs typeface="Times New Roman"/>
                              </a:rPr>
                              <m:t>0</m:t>
                            </m:r>
                          </m:sub>
                          <m:sup>
                            <m:r>
                              <a:rPr lang="en-IN" sz="1800" i="1">
                                <a:solidFill>
                                  <a:srgbClr val="000000"/>
                                </a:solidFill>
                                <a:effectLst/>
                                <a:latin typeface="Cambria Math"/>
                                <a:cs typeface="Times New Roman"/>
                              </a:rPr>
                              <m:t>2</m:t>
                            </m:r>
                          </m:sup>
                        </m:sSubSup>
                      </m:den>
                    </m:f>
                  </m:oMath>
                </a14:m>
                <a:r>
                  <a:rPr lang="en-IN" sz="1800" dirty="0">
                    <a:solidFill>
                      <a:srgbClr val="000000"/>
                    </a:solidFill>
                    <a:effectLst/>
                    <a:latin typeface="Times New Roman"/>
                  </a:rPr>
                  <a:t>   , </a:t>
                </a:r>
                <a:r>
                  <a:rPr lang="en-IN" sz="1800" dirty="0" smtClean="0">
                    <a:solidFill>
                      <a:srgbClr val="000000"/>
                    </a:solidFill>
                    <a:effectLst/>
                    <a:latin typeface="Times New Roman"/>
                  </a:rPr>
                  <a:t>         </a:t>
                </a:r>
                <a14:m>
                  <m:oMath xmlns:m="http://schemas.openxmlformats.org/officeDocument/2006/math">
                    <m:r>
                      <a:rPr lang="en-IN" sz="1800" i="1" smtClean="0">
                        <a:solidFill>
                          <a:srgbClr val="000000"/>
                        </a:solidFill>
                        <a:effectLst/>
                        <a:latin typeface="Cambria Math"/>
                        <a:cs typeface="Times New Roman"/>
                      </a:rPr>
                      <m:t>𝑙</m:t>
                    </m:r>
                    <m:r>
                      <a:rPr lang="en-IN" sz="1800" i="1" smtClean="0">
                        <a:solidFill>
                          <a:srgbClr val="000000"/>
                        </a:solidFill>
                        <a:effectLst/>
                        <a:latin typeface="Cambria Math"/>
                        <a:cs typeface="Times New Roman"/>
                      </a:rPr>
                      <m:t>=</m:t>
                    </m:r>
                    <m:f>
                      <m:fPr>
                        <m:ctrlPr>
                          <a:rPr lang="en-US" sz="1800" i="1" smtClean="0">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𝑙</m:t>
                            </m:r>
                          </m:e>
                          <m:sup>
                            <m:r>
                              <a:rPr lang="en-IN" sz="1800" i="1">
                                <a:solidFill>
                                  <a:srgbClr val="000000"/>
                                </a:solidFill>
                                <a:effectLst/>
                                <a:latin typeface="Cambria Math"/>
                                <a:cs typeface="Times New Roman"/>
                              </a:rPr>
                              <m:t>′</m:t>
                            </m:r>
                          </m:sup>
                        </m:sSup>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h</m:t>
                            </m:r>
                          </m:e>
                          <m:sub>
                            <m:r>
                              <a:rPr lang="en-IN" sz="1800" i="1">
                                <a:solidFill>
                                  <a:srgbClr val="000000"/>
                                </a:solidFill>
                                <a:effectLst/>
                                <a:latin typeface="Cambria Math"/>
                                <a:cs typeface="Times New Roman"/>
                              </a:rPr>
                              <m:t>0</m:t>
                            </m:r>
                          </m:sub>
                        </m:sSub>
                      </m:den>
                    </m:f>
                  </m:oMath>
                </a14:m>
                <a:r>
                  <a:rPr lang="en-IN" sz="1800" dirty="0" smtClean="0">
                    <a:solidFill>
                      <a:srgbClr val="000000"/>
                    </a:solidFill>
                    <a:effectLst/>
                    <a:latin typeface="Times New Roman"/>
                  </a:rPr>
                  <a:t>   </a:t>
                </a:r>
                <a14:m>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𝑝</m:t>
                        </m:r>
                      </m:e>
                      <m:sub>
                        <m:r>
                          <a:rPr lang="en-IN" sz="1800" i="1">
                            <a:solidFill>
                              <a:srgbClr val="000000"/>
                            </a:solidFill>
                            <a:effectLst/>
                            <a:latin typeface="Cambria Math"/>
                            <a:cs typeface="Times New Roman"/>
                          </a:rPr>
                          <m:t>𝑒</m:t>
                        </m:r>
                      </m:sub>
                    </m:sSub>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𝑣</m:t>
                            </m:r>
                          </m:e>
                          <m:sub>
                            <m:r>
                              <a:rPr lang="en-IN" sz="1800" i="1">
                                <a:solidFill>
                                  <a:srgbClr val="000000"/>
                                </a:solidFill>
                                <a:effectLst/>
                                <a:latin typeface="Cambria Math"/>
                                <a:cs typeface="Times New Roman"/>
                              </a:rPr>
                              <m:t>0</m:t>
                            </m:r>
                          </m:sub>
                        </m:sSub>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h</m:t>
                            </m:r>
                          </m:e>
                          <m:sub>
                            <m:r>
                              <a:rPr lang="en-IN" sz="1800" i="1">
                                <a:solidFill>
                                  <a:srgbClr val="000000"/>
                                </a:solidFill>
                                <a:effectLst/>
                                <a:latin typeface="Cambria Math"/>
                                <a:cs typeface="Times New Roman"/>
                              </a:rPr>
                              <m:t>0</m:t>
                            </m:r>
                          </m:sub>
                        </m:sSub>
                      </m:num>
                      <m:den>
                        <m:r>
                          <a:rPr lang="en-IN" sz="1800" i="1">
                            <a:solidFill>
                              <a:srgbClr val="000000"/>
                            </a:solidFill>
                            <a:effectLst/>
                            <a:latin typeface="Cambria Math"/>
                            <a:cs typeface="Times New Roman"/>
                          </a:rPr>
                          <m:t>𝐷</m:t>
                        </m:r>
                      </m:den>
                    </m:f>
                    <m:r>
                      <a:rPr lang="en-US" sz="1800" b="0" i="1" smtClean="0">
                        <a:solidFill>
                          <a:srgbClr val="000000"/>
                        </a:solidFill>
                        <a:effectLst/>
                        <a:latin typeface="Cambria Math"/>
                        <a:cs typeface="Times New Roman"/>
                      </a:rPr>
                      <m:t>,     </m:t>
                    </m:r>
                    <m:r>
                      <a:rPr lang="en-IN" sz="1800" i="1">
                        <a:solidFill>
                          <a:srgbClr val="000000"/>
                        </a:solidFill>
                        <a:effectLst/>
                        <a:latin typeface="Cambria Math"/>
                        <a:cs typeface="Times New Roman"/>
                      </a:rPr>
                      <m:t>𝐷</m:t>
                    </m:r>
                    <m:r>
                      <a:rPr lang="en-IN" sz="1800" i="1">
                        <a:solidFill>
                          <a:srgbClr val="000000"/>
                        </a:solidFill>
                        <a:effectLst/>
                        <a:latin typeface="Cambria Math"/>
                        <a:cs typeface="Times New Roman"/>
                      </a:rPr>
                      <m:t>= </m:t>
                    </m:r>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𝐷</m:t>
                            </m:r>
                          </m:e>
                          <m:sup>
                            <m:r>
                              <a:rPr lang="en-IN" sz="1800" i="1">
                                <a:solidFill>
                                  <a:srgbClr val="000000"/>
                                </a:solidFill>
                                <a:effectLst/>
                                <a:latin typeface="Cambria Math"/>
                                <a:cs typeface="Times New Roman"/>
                              </a:rPr>
                              <m:t>′</m:t>
                            </m:r>
                          </m:sup>
                        </m:sSup>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𝐷</m:t>
                            </m:r>
                          </m:e>
                          <m:sub>
                            <m:r>
                              <a:rPr lang="en-IN" sz="1800" i="1">
                                <a:solidFill>
                                  <a:srgbClr val="000000"/>
                                </a:solidFill>
                                <a:effectLst/>
                                <a:latin typeface="Cambria Math"/>
                                <a:cs typeface="Times New Roman"/>
                              </a:rPr>
                              <m:t>0</m:t>
                            </m:r>
                          </m:sub>
                        </m:sSub>
                      </m:den>
                    </m:f>
                  </m:oMath>
                </a14:m>
                <a:r>
                  <a:rPr lang="en-IN" sz="1800" dirty="0">
                    <a:solidFill>
                      <a:srgbClr val="000000"/>
                    </a:solidFill>
                    <a:effectLst/>
                    <a:latin typeface="Times New Roman"/>
                  </a:rPr>
                  <a:t>	</a:t>
                </a:r>
                <a14:m>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𝑅</m:t>
                        </m:r>
                      </m:e>
                      <m:sub>
                        <m:r>
                          <a:rPr lang="en-IN" sz="1800" i="1">
                            <a:solidFill>
                              <a:srgbClr val="000000"/>
                            </a:solidFill>
                            <a:effectLst/>
                            <a:latin typeface="Cambria Math"/>
                            <a:cs typeface="Times New Roman"/>
                          </a:rPr>
                          <m:t>𝑒</m:t>
                        </m:r>
                      </m:sub>
                    </m:sSub>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𝜌</m:t>
                            </m:r>
                            <m:r>
                              <a:rPr lang="en-IN" sz="1800" i="1">
                                <a:solidFill>
                                  <a:srgbClr val="000000"/>
                                </a:solidFill>
                                <a:effectLst/>
                                <a:latin typeface="Cambria Math"/>
                                <a:cs typeface="Times New Roman"/>
                              </a:rPr>
                              <m:t>𝑣</m:t>
                            </m:r>
                          </m:e>
                          <m:sub>
                            <m:r>
                              <a:rPr lang="en-IN" sz="1800" i="1">
                                <a:solidFill>
                                  <a:srgbClr val="000000"/>
                                </a:solidFill>
                                <a:effectLst/>
                                <a:latin typeface="Cambria Math"/>
                                <a:cs typeface="Times New Roman"/>
                              </a:rPr>
                              <m:t>0</m:t>
                            </m:r>
                          </m:sub>
                        </m:sSub>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h</m:t>
                            </m:r>
                          </m:e>
                          <m:sub>
                            <m:r>
                              <a:rPr lang="en-IN" sz="1800" i="1">
                                <a:solidFill>
                                  <a:srgbClr val="000000"/>
                                </a:solidFill>
                                <a:effectLst/>
                                <a:latin typeface="Cambria Math"/>
                                <a:cs typeface="Times New Roman"/>
                              </a:rPr>
                              <m:t>0</m:t>
                            </m:r>
                          </m:sub>
                        </m:sSub>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𝜂</m:t>
                            </m:r>
                          </m:e>
                          <m:sub>
                            <m:r>
                              <a:rPr lang="en-IN" sz="1800" i="1">
                                <a:solidFill>
                                  <a:srgbClr val="000000"/>
                                </a:solidFill>
                                <a:effectLst/>
                                <a:latin typeface="Cambria Math"/>
                                <a:cs typeface="Times New Roman"/>
                              </a:rPr>
                              <m:t>0</m:t>
                            </m:r>
                            <m:r>
                              <a:rPr lang="en-IN" sz="1800" i="1">
                                <a:solidFill>
                                  <a:srgbClr val="000000"/>
                                </a:solidFill>
                                <a:effectLst/>
                                <a:latin typeface="Cambria Math"/>
                                <a:cs typeface="Times New Roman"/>
                              </a:rPr>
                              <m:t> </m:t>
                            </m:r>
                          </m:sub>
                        </m:sSub>
                      </m:den>
                    </m:f>
                  </m:oMath>
                </a14:m>
                <a:r>
                  <a:rPr lang="en-IN" sz="1800" dirty="0">
                    <a:solidFill>
                      <a:srgbClr val="000000"/>
                    </a:solidFill>
                    <a:effectLst/>
                    <a:latin typeface="Times New Roman"/>
                  </a:rPr>
                  <a:t> ,        </a:t>
                </a:r>
                <a14:m>
                  <m:oMath xmlns:m="http://schemas.openxmlformats.org/officeDocument/2006/math">
                    <m:r>
                      <a:rPr lang="en-IN" sz="1800" i="1">
                        <a:solidFill>
                          <a:srgbClr val="000000"/>
                        </a:solidFill>
                        <a:effectLst/>
                        <a:latin typeface="Cambria Math"/>
                        <a:cs typeface="Times New Roman"/>
                      </a:rPr>
                      <m:t>𝜎</m:t>
                    </m:r>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𝜎</m:t>
                            </m:r>
                          </m:e>
                          <m:sup>
                            <m:r>
                              <a:rPr lang="en-IN" sz="1800" i="1">
                                <a:solidFill>
                                  <a:srgbClr val="000000"/>
                                </a:solidFill>
                                <a:effectLst/>
                                <a:latin typeface="Cambria Math"/>
                                <a:cs typeface="Times New Roman"/>
                              </a:rPr>
                              <m:t>′</m:t>
                            </m:r>
                          </m:sup>
                        </m:sSup>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h</m:t>
                            </m:r>
                          </m:e>
                          <m:sub>
                            <m:r>
                              <a:rPr lang="en-IN" sz="1800" i="1">
                                <a:solidFill>
                                  <a:srgbClr val="000000"/>
                                </a:solidFill>
                                <a:effectLst/>
                                <a:latin typeface="Cambria Math"/>
                                <a:cs typeface="Times New Roman"/>
                              </a:rPr>
                              <m:t>0</m:t>
                            </m:r>
                          </m:sub>
                        </m:sSub>
                      </m:den>
                    </m:f>
                    <m:r>
                      <a:rPr lang="en-IN" sz="1800" i="1">
                        <a:solidFill>
                          <a:srgbClr val="000000"/>
                        </a:solidFill>
                        <a:effectLst/>
                        <a:latin typeface="Cambria Math"/>
                        <a:cs typeface="Times New Roman"/>
                      </a:rPr>
                      <m:t> ,</m:t>
                    </m:r>
                  </m:oMath>
                </a14:m>
                <a:r>
                  <a:rPr lang="en-IN" sz="1800" dirty="0">
                    <a:solidFill>
                      <a:srgbClr val="000000"/>
                    </a:solidFill>
                    <a:effectLst/>
                    <a:latin typeface="Times New Roman"/>
                  </a:rPr>
                  <a:t>          </a:t>
                </a:r>
                <a:r>
                  <a:rPr lang="en-IN" sz="1800" dirty="0" smtClean="0">
                    <a:solidFill>
                      <a:srgbClr val="000000"/>
                    </a:solidFill>
                    <a:effectLst/>
                    <a:latin typeface="Times New Roman"/>
                  </a:rPr>
                  <a:t>             </a:t>
                </a:r>
                <a14:m>
                  <m:oMath xmlns:m="http://schemas.openxmlformats.org/officeDocument/2006/math">
                    <m:r>
                      <a:rPr lang="en-IN" sz="1800" i="1">
                        <a:solidFill>
                          <a:srgbClr val="000000"/>
                        </a:solidFill>
                        <a:effectLst/>
                        <a:latin typeface="Cambria Math"/>
                        <a:cs typeface="Times New Roman"/>
                      </a:rPr>
                      <m:t>𝜀</m:t>
                    </m:r>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𝜀</m:t>
                            </m:r>
                          </m:e>
                          <m:sub>
                            <m:r>
                              <a:rPr lang="en-IN" sz="1800" i="1">
                                <a:solidFill>
                                  <a:srgbClr val="000000"/>
                                </a:solidFill>
                                <a:effectLst/>
                                <a:latin typeface="Cambria Math"/>
                                <a:cs typeface="Times New Roman"/>
                              </a:rPr>
                              <m:t>0</m:t>
                            </m:r>
                          </m:sub>
                        </m:sSub>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𝑣</m:t>
                            </m:r>
                          </m:e>
                          <m:sub>
                            <m:r>
                              <a:rPr lang="en-IN" sz="1800" i="1">
                                <a:solidFill>
                                  <a:srgbClr val="000000"/>
                                </a:solidFill>
                                <a:effectLst/>
                                <a:latin typeface="Cambria Math"/>
                                <a:cs typeface="Times New Roman"/>
                              </a:rPr>
                              <m:t>0</m:t>
                            </m:r>
                          </m:sub>
                          <m:sup>
                            <m:r>
                              <a:rPr lang="en-IN" sz="1800" i="1">
                                <a:solidFill>
                                  <a:srgbClr val="000000"/>
                                </a:solidFill>
                                <a:effectLst/>
                                <a:latin typeface="Cambria Math"/>
                                <a:cs typeface="Times New Roman"/>
                              </a:rPr>
                              <m:t>2</m:t>
                            </m:r>
                          </m:sup>
                        </m:sSubSup>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h</m:t>
                            </m:r>
                          </m:e>
                          <m:sub>
                            <m:r>
                              <a:rPr lang="en-IN" sz="1800" i="1">
                                <a:solidFill>
                                  <a:srgbClr val="000000"/>
                                </a:solidFill>
                                <a:effectLst/>
                                <a:latin typeface="Cambria Math"/>
                                <a:cs typeface="Times New Roman"/>
                              </a:rPr>
                              <m:t>0</m:t>
                            </m:r>
                          </m:sub>
                        </m:sSub>
                      </m:den>
                    </m:f>
                  </m:oMath>
                </a14:m>
                <a:endParaRPr lang="en-US" sz="1800" dirty="0">
                  <a:effectLst/>
                </a:endParaRPr>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
                <a:ext cx="8229600" cy="6324600"/>
              </a:xfrm>
              <a:blipFill rotWithShape="1">
                <a:blip r:embed="rId2"/>
                <a:stretch>
                  <a:fillRect l="-593" t="-578" r="-33852" b="-11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65</a:t>
            </a:fld>
            <a:endParaRPr lang="en-US"/>
          </a:p>
        </p:txBody>
      </p:sp>
    </p:spTree>
    <p:extLst>
      <p:ext uri="{BB962C8B-B14F-4D97-AF65-F5344CB8AC3E}">
        <p14:creationId xmlns:p14="http://schemas.microsoft.com/office/powerpoint/2010/main" val="22534797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a:r>
              <a:rPr lang="en-IN" sz="2600" b="1" dirty="0">
                <a:solidFill>
                  <a:srgbClr val="000000"/>
                </a:solidFill>
                <a:latin typeface="Times New Roman" pitchFamily="18" charset="0"/>
                <a:cs typeface="Times New Roman" pitchFamily="18" charset="0"/>
              </a:rPr>
              <a:t>DISPERSION </a:t>
            </a:r>
            <a:r>
              <a:rPr lang="en-IN" sz="2600" b="1" dirty="0" smtClean="0">
                <a:solidFill>
                  <a:srgbClr val="000000"/>
                </a:solidFill>
                <a:latin typeface="Times New Roman" pitchFamily="18" charset="0"/>
                <a:cs typeface="Times New Roman" pitchFamily="18" charset="0"/>
              </a:rPr>
              <a:t>SOLUTION:</a:t>
            </a:r>
            <a:r>
              <a:rPr lang="en-US" sz="2600" dirty="0">
                <a:latin typeface="Times New Roman" pitchFamily="18" charset="0"/>
                <a:cs typeface="Times New Roman" pitchFamily="18" charset="0"/>
              </a:rPr>
              <a:t/>
            </a:r>
            <a:br>
              <a:rPr lang="en-US" sz="2600" dirty="0">
                <a:latin typeface="Times New Roman" pitchFamily="18" charset="0"/>
                <a:cs typeface="Times New Roman" pitchFamily="18" charset="0"/>
              </a:rPr>
            </a:br>
            <a:endParaRPr lang="en-US" sz="26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4525963"/>
              </a:xfrm>
            </p:spPr>
            <p:txBody>
              <a:bodyPr>
                <a:normAutofit/>
              </a:bodyPr>
              <a:lstStyle/>
              <a:p>
                <a:pPr marL="0" indent="0" algn="just">
                  <a:buNone/>
                  <a:tabLst>
                    <a:tab pos="643890" algn="l"/>
                  </a:tabLst>
                </a:pPr>
                <a:r>
                  <a:rPr lang="en-IN" sz="1800" b="1" dirty="0">
                    <a:solidFill>
                      <a:srgbClr val="000000"/>
                    </a:solidFill>
                    <a:effectLst/>
                    <a:latin typeface="Times New Roman" pitchFamily="18" charset="0"/>
                    <a:cs typeface="Times New Roman" pitchFamily="18" charset="0"/>
                  </a:rPr>
                  <a:t> </a:t>
                </a:r>
                <a:endParaRPr lang="en-US" sz="1800" dirty="0">
                  <a:effectLst/>
                  <a:latin typeface="Times New Roman" pitchFamily="18" charset="0"/>
                  <a:cs typeface="Times New Roman" pitchFamily="18" charset="0"/>
                </a:endParaRPr>
              </a:p>
              <a:p>
                <a:pPr marL="0" indent="0" algn="just">
                  <a:buNone/>
                  <a:tabLst>
                    <a:tab pos="643890" algn="l"/>
                  </a:tabLst>
                </a:pPr>
                <a:r>
                  <a:rPr lang="en-IN" sz="1800" dirty="0">
                    <a:solidFill>
                      <a:srgbClr val="000000"/>
                    </a:solidFill>
                    <a:effectLst/>
                    <a:latin typeface="Times New Roman" pitchFamily="18" charset="0"/>
                    <a:cs typeface="Times New Roman" pitchFamily="18" charset="0"/>
                  </a:rPr>
                  <a:t>The cartilage layer is assumed to be uniform and homogeneous. The solute concentration at any time t is given by diffusion equations:</a:t>
                </a:r>
                <a:endParaRPr lang="en-US" sz="1800" dirty="0">
                  <a:effectLst/>
                  <a:latin typeface="Times New Roman" pitchFamily="18" charset="0"/>
                  <a:cs typeface="Times New Roman" pitchFamily="18" charset="0"/>
                </a:endParaRPr>
              </a:p>
              <a:p>
                <a:pPr marL="0" indent="0" algn="just">
                  <a:buNone/>
                  <a:tabLst>
                    <a:tab pos="643890" algn="l"/>
                  </a:tabLst>
                </a:pPr>
                <a:r>
                  <a:rPr lang="en-IN" sz="1800" b="1" dirty="0">
                    <a:solidFill>
                      <a:srgbClr val="000000"/>
                    </a:solidFill>
                    <a:effectLst/>
                    <a:latin typeface="Times New Roman" pitchFamily="18" charset="0"/>
                    <a:cs typeface="Times New Roman" pitchFamily="18" charset="0"/>
                  </a:rPr>
                  <a:t> </a:t>
                </a:r>
                <a:endParaRPr lang="en-US" sz="1800" dirty="0">
                  <a:effectLst/>
                  <a:latin typeface="Times New Roman" pitchFamily="18" charset="0"/>
                  <a:cs typeface="Times New Roman" pitchFamily="18" charset="0"/>
                </a:endParaRPr>
              </a:p>
              <a:p>
                <a:pPr marL="0" indent="0">
                  <a:buNone/>
                </a:pPr>
                <a14:m>
                  <m:oMathPara xmlns:m="http://schemas.openxmlformats.org/officeDocument/2006/math">
                    <m:oMathParaPr>
                      <m:jc m:val="left"/>
                    </m:oMathParaPr>
                    <m:oMath xmlns:m="http://schemas.openxmlformats.org/officeDocument/2006/math">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ea typeface="Times New Roman"/>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𝐶</m:t>
                              </m:r>
                            </m:e>
                            <m:sup>
                              <m:r>
                                <a:rPr lang="en-IN" sz="1800" i="1">
                                  <a:solidFill>
                                    <a:srgbClr val="000000"/>
                                  </a:solidFill>
                                  <a:effectLst/>
                                  <a:latin typeface="Cambria Math"/>
                                  <a:ea typeface="Times New Roman"/>
                                  <a:cs typeface="Times New Roman"/>
                                </a:rPr>
                                <m:t>′</m:t>
                              </m:r>
                            </m:sup>
                          </m:sSup>
                        </m:num>
                        <m:den>
                          <m:r>
                            <a:rPr lang="en-IN" sz="1800" i="1">
                              <a:solidFill>
                                <a:srgbClr val="000000"/>
                              </a:solidFill>
                              <a:effectLst/>
                              <a:latin typeface="Cambria Math"/>
                              <a:ea typeface="Times New Roman"/>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𝑡</m:t>
                              </m:r>
                            </m:e>
                            <m:sup>
                              <m:r>
                                <a:rPr lang="en-IN" sz="1800" i="1">
                                  <a:solidFill>
                                    <a:srgbClr val="000000"/>
                                  </a:solidFill>
                                  <a:effectLst/>
                                  <a:latin typeface="Cambria Math"/>
                                  <a:ea typeface="Times New Roman"/>
                                  <a:cs typeface="Times New Roman"/>
                                </a:rPr>
                                <m:t>′</m:t>
                              </m:r>
                            </m:sup>
                          </m:sSup>
                        </m:den>
                      </m:f>
                      <m:r>
                        <a:rPr lang="en-IN" sz="1800" i="1">
                          <a:solidFill>
                            <a:srgbClr val="000000"/>
                          </a:solidFill>
                          <a:effectLst/>
                          <a:latin typeface="Cambria Math"/>
                          <a:ea typeface="Times New Roman"/>
                          <a:cs typeface="Times New Roman"/>
                        </a:rPr>
                        <m:t>+</m:t>
                      </m:r>
                      <m:d>
                        <m:dPr>
                          <m:ctrlPr>
                            <a:rPr lang="en-US" sz="1800" i="1">
                              <a:solidFill>
                                <a:srgbClr val="000000"/>
                              </a:solidFill>
                              <a:effectLst/>
                              <a:latin typeface="Cambria Math"/>
                              <a:cs typeface="Times New Roman"/>
                            </a:rPr>
                          </m:ctrlPr>
                        </m:d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𝑢</m:t>
                              </m:r>
                            </m:e>
                            <m:sup>
                              <m:r>
                                <a:rPr lang="en-IN" sz="1800" i="1">
                                  <a:solidFill>
                                    <a:srgbClr val="000000"/>
                                  </a:solidFill>
                                  <a:effectLst/>
                                  <a:latin typeface="Cambria Math"/>
                                  <a:ea typeface="Times New Roman"/>
                                  <a:cs typeface="Times New Roman"/>
                                </a:rPr>
                                <m:t>′</m:t>
                              </m:r>
                            </m:sup>
                          </m:sSup>
                          <m:r>
                            <a:rPr lang="en-IN" sz="1800" i="1">
                              <a:solidFill>
                                <a:srgbClr val="000000"/>
                              </a:solidFill>
                              <a:effectLst/>
                              <a:latin typeface="Cambria Math"/>
                              <a:ea typeface="Times New Roman"/>
                              <a:cs typeface="Times New Roman"/>
                            </a:rPr>
                            <m:t>−</m:t>
                          </m:r>
                          <m:acc>
                            <m:accPr>
                              <m:chr m:val="̅"/>
                              <m:ctrlPr>
                                <a:rPr lang="en-US" sz="1800" i="1">
                                  <a:solidFill>
                                    <a:srgbClr val="000000"/>
                                  </a:solidFill>
                                  <a:effectLst/>
                                  <a:latin typeface="Cambria Math"/>
                                  <a:cs typeface="Times New Roman"/>
                                </a:rPr>
                              </m:ctrlPr>
                            </m:accPr>
                            <m:e>
                              <m:r>
                                <a:rPr lang="en-IN" sz="1800" i="1">
                                  <a:solidFill>
                                    <a:srgbClr val="000000"/>
                                  </a:solidFill>
                                  <a:effectLst/>
                                  <a:latin typeface="Cambria Math"/>
                                  <a:ea typeface="Times New Roman"/>
                                  <a:cs typeface="Times New Roman"/>
                                </a:rPr>
                                <m:t>𝑢</m:t>
                              </m:r>
                            </m:e>
                          </m:acc>
                          <m:r>
                            <a:rPr lang="en-IN" sz="1800" i="1">
                              <a:solidFill>
                                <a:srgbClr val="000000"/>
                              </a:solidFill>
                              <a:effectLst/>
                              <a:latin typeface="Cambria Math"/>
                              <a:ea typeface="Times New Roman"/>
                              <a:cs typeface="Times New Roman"/>
                            </a:rPr>
                            <m:t>′</m:t>
                          </m:r>
                        </m:e>
                      </m:d>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𝐶</m:t>
                              </m:r>
                            </m:e>
                            <m:sup>
                              <m:r>
                                <a:rPr lang="en-IN" sz="1800" i="1">
                                  <a:solidFill>
                                    <a:srgbClr val="000000"/>
                                  </a:solidFill>
                                  <a:effectLst/>
                                  <a:latin typeface="Cambria Math"/>
                                  <a:ea typeface="Times New Roman"/>
                                  <a:cs typeface="Times New Roman"/>
                                </a:rPr>
                                <m:t>′</m:t>
                              </m:r>
                            </m:sup>
                          </m:sSup>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𝑥</m:t>
                              </m:r>
                            </m:e>
                            <m:sup>
                              <m:r>
                                <a:rPr lang="en-IN" sz="1800" i="1">
                                  <a:solidFill>
                                    <a:srgbClr val="000000"/>
                                  </a:solidFill>
                                  <a:effectLst/>
                                  <a:latin typeface="Cambria Math"/>
                                  <a:ea typeface="Times New Roman"/>
                                  <a:cs typeface="Times New Roman"/>
                                </a:rPr>
                                <m:t>′</m:t>
                              </m:r>
                            </m:sup>
                          </m:sSup>
                        </m:den>
                      </m:f>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𝐷</m:t>
                          </m:r>
                        </m:e>
                        <m:sup>
                          <m:r>
                            <a:rPr lang="en-IN" sz="1800" i="1">
                              <a:solidFill>
                                <a:srgbClr val="000000"/>
                              </a:solidFill>
                              <a:effectLst/>
                              <a:latin typeface="Cambria Math"/>
                              <a:ea typeface="Times New Roman"/>
                              <a:cs typeface="Times New Roman"/>
                            </a:rPr>
                            <m:t>′</m:t>
                          </m:r>
                        </m:sup>
                      </m:sSup>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e>
                                <m:sup>
                                  <m:r>
                                    <a:rPr lang="en-IN" sz="1800" i="1">
                                      <a:solidFill>
                                        <a:srgbClr val="000000"/>
                                      </a:solidFill>
                                      <a:effectLst/>
                                      <a:latin typeface="Cambria Math"/>
                                      <a:ea typeface="Times New Roman"/>
                                      <a:cs typeface="Times New Roman"/>
                                    </a:rPr>
                                    <m:t>2</m:t>
                                  </m:r>
                                </m:sup>
                              </m:sSup>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𝐶</m:t>
                                  </m:r>
                                </m:e>
                                <m:sup>
                                  <m:r>
                                    <a:rPr lang="en-IN" sz="1800" i="1">
                                      <a:solidFill>
                                        <a:srgbClr val="000000"/>
                                      </a:solidFill>
                                      <a:effectLst/>
                                      <a:latin typeface="Cambria Math"/>
                                      <a:ea typeface="Times New Roman"/>
                                      <a:cs typeface="Times New Roman"/>
                                    </a:rPr>
                                    <m:t>′</m:t>
                                  </m:r>
                                </m:sup>
                              </m:sSup>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𝑥</m:t>
                                  </m:r>
                                </m:e>
                                <m:sup>
                                  <m:r>
                                    <a:rPr lang="en-IN" sz="1800" i="1">
                                      <a:solidFill>
                                        <a:srgbClr val="000000"/>
                                      </a:solidFill>
                                      <a:effectLst/>
                                      <a:latin typeface="Cambria Math"/>
                                      <a:ea typeface="Times New Roman"/>
                                      <a:cs typeface="Times New Roman"/>
                                    </a:rPr>
                                    <m:t>′</m:t>
                                  </m:r>
                                </m:sup>
                              </m:sSup>
                            </m:den>
                          </m:f>
                          <m:r>
                            <a:rPr lang="en-IN" sz="1800" i="1">
                              <a:solidFill>
                                <a:srgbClr val="000000"/>
                              </a:solidFill>
                              <a:effectLst/>
                              <a:latin typeface="Cambria Math"/>
                              <a:ea typeface="Times New Roman"/>
                              <a:cs typeface="Times New Roman"/>
                            </a:rPr>
                            <m:t>+</m:t>
                          </m:r>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e>
                                <m:sup>
                                  <m:r>
                                    <a:rPr lang="en-IN" sz="1800" i="1">
                                      <a:solidFill>
                                        <a:srgbClr val="000000"/>
                                      </a:solidFill>
                                      <a:effectLst/>
                                      <a:latin typeface="Cambria Math"/>
                                      <a:ea typeface="Times New Roman"/>
                                      <a:cs typeface="Times New Roman"/>
                                    </a:rPr>
                                    <m:t>2</m:t>
                                  </m:r>
                                </m:sup>
                              </m:sSup>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𝐶</m:t>
                                  </m:r>
                                </m:e>
                                <m:sup>
                                  <m:r>
                                    <a:rPr lang="en-IN" sz="1800" i="1">
                                      <a:solidFill>
                                        <a:srgbClr val="000000"/>
                                      </a:solidFill>
                                      <a:effectLst/>
                                      <a:latin typeface="Cambria Math"/>
                                      <a:ea typeface="Times New Roman"/>
                                      <a:cs typeface="Times New Roman"/>
                                    </a:rPr>
                                    <m:t>′</m:t>
                                  </m:r>
                                </m:sup>
                              </m:sSup>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𝑦</m:t>
                                      </m:r>
                                    </m:e>
                                    <m:sup>
                                      <m:r>
                                        <a:rPr lang="en-IN" sz="1800" i="1">
                                          <a:solidFill>
                                            <a:srgbClr val="000000"/>
                                          </a:solidFill>
                                          <a:effectLst/>
                                          <a:latin typeface="Cambria Math"/>
                                          <a:ea typeface="Times New Roman"/>
                                          <a:cs typeface="Times New Roman"/>
                                        </a:rPr>
                                        <m:t>′</m:t>
                                      </m:r>
                                    </m:sup>
                                  </m:sSup>
                                </m:e>
                                <m:sup>
                                  <m:r>
                                    <a:rPr lang="en-IN" sz="1800" i="1">
                                      <a:solidFill>
                                        <a:srgbClr val="000000"/>
                                      </a:solidFill>
                                      <a:effectLst/>
                                      <a:latin typeface="Cambria Math"/>
                                      <a:ea typeface="Times New Roman"/>
                                      <a:cs typeface="Times New Roman"/>
                                    </a:rPr>
                                    <m:t>2</m:t>
                                  </m:r>
                                </m:sup>
                              </m:sSup>
                            </m:den>
                          </m:f>
                        </m:e>
                      </m:d>
                    </m:oMath>
                  </m:oMathPara>
                </a14:m>
                <a:endParaRPr lang="en-US" sz="1800" dirty="0" smtClean="0">
                  <a:latin typeface="Times New Roman" pitchFamily="18" charset="0"/>
                  <a:cs typeface="Times New Roman" pitchFamily="18" charset="0"/>
                </a:endParaRPr>
              </a:p>
              <a:p>
                <a:pPr marL="0" indent="0">
                  <a:buNone/>
                </a:pPr>
                <a:r>
                  <a:rPr lang="en-IN" sz="1800" dirty="0">
                    <a:latin typeface="Times New Roman" pitchFamily="18" charset="0"/>
                    <a:cs typeface="Times New Roman" pitchFamily="18" charset="0"/>
                  </a:rPr>
                  <a:t>subject to initial conditions.</a:t>
                </a:r>
                <a:endParaRPr lang="en-US" sz="1800" dirty="0">
                  <a:effectLst/>
                  <a:latin typeface="Times New Roman" pitchFamily="18" charset="0"/>
                  <a:cs typeface="Times New Roman" pitchFamily="18" charset="0"/>
                </a:endParaRPr>
              </a:p>
              <a:p>
                <a:pPr marL="0" indent="0">
                  <a:buNone/>
                </a:pPr>
                <a:r>
                  <a:rPr lang="en-IN" sz="1800" dirty="0">
                    <a:latin typeface="Times New Roman" pitchFamily="18" charset="0"/>
                    <a:cs typeface="Times New Roman" pitchFamily="18" charset="0"/>
                  </a:rPr>
                  <a:t> </a:t>
                </a:r>
                <a:endParaRPr lang="en-US" sz="1800" dirty="0">
                  <a:effectLst/>
                  <a:latin typeface="Times New Roman" pitchFamily="18" charset="0"/>
                  <a:cs typeface="Times New Roman"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n-US" sz="1800" i="1">
                              <a:latin typeface="Cambria Math"/>
                            </a:rPr>
                          </m:ctrlPr>
                        </m:sSupPr>
                        <m:e>
                          <m:r>
                            <a:rPr lang="en-IN" sz="1800" i="1">
                              <a:latin typeface="Cambria Math"/>
                            </a:rPr>
                            <m:t>𝐶</m:t>
                          </m:r>
                        </m:e>
                        <m:sup>
                          <m:r>
                            <a:rPr lang="en-IN" sz="1800" i="1">
                              <a:latin typeface="Cambria Math"/>
                            </a:rPr>
                            <m:t>′</m:t>
                          </m:r>
                        </m:sup>
                      </m:sSup>
                      <m:d>
                        <m:dPr>
                          <m:ctrlPr>
                            <a:rPr lang="en-US" sz="1800" i="1">
                              <a:latin typeface="Cambria Math"/>
                            </a:rPr>
                          </m:ctrlPr>
                        </m:dPr>
                        <m:e>
                          <m:r>
                            <a:rPr lang="en-IN" sz="1800" i="1">
                              <a:latin typeface="Cambria Math"/>
                            </a:rPr>
                            <m:t>0,</m:t>
                          </m:r>
                          <m:r>
                            <a:rPr lang="en-IN" sz="1800" i="1">
                              <a:latin typeface="Cambria Math"/>
                            </a:rPr>
                            <m:t>𝑥</m:t>
                          </m:r>
                          <m:r>
                            <a:rPr lang="en-IN" sz="1800" i="1">
                              <a:latin typeface="Cambria Math"/>
                            </a:rPr>
                            <m:t>,</m:t>
                          </m:r>
                          <m:r>
                            <a:rPr lang="en-IN" sz="1800" i="1">
                              <a:latin typeface="Cambria Math"/>
                            </a:rPr>
                            <m:t>𝑦</m:t>
                          </m:r>
                        </m:e>
                      </m:d>
                      <m:r>
                        <a:rPr lang="en-IN" sz="1800" i="1">
                          <a:latin typeface="Cambria Math"/>
                        </a:rPr>
                        <m:t>=</m:t>
                      </m:r>
                      <m:d>
                        <m:dPr>
                          <m:begChr m:val="{"/>
                          <m:endChr m:val=""/>
                          <m:ctrlPr>
                            <a:rPr lang="en-US" sz="1800" i="1">
                              <a:latin typeface="Cambria Math"/>
                            </a:rPr>
                          </m:ctrlPr>
                        </m:dPr>
                        <m:e>
                          <m:eqArr>
                            <m:eqArrPr>
                              <m:ctrlPr>
                                <a:rPr lang="en-US" sz="1800" i="1">
                                  <a:latin typeface="Cambria Math"/>
                                </a:rPr>
                              </m:ctrlPr>
                            </m:eqArrPr>
                            <m:e>
                              <m:sSub>
                                <m:sSubPr>
                                  <m:ctrlPr>
                                    <a:rPr lang="en-US" sz="1800" i="1">
                                      <a:latin typeface="Cambria Math"/>
                                    </a:rPr>
                                  </m:ctrlPr>
                                </m:sSubPr>
                                <m:e>
                                  <m:r>
                                    <a:rPr lang="en-IN" sz="1800" i="1">
                                      <a:latin typeface="Cambria Math"/>
                                    </a:rPr>
                                    <m:t>𝐶</m:t>
                                  </m:r>
                                </m:e>
                                <m:sub>
                                  <m:r>
                                    <a:rPr lang="en-IN" sz="1800" i="1">
                                      <a:latin typeface="Cambria Math"/>
                                    </a:rPr>
                                    <m:t>0</m:t>
                                  </m:r>
                                </m:sub>
                              </m:sSub>
                              <m:r>
                                <a:rPr lang="en-IN" sz="1800" i="1">
                                  <a:latin typeface="Cambria Math"/>
                                </a:rPr>
                                <m:t>                 </m:t>
                              </m:r>
                              <m:d>
                                <m:dPr>
                                  <m:begChr m:val="|"/>
                                  <m:endChr m:val="|"/>
                                  <m:ctrlPr>
                                    <a:rPr lang="en-US" sz="1800" i="1">
                                      <a:latin typeface="Cambria Math"/>
                                    </a:rPr>
                                  </m:ctrlPr>
                                </m:dPr>
                                <m:e>
                                  <m:r>
                                    <a:rPr lang="en-IN" sz="1800" i="1">
                                      <a:latin typeface="Cambria Math"/>
                                    </a:rPr>
                                    <m:t>𝑥</m:t>
                                  </m:r>
                                  <m:r>
                                    <a:rPr lang="en-IN" sz="1800" i="1">
                                      <a:latin typeface="Cambria Math"/>
                                    </a:rPr>
                                    <m:t>′</m:t>
                                  </m:r>
                                </m:e>
                              </m:d>
                              <m:r>
                                <a:rPr lang="en-IN" sz="1800" i="1">
                                  <a:latin typeface="Cambria Math"/>
                                </a:rPr>
                                <m:t> ≤</m:t>
                              </m:r>
                              <m:sSup>
                                <m:sSupPr>
                                  <m:ctrlPr>
                                    <a:rPr lang="en-US" sz="1800" i="1">
                                      <a:latin typeface="Cambria Math"/>
                                    </a:rPr>
                                  </m:ctrlPr>
                                </m:sSupPr>
                                <m:e>
                                  <m:r>
                                    <a:rPr lang="en-IN" sz="1800" i="1">
                                      <a:latin typeface="Cambria Math"/>
                                    </a:rPr>
                                    <m:t>𝑙</m:t>
                                  </m:r>
                                </m:e>
                                <m:sup>
                                  <m:r>
                                    <a:rPr lang="en-IN" sz="1800" i="1">
                                      <a:latin typeface="Cambria Math"/>
                                    </a:rPr>
                                    <m:t>′</m:t>
                                  </m:r>
                                </m:sup>
                              </m:sSup>
                            </m:e>
                            <m:e>
                              <m:r>
                                <a:rPr lang="en-IN" sz="1800" i="1">
                                  <a:latin typeface="Cambria Math"/>
                                </a:rPr>
                                <m:t>0                  </m:t>
                              </m:r>
                              <m:d>
                                <m:dPr>
                                  <m:begChr m:val="|"/>
                                  <m:endChr m:val="|"/>
                                  <m:ctrlPr>
                                    <a:rPr lang="en-US" sz="1800" i="1">
                                      <a:latin typeface="Cambria Math"/>
                                    </a:rPr>
                                  </m:ctrlPr>
                                </m:dPr>
                                <m:e>
                                  <m:r>
                                    <a:rPr lang="en-IN" sz="1800" i="1">
                                      <a:latin typeface="Cambria Math"/>
                                    </a:rPr>
                                    <m:t>𝑥</m:t>
                                  </m:r>
                                  <m:r>
                                    <a:rPr lang="en-IN" sz="1800" i="1">
                                      <a:latin typeface="Cambria Math"/>
                                    </a:rPr>
                                    <m:t>′</m:t>
                                  </m:r>
                                </m:e>
                              </m:d>
                              <m:r>
                                <a:rPr lang="en-IN" sz="1800" i="1">
                                  <a:latin typeface="Cambria Math"/>
                                </a:rPr>
                                <m:t>≥</m:t>
                              </m:r>
                              <m:sSup>
                                <m:sSupPr>
                                  <m:ctrlPr>
                                    <a:rPr lang="en-US" sz="1800" i="1">
                                      <a:latin typeface="Cambria Math"/>
                                    </a:rPr>
                                  </m:ctrlPr>
                                </m:sSupPr>
                                <m:e>
                                  <m:r>
                                    <a:rPr lang="en-IN" sz="1800" i="1">
                                      <a:latin typeface="Cambria Math"/>
                                    </a:rPr>
                                    <m:t>𝑙</m:t>
                                  </m:r>
                                </m:e>
                                <m:sup>
                                  <m:r>
                                    <a:rPr lang="en-IN" sz="1800" i="1">
                                      <a:latin typeface="Cambria Math"/>
                                    </a:rPr>
                                    <m:t>′</m:t>
                                  </m:r>
                                </m:sup>
                              </m:sSup>
                            </m:e>
                          </m:eqArr>
                        </m:e>
                      </m:d>
                    </m:oMath>
                  </m:oMathPara>
                </a14:m>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Boundary Condition:</a:t>
                </a:r>
              </a:p>
              <a:p>
                <a:pPr marL="0" indent="0">
                  <a:buNone/>
                </a:pPr>
                <a14:m>
                  <m:oMathPara xmlns:m="http://schemas.openxmlformats.org/officeDocument/2006/math">
                    <m:oMathParaPr>
                      <m:jc m:val="left"/>
                    </m:oMathParaPr>
                    <m:oMath xmlns:m="http://schemas.openxmlformats.org/officeDocument/2006/math">
                      <m:f>
                        <m:fPr>
                          <m:ctrlPr>
                            <a:rPr lang="en-US" sz="1800" i="1">
                              <a:latin typeface="Cambria Math"/>
                            </a:rPr>
                          </m:ctrlPr>
                        </m:fPr>
                        <m:num>
                          <m:r>
                            <a:rPr lang="en-IN" sz="1800" i="1">
                              <a:latin typeface="Cambria Math"/>
                            </a:rPr>
                            <m:t>𝜕</m:t>
                          </m:r>
                          <m:sSup>
                            <m:sSupPr>
                              <m:ctrlPr>
                                <a:rPr lang="en-US" sz="1800" i="1">
                                  <a:latin typeface="Cambria Math"/>
                                </a:rPr>
                              </m:ctrlPr>
                            </m:sSupPr>
                            <m:e>
                              <m:r>
                                <a:rPr lang="en-IN" sz="1800" i="1">
                                  <a:latin typeface="Cambria Math"/>
                                </a:rPr>
                                <m:t>𝐶</m:t>
                              </m:r>
                            </m:e>
                            <m:sup>
                              <m:r>
                                <a:rPr lang="en-IN" sz="1800" i="1">
                                  <a:latin typeface="Cambria Math"/>
                                </a:rPr>
                                <m:t>′</m:t>
                              </m:r>
                            </m:sup>
                          </m:sSup>
                        </m:num>
                        <m:den>
                          <m:r>
                            <a:rPr lang="en-IN" sz="1800" i="1">
                              <a:latin typeface="Cambria Math"/>
                            </a:rPr>
                            <m:t>𝜕</m:t>
                          </m:r>
                          <m:sSup>
                            <m:sSupPr>
                              <m:ctrlPr>
                                <a:rPr lang="en-US" sz="1800" i="1">
                                  <a:latin typeface="Cambria Math"/>
                                </a:rPr>
                              </m:ctrlPr>
                            </m:sSupPr>
                            <m:e>
                              <m:r>
                                <a:rPr lang="en-IN" sz="1800" i="1">
                                  <a:latin typeface="Cambria Math"/>
                                </a:rPr>
                                <m:t>𝑦</m:t>
                              </m:r>
                            </m:e>
                            <m:sup>
                              <m:r>
                                <a:rPr lang="en-IN" sz="1800" i="1">
                                  <a:latin typeface="Cambria Math"/>
                                </a:rPr>
                                <m:t>′</m:t>
                              </m:r>
                            </m:sup>
                          </m:sSup>
                        </m:den>
                      </m:f>
                      <m:r>
                        <a:rPr lang="en-IN" sz="1800" i="1">
                          <a:latin typeface="Cambria Math"/>
                        </a:rPr>
                        <m:t>=0                    </m:t>
                      </m:r>
                      <m:r>
                        <a:rPr lang="en-IN" sz="1800" i="1">
                          <a:latin typeface="Cambria Math"/>
                        </a:rPr>
                        <m:t>𝑎𝑡</m:t>
                      </m:r>
                      <m:r>
                        <a:rPr lang="en-IN" sz="1800" i="1">
                          <a:latin typeface="Cambria Math"/>
                        </a:rPr>
                        <m:t> </m:t>
                      </m:r>
                      <m:sSup>
                        <m:sSupPr>
                          <m:ctrlPr>
                            <a:rPr lang="en-US" sz="1800" i="1">
                              <a:latin typeface="Cambria Math"/>
                            </a:rPr>
                          </m:ctrlPr>
                        </m:sSupPr>
                        <m:e>
                          <m:r>
                            <a:rPr lang="en-IN" sz="1800" i="1">
                              <a:latin typeface="Cambria Math"/>
                            </a:rPr>
                            <m:t>𝑦</m:t>
                          </m:r>
                        </m:e>
                        <m:sup>
                          <m:r>
                            <a:rPr lang="en-IN" sz="1800" i="1">
                              <a:latin typeface="Cambria Math"/>
                            </a:rPr>
                            <m:t>′</m:t>
                          </m:r>
                        </m:sup>
                      </m:sSup>
                      <m:r>
                        <a:rPr lang="en-IN" sz="1800" i="1">
                          <a:latin typeface="Cambria Math"/>
                        </a:rPr>
                        <m:t>= </m:t>
                      </m:r>
                      <m:r>
                        <a:rPr lang="en-IN" sz="1800" i="1">
                          <a:latin typeface="Cambria Math"/>
                        </a:rPr>
                        <m:t>𝐻</m:t>
                      </m:r>
                      <m:r>
                        <a:rPr lang="en-IN" sz="1800" i="1">
                          <a:latin typeface="Cambria Math"/>
                        </a:rPr>
                        <m:t>′±</m:t>
                      </m:r>
                      <m:r>
                        <a:rPr lang="en-IN" sz="1800" i="1">
                          <a:latin typeface="Cambria Math"/>
                        </a:rPr>
                        <m:t>h</m:t>
                      </m:r>
                      <m:r>
                        <a:rPr lang="en-IN" sz="1800" i="1">
                          <a:latin typeface="Cambria Math"/>
                        </a:rPr>
                        <m:t>′</m:t>
                      </m:r>
                    </m:oMath>
                  </m:oMathPara>
                </a14:m>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4525963"/>
              </a:xfrm>
              <a:blipFill rotWithShape="1">
                <a:blip r:embed="rId2"/>
                <a:stretch>
                  <a:fillRect l="-593" t="-674" r="-12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66</a:t>
            </a:fld>
            <a:endParaRPr lang="en-US"/>
          </a:p>
        </p:txBody>
      </p:sp>
    </p:spTree>
    <p:extLst>
      <p:ext uri="{BB962C8B-B14F-4D97-AF65-F5344CB8AC3E}">
        <p14:creationId xmlns:p14="http://schemas.microsoft.com/office/powerpoint/2010/main" val="12822924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600" b="1" dirty="0" smtClean="0">
                <a:latin typeface="Times New Roman" pitchFamily="18" charset="0"/>
                <a:cs typeface="Times New Roman" pitchFamily="18" charset="0"/>
              </a:rPr>
              <a:t>Dispersion Equation in non-dimensional form</a:t>
            </a:r>
            <a:endParaRPr lang="en-US" sz="2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lgn="just">
                  <a:buNone/>
                </a:pPr>
                <a:r>
                  <a:rPr lang="en-IN" sz="1800" dirty="0">
                    <a:solidFill>
                      <a:srgbClr val="000000"/>
                    </a:solidFill>
                    <a:latin typeface="Times New Roman" pitchFamily="18" charset="0"/>
                    <a:cs typeface="Times New Roman" pitchFamily="18" charset="0"/>
                  </a:rPr>
                  <a:t>The dimensionless form of Eqn. (6.15- 6.17) </a:t>
                </a:r>
                <a:endParaRPr lang="en-US" sz="1800" dirty="0">
                  <a:effectLst/>
                  <a:latin typeface="Times New Roman" pitchFamily="18" charset="0"/>
                  <a:cs typeface="Times New Roman" pitchFamily="18" charset="0"/>
                </a:endParaRPr>
              </a:p>
              <a:p>
                <a:pPr marL="0" indent="0" algn="just">
                  <a:buNone/>
                </a:pPr>
                <a:r>
                  <a:rPr lang="en-IN" sz="1800" dirty="0">
                    <a:solidFill>
                      <a:srgbClr val="000000"/>
                    </a:solidFill>
                    <a:effectLst/>
                    <a:latin typeface="Times New Roman" pitchFamily="18" charset="0"/>
                    <a:cs typeface="Times New Roman" pitchFamily="18" charset="0"/>
                  </a:rPr>
                  <a:t> </a:t>
                </a:r>
                <a:endParaRPr lang="en-US" sz="1800" dirty="0">
                  <a:effectLst/>
                  <a:latin typeface="Times New Roman" pitchFamily="18" charset="0"/>
                  <a:cs typeface="Times New Roman" pitchFamily="18" charset="0"/>
                </a:endParaRPr>
              </a:p>
              <a:p>
                <a:pPr marL="0" indent="0" algn="just">
                  <a:buNone/>
                </a:pPr>
                <a14:m>
                  <m:oMath xmlns:m="http://schemas.openxmlformats.org/officeDocument/2006/math">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𝐶</m:t>
                        </m:r>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𝑡</m:t>
                        </m:r>
                      </m:den>
                    </m:f>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1</m:t>
                        </m:r>
                      </m:sub>
                    </m:s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𝑢</m:t>
                        </m:r>
                      </m:e>
                      <m:sup>
                        <m:r>
                          <a:rPr lang="en-IN" sz="1800" i="1">
                            <a:solidFill>
                              <a:srgbClr val="000000"/>
                            </a:solidFill>
                            <a:effectLst/>
                            <a:latin typeface="Cambria Math"/>
                            <a:cs typeface="Times New Roman"/>
                          </a:rPr>
                          <m:t>∗ </m:t>
                        </m:r>
                      </m:sup>
                    </m:sSup>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𝐶</m:t>
                        </m:r>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den>
                    </m:f>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1</m:t>
                        </m:r>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2</m:t>
                            </m:r>
                          </m:sub>
                          <m:sup>
                            <m:r>
                              <a:rPr lang="en-IN" sz="1800" i="1">
                                <a:solidFill>
                                  <a:srgbClr val="000000"/>
                                </a:solidFill>
                                <a:effectLst/>
                                <a:latin typeface="Cambria Math"/>
                                <a:cs typeface="Times New Roman"/>
                              </a:rPr>
                              <m:t>2</m:t>
                            </m:r>
                          </m:sup>
                        </m:sSubSup>
                      </m:den>
                    </m:f>
                    <m:d>
                      <m:dPr>
                        <m:ctrlPr>
                          <a:rPr lang="en-US" sz="1800" i="1">
                            <a:solidFill>
                              <a:srgbClr val="000000"/>
                            </a:solidFill>
                            <a:effectLst/>
                            <a:latin typeface="Cambria Math"/>
                            <a:cs typeface="Times New Roman"/>
                          </a:rPr>
                        </m:ctrlPr>
                      </m:dPr>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𝑏</m:t>
                            </m:r>
                          </m:e>
                          <m:sub>
                            <m:r>
                              <a:rPr lang="en-IN" sz="1800" i="1">
                                <a:solidFill>
                                  <a:srgbClr val="000000"/>
                                </a:solidFill>
                                <a:effectLst/>
                                <a:latin typeface="Cambria Math"/>
                                <a:cs typeface="Times New Roman"/>
                              </a:rPr>
                              <m:t>1</m:t>
                            </m:r>
                          </m:sub>
                        </m:sSub>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e>
                              <m:sup>
                                <m:r>
                                  <a:rPr lang="en-IN" sz="1800" i="1">
                                    <a:solidFill>
                                      <a:srgbClr val="000000"/>
                                    </a:solidFill>
                                    <a:effectLst/>
                                    <a:latin typeface="Cambria Math"/>
                                    <a:cs typeface="Times New Roman"/>
                                  </a:rPr>
                                  <m:t>2</m:t>
                                </m:r>
                              </m:sup>
                            </m:sSup>
                            <m:r>
                              <a:rPr lang="en-IN" sz="1800" i="1">
                                <a:solidFill>
                                  <a:srgbClr val="000000"/>
                                </a:solidFill>
                                <a:effectLst/>
                                <a:latin typeface="Cambria Math"/>
                                <a:cs typeface="Times New Roman"/>
                              </a:rPr>
                              <m:t>𝐶</m:t>
                            </m:r>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2</m:t>
                                </m:r>
                              </m:sup>
                            </m:sSup>
                          </m:den>
                        </m:f>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e>
                              <m:sup>
                                <m:r>
                                  <a:rPr lang="en-IN" sz="1800" i="1">
                                    <a:solidFill>
                                      <a:srgbClr val="000000"/>
                                    </a:solidFill>
                                    <a:effectLst/>
                                    <a:latin typeface="Cambria Math"/>
                                    <a:cs typeface="Times New Roman"/>
                                  </a:rPr>
                                  <m:t>2</m:t>
                                </m:r>
                              </m:sup>
                            </m:sSup>
                            <m:r>
                              <a:rPr lang="en-IN" sz="1800" i="1">
                                <a:solidFill>
                                  <a:srgbClr val="000000"/>
                                </a:solidFill>
                                <a:effectLst/>
                                <a:latin typeface="Cambria Math"/>
                                <a:cs typeface="Times New Roman"/>
                              </a:rPr>
                              <m:t>𝐶</m:t>
                            </m:r>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2</m:t>
                                </m:r>
                              </m:sup>
                            </m:sSup>
                          </m:den>
                        </m:f>
                      </m:e>
                    </m:d>
                  </m:oMath>
                </a14:m>
                <a:r>
                  <a:rPr lang="en-IN" sz="1800" dirty="0">
                    <a:solidFill>
                      <a:srgbClr val="000000"/>
                    </a:solidFill>
                    <a:effectLst/>
                    <a:latin typeface="Times New Roman" pitchFamily="18" charset="0"/>
                    <a:cs typeface="Times New Roman" pitchFamily="18" charset="0"/>
                  </a:rPr>
                  <a:t>	</a:t>
                </a:r>
                <a:r>
                  <a:rPr lang="en-IN" sz="1800" dirty="0" smtClean="0">
                    <a:solidFill>
                      <a:srgbClr val="000000"/>
                    </a:solidFill>
                    <a:effectLst/>
                    <a:latin typeface="Times New Roman" pitchFamily="18" charset="0"/>
                    <a:cs typeface="Times New Roman" pitchFamily="18" charset="0"/>
                  </a:rPr>
                  <a:t>   </a:t>
                </a:r>
                <a:r>
                  <a:rPr lang="en-IN" sz="1800" dirty="0">
                    <a:solidFill>
                      <a:srgbClr val="000000"/>
                    </a:solidFill>
                    <a:effectLst/>
                    <a:latin typeface="Times New Roman" pitchFamily="18" charset="0"/>
                    <a:cs typeface="Times New Roman" pitchFamily="18" charset="0"/>
                  </a:rPr>
                  <a:t>	                                        (6.18)</a:t>
                </a:r>
                <a:endParaRPr lang="en-US" sz="1800" dirty="0">
                  <a:effectLst/>
                  <a:latin typeface="Times New Roman" pitchFamily="18" charset="0"/>
                  <a:cs typeface="Times New Roman" pitchFamily="18" charset="0"/>
                </a:endParaRPr>
              </a:p>
              <a:p>
                <a:pPr marL="0" indent="0" algn="just">
                  <a:buNone/>
                </a:pPr>
                <a:r>
                  <a:rPr lang="en-IN" sz="1800" dirty="0">
                    <a:solidFill>
                      <a:srgbClr val="000000"/>
                    </a:solidFill>
                    <a:effectLst/>
                    <a:latin typeface="Times New Roman" pitchFamily="18" charset="0"/>
                    <a:cs typeface="Times New Roman" pitchFamily="18" charset="0"/>
                  </a:rPr>
                  <a:t> </a:t>
                </a:r>
                <a:endParaRPr lang="en-US" sz="1800" dirty="0">
                  <a:effectLst/>
                  <a:latin typeface="Times New Roman" pitchFamily="18" charset="0"/>
                  <a:cs typeface="Times New Roman" pitchFamily="18" charset="0"/>
                </a:endParaRPr>
              </a:p>
              <a:p>
                <a:pPr marL="0" indent="0" algn="just">
                  <a:buNone/>
                </a:pPr>
                <a:r>
                  <a:rPr lang="en-IN" sz="1800" dirty="0">
                    <a:solidFill>
                      <a:srgbClr val="000000"/>
                    </a:solidFill>
                    <a:effectLst/>
                    <a:latin typeface="Times New Roman" pitchFamily="18" charset="0"/>
                    <a:cs typeface="Times New Roman" pitchFamily="18" charset="0"/>
                  </a:rPr>
                  <a:t>where,</a:t>
                </a:r>
                <a14:m>
                  <m:oMath xmlns:m="http://schemas.openxmlformats.org/officeDocument/2006/math">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𝑢</m:t>
                        </m:r>
                      </m:e>
                      <m:sup>
                        <m:r>
                          <a:rPr lang="en-IN" sz="1800" i="1">
                            <a:solidFill>
                              <a:srgbClr val="000000"/>
                            </a:solidFill>
                            <a:effectLst/>
                            <a:latin typeface="Cambria Math"/>
                            <a:cs typeface="Times New Roman"/>
                          </a:rPr>
                          <m:t>∗</m:t>
                        </m:r>
                      </m:sup>
                    </m:sSup>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𝑢</m:t>
                    </m:r>
                    <m:r>
                      <a:rPr lang="en-IN" sz="1800" i="1">
                        <a:solidFill>
                          <a:srgbClr val="000000"/>
                        </a:solidFill>
                        <a:effectLst/>
                        <a:latin typeface="Cambria Math"/>
                        <a:cs typeface="Times New Roman"/>
                      </a:rPr>
                      <m:t>−</m:t>
                    </m:r>
                    <m:acc>
                      <m:accPr>
                        <m:chr m:val="̅"/>
                        <m:ctrlPr>
                          <a:rPr lang="en-US" sz="1800" i="1">
                            <a:solidFill>
                              <a:srgbClr val="000000"/>
                            </a:solidFill>
                            <a:effectLst/>
                            <a:latin typeface="Cambria Math"/>
                            <a:cs typeface="Times New Roman"/>
                          </a:rPr>
                        </m:ctrlPr>
                      </m:accPr>
                      <m:e>
                        <m:r>
                          <a:rPr lang="en-IN" sz="1800" i="1">
                            <a:solidFill>
                              <a:srgbClr val="000000"/>
                            </a:solidFill>
                            <a:effectLst/>
                            <a:latin typeface="Cambria Math"/>
                            <a:cs typeface="Times New Roman"/>
                          </a:rPr>
                          <m:t>𝑢</m:t>
                        </m:r>
                      </m:e>
                    </m:acc>
                    <m:r>
                      <a:rPr lang="en-IN" sz="1800" i="1">
                        <a:solidFill>
                          <a:srgbClr val="000000"/>
                        </a:solidFill>
                        <a:effectLst/>
                        <a:latin typeface="Cambria Math"/>
                        <a:cs typeface="Times New Roman"/>
                      </a:rPr>
                      <m:t>,   </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𝑏</m:t>
                        </m:r>
                      </m:e>
                      <m:sub>
                        <m:r>
                          <a:rPr lang="en-IN" sz="1800" i="1">
                            <a:solidFill>
                              <a:srgbClr val="000000"/>
                            </a:solidFill>
                            <a:effectLst/>
                            <a:latin typeface="Cambria Math"/>
                            <a:cs typeface="Times New Roman"/>
                          </a:rPr>
                          <m:t>1</m:t>
                        </m:r>
                      </m:sub>
                    </m:sSub>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𝑈</m:t>
                            </m:r>
                          </m:e>
                          <m:sub>
                            <m:r>
                              <a:rPr lang="en-IN" sz="1800" i="1">
                                <a:solidFill>
                                  <a:srgbClr val="000000"/>
                                </a:solidFill>
                                <a:effectLst/>
                                <a:latin typeface="Cambria Math"/>
                                <a:cs typeface="Times New Roman"/>
                              </a:rPr>
                              <m:t>0</m:t>
                            </m:r>
                          </m:sub>
                          <m:sup>
                            <m:r>
                              <a:rPr lang="en-IN" sz="1800" i="1">
                                <a:solidFill>
                                  <a:srgbClr val="000000"/>
                                </a:solidFill>
                                <a:effectLst/>
                                <a:latin typeface="Cambria Math"/>
                                <a:cs typeface="Times New Roman"/>
                              </a:rPr>
                              <m:t>2</m:t>
                            </m:r>
                          </m:sup>
                        </m:sSubSup>
                      </m:num>
                      <m:den>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h</m:t>
                            </m:r>
                          </m:e>
                          <m:sub>
                            <m:r>
                              <a:rPr lang="en-IN" sz="1800" i="1">
                                <a:solidFill>
                                  <a:srgbClr val="000000"/>
                                </a:solidFill>
                                <a:effectLst/>
                                <a:latin typeface="Cambria Math"/>
                                <a:cs typeface="Times New Roman"/>
                              </a:rPr>
                              <m:t>0</m:t>
                            </m:r>
                          </m:sub>
                        </m:s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𝑙</m:t>
                            </m:r>
                          </m:e>
                          <m:sup>
                            <m:r>
                              <a:rPr lang="en-IN" sz="1800" i="1">
                                <a:solidFill>
                                  <a:srgbClr val="000000"/>
                                </a:solidFill>
                                <a:effectLst/>
                                <a:latin typeface="Cambria Math"/>
                                <a:cs typeface="Times New Roman"/>
                              </a:rPr>
                              <m:t>′</m:t>
                            </m:r>
                          </m:sup>
                        </m:sSup>
                      </m:den>
                    </m:f>
                    <m:r>
                      <a:rPr lang="en-IN" sz="1800" i="1">
                        <a:solidFill>
                          <a:srgbClr val="000000"/>
                        </a:solidFill>
                        <a:effectLst/>
                        <a:latin typeface="Cambria Math"/>
                        <a:cs typeface="Times New Roman"/>
                      </a:rPr>
                      <m:t>  ,  </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1</m:t>
                        </m:r>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2</m:t>
                            </m:r>
                          </m:sub>
                          <m:sup>
                            <m:r>
                              <a:rPr lang="en-IN" sz="1800" i="1">
                                <a:solidFill>
                                  <a:srgbClr val="000000"/>
                                </a:solidFill>
                                <a:effectLst/>
                                <a:latin typeface="Cambria Math"/>
                                <a:cs typeface="Times New Roman"/>
                              </a:rPr>
                              <m:t>2</m:t>
                            </m:r>
                          </m:sup>
                        </m:sSubSup>
                      </m:den>
                    </m:f>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𝑈</m:t>
                            </m:r>
                          </m:e>
                          <m:sub>
                            <m:r>
                              <a:rPr lang="en-IN" sz="1800" i="1">
                                <a:solidFill>
                                  <a:srgbClr val="000000"/>
                                </a:solidFill>
                                <a:effectLst/>
                                <a:latin typeface="Cambria Math"/>
                                <a:cs typeface="Times New Roman"/>
                              </a:rPr>
                              <m:t>0</m:t>
                            </m:r>
                          </m:sub>
                        </m:sSub>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𝐷</m:t>
                            </m:r>
                          </m:e>
                          <m:sub>
                            <m:r>
                              <a:rPr lang="en-IN" sz="1800" i="1">
                                <a:solidFill>
                                  <a:srgbClr val="000000"/>
                                </a:solidFill>
                                <a:effectLst/>
                                <a:latin typeface="Cambria Math"/>
                                <a:cs typeface="Times New Roman"/>
                              </a:rPr>
                              <m:t>0</m:t>
                            </m:r>
                          </m:sub>
                        </m:sSub>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h</m:t>
                            </m:r>
                          </m:e>
                          <m:sub>
                            <m:r>
                              <a:rPr lang="en-IN" sz="1800" i="1">
                                <a:solidFill>
                                  <a:srgbClr val="000000"/>
                                </a:solidFill>
                                <a:effectLst/>
                                <a:latin typeface="Cambria Math"/>
                                <a:cs typeface="Times New Roman"/>
                              </a:rPr>
                              <m:t>0</m:t>
                            </m:r>
                          </m:sub>
                          <m:sup>
                            <m:r>
                              <a:rPr lang="en-IN" sz="1800" i="1">
                                <a:solidFill>
                                  <a:srgbClr val="000000"/>
                                </a:solidFill>
                                <a:effectLst/>
                                <a:latin typeface="Cambria Math"/>
                                <a:cs typeface="Times New Roman"/>
                              </a:rPr>
                              <m:t>3</m:t>
                            </m:r>
                          </m:sup>
                        </m:sSubSup>
                      </m:den>
                    </m:f>
                  </m:oMath>
                </a14:m>
                <a:r>
                  <a:rPr lang="en-IN" sz="1800" dirty="0">
                    <a:solidFill>
                      <a:srgbClr val="000000"/>
                    </a:solidFill>
                    <a:effectLst/>
                    <a:latin typeface="Times New Roman" pitchFamily="18" charset="0"/>
                    <a:cs typeface="Times New Roman" pitchFamily="18" charset="0"/>
                  </a:rPr>
                  <a:t>					</a:t>
                </a:r>
                <a:endParaRPr lang="en-US" sz="1800" dirty="0">
                  <a:effectLst/>
                  <a:latin typeface="Times New Roman" pitchFamily="18" charset="0"/>
                  <a:cs typeface="Times New Roman" pitchFamily="18" charset="0"/>
                </a:endParaRPr>
              </a:p>
              <a:p>
                <a:pPr marL="0" indent="0" algn="just">
                  <a:buNone/>
                </a:pPr>
                <a:r>
                  <a:rPr lang="en-IN" sz="1800" dirty="0">
                    <a:solidFill>
                      <a:srgbClr val="000000"/>
                    </a:solidFill>
                    <a:effectLst/>
                    <a:latin typeface="Times New Roman" pitchFamily="18" charset="0"/>
                    <a:cs typeface="Times New Roman" pitchFamily="18" charset="0"/>
                  </a:rPr>
                  <a:t> </a:t>
                </a:r>
                <a:endParaRPr lang="en-US" sz="1800" dirty="0">
                  <a:effectLst/>
                  <a:latin typeface="Times New Roman" pitchFamily="18" charset="0"/>
                  <a:cs typeface="Times New Roman" pitchFamily="18" charset="0"/>
                </a:endParaRPr>
              </a:p>
              <a:p>
                <a:pPr marL="0" indent="0" algn="just">
                  <a:buNone/>
                </a:pPr>
                <a14:m>
                  <m:oMath xmlns:m="http://schemas.openxmlformats.org/officeDocument/2006/math">
                    <m:r>
                      <a:rPr lang="en-IN" sz="1800" i="1">
                        <a:solidFill>
                          <a:srgbClr val="000000"/>
                        </a:solidFill>
                        <a:effectLst/>
                        <a:latin typeface="Cambria Math"/>
                        <a:cs typeface="Times New Roman"/>
                      </a:rPr>
                      <m:t>𝐶</m:t>
                    </m:r>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0, </m:t>
                        </m:r>
                        <m:r>
                          <a:rPr lang="en-IN" sz="1800" i="1">
                            <a:solidFill>
                              <a:srgbClr val="000000"/>
                            </a:solidFill>
                            <a:effectLst/>
                            <a:latin typeface="Cambria Math"/>
                            <a:cs typeface="Times New Roman"/>
                          </a:rPr>
                          <m:t>𝑥</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𝑦</m:t>
                        </m:r>
                        <m:r>
                          <a:rPr lang="en-IN" sz="1800" i="1">
                            <a:solidFill>
                              <a:srgbClr val="000000"/>
                            </a:solidFill>
                            <a:effectLst/>
                            <a:latin typeface="Cambria Math"/>
                            <a:cs typeface="Times New Roman"/>
                          </a:rPr>
                          <m:t>,</m:t>
                        </m:r>
                      </m:e>
                    </m:d>
                    <m:r>
                      <a:rPr lang="en-IN" sz="1800" i="1">
                        <a:solidFill>
                          <a:srgbClr val="000000"/>
                        </a:solidFill>
                        <a:effectLst/>
                        <a:latin typeface="Cambria Math"/>
                        <a:cs typeface="Times New Roman"/>
                      </a:rPr>
                      <m:t>=</m:t>
                    </m:r>
                    <m:d>
                      <m:dPr>
                        <m:begChr m:val="{"/>
                        <m:endChr m:val=""/>
                        <m:ctrlPr>
                          <a:rPr lang="en-US" sz="1800" i="1">
                            <a:solidFill>
                              <a:srgbClr val="000000"/>
                            </a:solidFill>
                            <a:effectLst/>
                            <a:latin typeface="Cambria Math"/>
                            <a:cs typeface="Times New Roman"/>
                          </a:rPr>
                        </m:ctrlPr>
                      </m:dPr>
                      <m:e>
                        <m:eqArr>
                          <m:eqArrPr>
                            <m:ctrlPr>
                              <a:rPr lang="en-US" sz="1800" i="1">
                                <a:solidFill>
                                  <a:srgbClr val="000000"/>
                                </a:solidFill>
                                <a:effectLst/>
                                <a:latin typeface="Cambria Math"/>
                                <a:cs typeface="Times New Roman"/>
                              </a:rPr>
                            </m:ctrlPr>
                          </m:eqArrPr>
                          <m:e>
                            <m:r>
                              <a:rPr lang="en-IN" sz="1800" i="1">
                                <a:solidFill>
                                  <a:srgbClr val="000000"/>
                                </a:solidFill>
                                <a:effectLst/>
                                <a:latin typeface="Cambria Math"/>
                                <a:cs typeface="Times New Roman"/>
                              </a:rPr>
                              <m:t>1                   </m:t>
                            </m:r>
                            <m:d>
                              <m:dPr>
                                <m:begChr m:val="|"/>
                                <m:endChr m:val="|"/>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𝑥</m:t>
                                </m:r>
                              </m:e>
                            </m:d>
                            <m:r>
                              <a:rPr lang="en-IN" sz="1800" i="1">
                                <a:solidFill>
                                  <a:srgbClr val="000000"/>
                                </a:solidFill>
                                <a:effectLst/>
                                <a:latin typeface="Cambria Math"/>
                                <a:cs typeface="Times New Roman"/>
                              </a:rPr>
                              <m:t> ≤1</m:t>
                            </m:r>
                          </m:e>
                          <m:e>
                            <m:r>
                              <a:rPr lang="en-IN" sz="1800" i="1">
                                <a:solidFill>
                                  <a:srgbClr val="000000"/>
                                </a:solidFill>
                                <a:effectLst/>
                                <a:latin typeface="Cambria Math"/>
                                <a:cs typeface="Times New Roman"/>
                              </a:rPr>
                              <m:t>0                  </m:t>
                            </m:r>
                            <m:d>
                              <m:dPr>
                                <m:begChr m:val="|"/>
                                <m:endChr m:val="|"/>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𝑥</m:t>
                                </m:r>
                              </m:e>
                            </m:d>
                            <m:r>
                              <a:rPr lang="en-IN" sz="1800" i="1">
                                <a:solidFill>
                                  <a:srgbClr val="000000"/>
                                </a:solidFill>
                                <a:effectLst/>
                                <a:latin typeface="Cambria Math"/>
                                <a:cs typeface="Times New Roman"/>
                              </a:rPr>
                              <m:t>≥1</m:t>
                            </m:r>
                          </m:e>
                        </m:eqArr>
                      </m:e>
                    </m:d>
                  </m:oMath>
                </a14:m>
                <a:r>
                  <a:rPr lang="en-IN" sz="1800" dirty="0">
                    <a:solidFill>
                      <a:srgbClr val="000000"/>
                    </a:solidFill>
                    <a:effectLst/>
                    <a:latin typeface="Times New Roman" pitchFamily="18" charset="0"/>
                    <a:cs typeface="Times New Roman" pitchFamily="18" charset="0"/>
                  </a:rPr>
                  <a:t>	</a:t>
                </a:r>
                <a:r>
                  <a:rPr lang="en-IN" sz="1800" dirty="0" smtClean="0">
                    <a:solidFill>
                      <a:srgbClr val="000000"/>
                    </a:solidFill>
                    <a:effectLst/>
                    <a:latin typeface="Times New Roman" pitchFamily="18" charset="0"/>
                    <a:cs typeface="Times New Roman" pitchFamily="18" charset="0"/>
                  </a:rPr>
                  <a:t>                                                           </a:t>
                </a:r>
                <a:r>
                  <a:rPr lang="en-IN" sz="1800" dirty="0">
                    <a:solidFill>
                      <a:srgbClr val="000000"/>
                    </a:solidFill>
                    <a:effectLst/>
                    <a:latin typeface="Times New Roman" pitchFamily="18" charset="0"/>
                    <a:cs typeface="Times New Roman" pitchFamily="18" charset="0"/>
                  </a:rPr>
                  <a:t>(6.19)</a:t>
                </a:r>
                <a:endParaRPr lang="en-US" sz="1800" dirty="0">
                  <a:effectLst/>
                  <a:latin typeface="Times New Roman" pitchFamily="18" charset="0"/>
                  <a:cs typeface="Times New Roman" pitchFamily="18" charset="0"/>
                </a:endParaRPr>
              </a:p>
              <a:p>
                <a:pPr marL="0" indent="0" algn="just">
                  <a:buNone/>
                </a:pPr>
                <a14:m>
                  <m:oMath xmlns:m="http://schemas.openxmlformats.org/officeDocument/2006/math">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𝐶</m:t>
                        </m:r>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𝑦</m:t>
                        </m:r>
                      </m:den>
                    </m:f>
                    <m:r>
                      <a:rPr lang="en-IN" sz="1800" i="1">
                        <a:solidFill>
                          <a:srgbClr val="000000"/>
                        </a:solidFill>
                        <a:effectLst/>
                        <a:latin typeface="Cambria Math"/>
                        <a:cs typeface="Times New Roman"/>
                      </a:rPr>
                      <m:t>=0</m:t>
                    </m:r>
                  </m:oMath>
                </a14:m>
                <a:r>
                  <a:rPr lang="en-IN" sz="1800" dirty="0">
                    <a:solidFill>
                      <a:srgbClr val="000000"/>
                    </a:solidFill>
                    <a:effectLst/>
                    <a:latin typeface="Times New Roman" pitchFamily="18" charset="0"/>
                    <a:cs typeface="Times New Roman" pitchFamily="18" charset="0"/>
                  </a:rPr>
                  <a:t>		at  </a:t>
                </a:r>
                <a14:m>
                  <m:oMath xmlns:m="http://schemas.openxmlformats.org/officeDocument/2006/math">
                    <m:r>
                      <a:rPr lang="en-IN" sz="1800" i="1">
                        <a:solidFill>
                          <a:srgbClr val="000000"/>
                        </a:solidFill>
                        <a:effectLst/>
                        <a:latin typeface="Cambria Math"/>
                        <a:cs typeface="Times New Roman"/>
                      </a:rPr>
                      <m:t>𝑦</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𝐻</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h</m:t>
                    </m:r>
                    <m:r>
                      <a:rPr lang="en-IN" sz="1800" i="1">
                        <a:solidFill>
                          <a:srgbClr val="000000"/>
                        </a:solidFill>
                        <a:effectLst/>
                        <a:latin typeface="Cambria Math"/>
                        <a:cs typeface="Times New Roman"/>
                      </a:rPr>
                      <m:t>    </m:t>
                    </m:r>
                  </m:oMath>
                </a14:m>
                <a:r>
                  <a:rPr lang="en-IN" sz="1800" dirty="0" smtClean="0">
                    <a:solidFill>
                      <a:srgbClr val="000000"/>
                    </a:solidFill>
                    <a:effectLst/>
                    <a:latin typeface="Times New Roman" pitchFamily="18" charset="0"/>
                    <a:cs typeface="Times New Roman" pitchFamily="18" charset="0"/>
                  </a:rPr>
                  <a:t>                                                               </a:t>
                </a:r>
                <a:r>
                  <a:rPr lang="en-IN" sz="1800" dirty="0">
                    <a:solidFill>
                      <a:srgbClr val="000000"/>
                    </a:solidFill>
                    <a:effectLst/>
                    <a:latin typeface="Times New Roman" pitchFamily="18" charset="0"/>
                    <a:cs typeface="Times New Roman" pitchFamily="18" charset="0"/>
                  </a:rPr>
                  <a:t>(6.20)</a:t>
                </a:r>
                <a:endParaRPr lang="en-US" sz="1800" dirty="0">
                  <a:effectLst/>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67</a:t>
            </a:fld>
            <a:endParaRPr lang="en-US"/>
          </a:p>
        </p:txBody>
      </p:sp>
    </p:spTree>
    <p:extLst>
      <p:ext uri="{BB962C8B-B14F-4D97-AF65-F5344CB8AC3E}">
        <p14:creationId xmlns:p14="http://schemas.microsoft.com/office/powerpoint/2010/main" val="9072659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600" b="1" dirty="0" smtClean="0">
                <a:latin typeface="Times New Roman" pitchFamily="18" charset="0"/>
                <a:cs typeface="Times New Roman" pitchFamily="18" charset="0"/>
              </a:rPr>
              <a:t>Analysis:</a:t>
            </a:r>
            <a:endParaRPr lang="en-US" sz="2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 xmlns:m="http://schemas.openxmlformats.org/officeDocument/2006/math">
                    <m:r>
                      <a:rPr lang="en-IN" sz="1800" i="1">
                        <a:latin typeface="Cambria Math"/>
                      </a:rPr>
                      <m:t>𝐶</m:t>
                    </m:r>
                    <m:r>
                      <a:rPr lang="en-IN" sz="1800" i="1">
                        <a:latin typeface="Cambria Math"/>
                      </a:rPr>
                      <m:t>=</m:t>
                    </m:r>
                    <m:sSub>
                      <m:sSubPr>
                        <m:ctrlPr>
                          <a:rPr lang="en-US" sz="1800" i="1">
                            <a:latin typeface="Cambria Math"/>
                          </a:rPr>
                        </m:ctrlPr>
                      </m:sSubPr>
                      <m:e>
                        <m:r>
                          <a:rPr lang="en-IN" sz="1800" i="1">
                            <a:latin typeface="Cambria Math"/>
                          </a:rPr>
                          <m:t>𝐶</m:t>
                        </m:r>
                      </m:e>
                      <m:sub>
                        <m:r>
                          <a:rPr lang="en-IN" sz="1800" i="1">
                            <a:latin typeface="Cambria Math"/>
                          </a:rPr>
                          <m:t>𝑚</m:t>
                        </m:r>
                      </m:sub>
                    </m:sSub>
                    <m:d>
                      <m:dPr>
                        <m:ctrlPr>
                          <a:rPr lang="en-US" sz="1800" i="1">
                            <a:latin typeface="Cambria Math"/>
                          </a:rPr>
                        </m:ctrlPr>
                      </m:dPr>
                      <m:e>
                        <m:r>
                          <a:rPr lang="en-IN" sz="1800" i="1">
                            <a:latin typeface="Cambria Math"/>
                          </a:rPr>
                          <m:t>𝑡</m:t>
                        </m:r>
                        <m:r>
                          <a:rPr lang="en-IN" sz="1800" i="1">
                            <a:latin typeface="Cambria Math"/>
                          </a:rPr>
                          <m:t>,</m:t>
                        </m:r>
                        <m:r>
                          <a:rPr lang="en-IN" sz="1800" i="1">
                            <a:latin typeface="Cambria Math"/>
                          </a:rPr>
                          <m:t>𝑥</m:t>
                        </m:r>
                      </m:e>
                    </m:d>
                    <m:r>
                      <a:rPr lang="en-IN" sz="1800" i="1">
                        <a:latin typeface="Cambria Math"/>
                      </a:rPr>
                      <m:t>+</m:t>
                    </m:r>
                    <m:nary>
                      <m:naryPr>
                        <m:chr m:val="∑"/>
                        <m:limLoc m:val="undOvr"/>
                        <m:ctrlPr>
                          <a:rPr lang="en-US" sz="1800" i="1">
                            <a:latin typeface="Cambria Math"/>
                          </a:rPr>
                        </m:ctrlPr>
                      </m:naryPr>
                      <m:sub>
                        <m:r>
                          <a:rPr lang="en-IN" sz="1800" i="1">
                            <a:latin typeface="Cambria Math"/>
                          </a:rPr>
                          <m:t>𝑘</m:t>
                        </m:r>
                        <m:r>
                          <a:rPr lang="en-IN" sz="1800" i="1">
                            <a:latin typeface="Cambria Math"/>
                          </a:rPr>
                          <m:t>=1</m:t>
                        </m:r>
                      </m:sub>
                      <m:sup>
                        <m:r>
                          <a:rPr lang="en-IN" sz="1800" i="1">
                            <a:latin typeface="Cambria Math"/>
                          </a:rPr>
                          <m:t>∞</m:t>
                        </m:r>
                      </m:sup>
                      <m:e>
                        <m:sSub>
                          <m:sSubPr>
                            <m:ctrlPr>
                              <a:rPr lang="en-US" sz="1800" i="1">
                                <a:latin typeface="Cambria Math"/>
                              </a:rPr>
                            </m:ctrlPr>
                          </m:sSubPr>
                          <m:e>
                            <m:r>
                              <a:rPr lang="en-IN" sz="1800" i="1">
                                <a:latin typeface="Cambria Math"/>
                              </a:rPr>
                              <m:t>𝑓</m:t>
                            </m:r>
                          </m:e>
                          <m:sub>
                            <m:r>
                              <a:rPr lang="en-IN" sz="1800" i="1">
                                <a:latin typeface="Cambria Math"/>
                              </a:rPr>
                              <m:t>𝑘</m:t>
                            </m:r>
                          </m:sub>
                        </m:sSub>
                        <m:r>
                          <a:rPr lang="en-IN" sz="1800" i="1">
                            <a:latin typeface="Cambria Math"/>
                          </a:rPr>
                          <m:t>(</m:t>
                        </m:r>
                        <m:r>
                          <a:rPr lang="en-IN" sz="1800" i="1">
                            <a:latin typeface="Cambria Math"/>
                          </a:rPr>
                          <m:t>𝑡</m:t>
                        </m:r>
                        <m:r>
                          <a:rPr lang="en-IN" sz="1800" i="1">
                            <a:latin typeface="Cambria Math"/>
                          </a:rPr>
                          <m:t>, </m:t>
                        </m:r>
                        <m:r>
                          <a:rPr lang="en-IN" sz="1800" i="1">
                            <a:latin typeface="Cambria Math"/>
                          </a:rPr>
                          <m:t>𝑦</m:t>
                        </m:r>
                        <m:r>
                          <a:rPr lang="en-IN" sz="1800" i="1">
                            <a:latin typeface="Cambria Math"/>
                          </a:rPr>
                          <m:t>)</m:t>
                        </m:r>
                        <m:f>
                          <m:fPr>
                            <m:ctrlPr>
                              <a:rPr lang="en-US" sz="1800" i="1">
                                <a:latin typeface="Cambria Math"/>
                              </a:rPr>
                            </m:ctrlPr>
                          </m:fPr>
                          <m:num>
                            <m:sSup>
                              <m:sSupPr>
                                <m:ctrlPr>
                                  <a:rPr lang="en-US" sz="1800" i="1">
                                    <a:latin typeface="Cambria Math"/>
                                  </a:rPr>
                                </m:ctrlPr>
                              </m:sSupPr>
                              <m:e>
                                <m:r>
                                  <a:rPr lang="en-IN" sz="1800" i="1">
                                    <a:latin typeface="Cambria Math"/>
                                  </a:rPr>
                                  <m:t>𝜕</m:t>
                                </m:r>
                              </m:e>
                              <m:sup>
                                <m:r>
                                  <a:rPr lang="en-IN" sz="1800" i="1">
                                    <a:latin typeface="Cambria Math"/>
                                  </a:rPr>
                                  <m:t>𝑘</m:t>
                                </m:r>
                              </m:sup>
                            </m:sSup>
                            <m:sSub>
                              <m:sSubPr>
                                <m:ctrlPr>
                                  <a:rPr lang="en-US" sz="1800" i="1">
                                    <a:latin typeface="Cambria Math"/>
                                  </a:rPr>
                                </m:ctrlPr>
                              </m:sSubPr>
                              <m:e>
                                <m:r>
                                  <a:rPr lang="en-IN" sz="1800" i="1">
                                    <a:latin typeface="Cambria Math"/>
                                  </a:rPr>
                                  <m:t>𝐶</m:t>
                                </m:r>
                              </m:e>
                              <m:sub>
                                <m:r>
                                  <a:rPr lang="en-IN" sz="1800" i="1">
                                    <a:latin typeface="Cambria Math"/>
                                  </a:rPr>
                                  <m:t>𝑚</m:t>
                                </m:r>
                              </m:sub>
                            </m:sSub>
                          </m:num>
                          <m:den>
                            <m:sSup>
                              <m:sSupPr>
                                <m:ctrlPr>
                                  <a:rPr lang="en-US" sz="1800" i="1">
                                    <a:latin typeface="Cambria Math"/>
                                  </a:rPr>
                                </m:ctrlPr>
                              </m:sSupPr>
                              <m:e>
                                <m:r>
                                  <a:rPr lang="en-IN" sz="1800" i="1">
                                    <a:latin typeface="Cambria Math"/>
                                  </a:rPr>
                                  <m:t>𝜕</m:t>
                                </m:r>
                                <m:r>
                                  <a:rPr lang="en-IN" sz="1800" i="1">
                                    <a:latin typeface="Cambria Math"/>
                                  </a:rPr>
                                  <m:t>𝑥</m:t>
                                </m:r>
                              </m:e>
                              <m:sup>
                                <m:r>
                                  <a:rPr lang="en-IN" sz="1800" i="1">
                                    <a:latin typeface="Cambria Math"/>
                                  </a:rPr>
                                  <m:t>𝑘</m:t>
                                </m:r>
                              </m:sup>
                            </m:sSup>
                          </m:den>
                        </m:f>
                      </m:e>
                    </m:nary>
                  </m:oMath>
                </a14:m>
                <a:r>
                  <a:rPr lang="en-IN" sz="1800" dirty="0">
                    <a:latin typeface="Times New Roman" pitchFamily="18" charset="0"/>
                    <a:cs typeface="Times New Roman" pitchFamily="18" charset="0"/>
                  </a:rPr>
                  <a:t>	</a:t>
                </a:r>
                <a:r>
                  <a:rPr lang="en-IN" sz="1800" dirty="0" smtClean="0">
                    <a:latin typeface="Times New Roman" pitchFamily="18" charset="0"/>
                    <a:cs typeface="Times New Roman" pitchFamily="18" charset="0"/>
                  </a:rPr>
                  <a:t>                                                    </a:t>
                </a:r>
                <a:r>
                  <a:rPr lang="en-IN" sz="1800" dirty="0">
                    <a:latin typeface="Times New Roman" pitchFamily="18" charset="0"/>
                    <a:cs typeface="Times New Roman" pitchFamily="18" charset="0"/>
                  </a:rPr>
                  <a:t>(6.21)</a:t>
                </a:r>
                <a:endParaRPr lang="en-US" sz="1800" dirty="0">
                  <a:effectLst/>
                  <a:latin typeface="Times New Roman" pitchFamily="18" charset="0"/>
                  <a:cs typeface="Times New Roman" pitchFamily="18" charset="0"/>
                </a:endParaRPr>
              </a:p>
              <a:p>
                <a:pPr marL="0" indent="0">
                  <a:buNone/>
                </a:pPr>
                <a14:m>
                  <m:oMath xmlns:m="http://schemas.openxmlformats.org/officeDocument/2006/math">
                    <m:sSub>
                      <m:sSubPr>
                        <m:ctrlPr>
                          <a:rPr lang="en-US" sz="1800" i="1">
                            <a:latin typeface="Cambria Math"/>
                          </a:rPr>
                        </m:ctrlPr>
                      </m:sSubPr>
                      <m:e>
                        <m:r>
                          <a:rPr lang="en-IN" sz="1800" i="1">
                            <a:latin typeface="Cambria Math"/>
                          </a:rPr>
                          <m:t>𝐶</m:t>
                        </m:r>
                      </m:e>
                      <m:sub>
                        <m:r>
                          <a:rPr lang="en-IN" sz="1800" i="1">
                            <a:latin typeface="Cambria Math"/>
                          </a:rPr>
                          <m:t>𝑚</m:t>
                        </m:r>
                      </m:sub>
                    </m:sSub>
                    <m:d>
                      <m:dPr>
                        <m:ctrlPr>
                          <a:rPr lang="en-US" sz="1800" i="1">
                            <a:latin typeface="Cambria Math"/>
                          </a:rPr>
                        </m:ctrlPr>
                      </m:dPr>
                      <m:e>
                        <m:r>
                          <a:rPr lang="en-IN" sz="1800" i="1">
                            <a:latin typeface="Cambria Math"/>
                          </a:rPr>
                          <m:t>𝑡</m:t>
                        </m:r>
                        <m:r>
                          <a:rPr lang="en-IN" sz="1800" i="1">
                            <a:latin typeface="Cambria Math"/>
                          </a:rPr>
                          <m:t>,</m:t>
                        </m:r>
                        <m:r>
                          <a:rPr lang="en-IN" sz="1800" i="1">
                            <a:latin typeface="Cambria Math"/>
                          </a:rPr>
                          <m:t>𝑥</m:t>
                        </m:r>
                      </m:e>
                    </m:d>
                    <m:r>
                      <a:rPr lang="en-IN" sz="1800" i="1">
                        <a:latin typeface="Cambria Math"/>
                      </a:rPr>
                      <m:t>=</m:t>
                    </m:r>
                    <m:f>
                      <m:fPr>
                        <m:ctrlPr>
                          <a:rPr lang="en-US" sz="1800" i="1">
                            <a:latin typeface="Cambria Math"/>
                          </a:rPr>
                        </m:ctrlPr>
                      </m:fPr>
                      <m:num>
                        <m:r>
                          <a:rPr lang="en-IN" sz="1800" i="1">
                            <a:latin typeface="Cambria Math"/>
                          </a:rPr>
                          <m:t>1</m:t>
                        </m:r>
                      </m:num>
                      <m:den>
                        <m:r>
                          <a:rPr lang="en-IN" sz="1800" i="1">
                            <a:latin typeface="Cambria Math"/>
                          </a:rPr>
                          <m:t>2</m:t>
                        </m:r>
                        <m:r>
                          <a:rPr lang="en-IN" sz="1800" i="1">
                            <a:latin typeface="Cambria Math"/>
                          </a:rPr>
                          <m:t>h</m:t>
                        </m:r>
                      </m:den>
                    </m:f>
                    <m:nary>
                      <m:naryPr>
                        <m:limLoc m:val="undOvr"/>
                        <m:ctrlPr>
                          <a:rPr lang="en-US" sz="1800" i="1">
                            <a:latin typeface="Cambria Math"/>
                          </a:rPr>
                        </m:ctrlPr>
                      </m:naryPr>
                      <m:sub>
                        <m:r>
                          <a:rPr lang="en-IN" sz="1800" i="1">
                            <a:latin typeface="Cambria Math"/>
                          </a:rPr>
                          <m:t>−</m:t>
                        </m:r>
                        <m:r>
                          <a:rPr lang="en-IN" sz="1800" i="1">
                            <a:latin typeface="Cambria Math"/>
                          </a:rPr>
                          <m:t>h</m:t>
                        </m:r>
                      </m:sub>
                      <m:sup>
                        <m:r>
                          <a:rPr lang="en-IN" sz="1800" i="1">
                            <a:latin typeface="Cambria Math"/>
                          </a:rPr>
                          <m:t>h</m:t>
                        </m:r>
                      </m:sup>
                      <m:e>
                        <m:r>
                          <a:rPr lang="en-IN" sz="1800" i="1">
                            <a:latin typeface="Cambria Math"/>
                          </a:rPr>
                          <m:t>𝐶</m:t>
                        </m:r>
                        <m:r>
                          <a:rPr lang="en-IN" sz="1800" i="1">
                            <a:latin typeface="Cambria Math"/>
                          </a:rPr>
                          <m:t> </m:t>
                        </m:r>
                        <m:r>
                          <a:rPr lang="en-IN" sz="1800" i="1">
                            <a:latin typeface="Cambria Math"/>
                          </a:rPr>
                          <m:t>𝑑𝑦</m:t>
                        </m:r>
                      </m:e>
                    </m:nary>
                  </m:oMath>
                </a14:m>
                <a:r>
                  <a:rPr lang="en-IN" sz="1800" dirty="0">
                    <a:latin typeface="Times New Roman" pitchFamily="18" charset="0"/>
                    <a:cs typeface="Times New Roman" pitchFamily="18" charset="0"/>
                  </a:rPr>
                  <a:t>		</a:t>
                </a:r>
                <a:r>
                  <a:rPr lang="en-IN" sz="1800" dirty="0" smtClean="0">
                    <a:latin typeface="Times New Roman" pitchFamily="18" charset="0"/>
                    <a:cs typeface="Times New Roman" pitchFamily="18" charset="0"/>
                  </a:rPr>
                  <a:t>                                                    </a:t>
                </a:r>
                <a:r>
                  <a:rPr lang="en-IN" sz="1800" dirty="0">
                    <a:latin typeface="Times New Roman" pitchFamily="18" charset="0"/>
                    <a:cs typeface="Times New Roman" pitchFamily="18" charset="0"/>
                  </a:rPr>
                  <a:t>(6.22)</a:t>
                </a:r>
                <a:endParaRPr lang="en-US" sz="1800" dirty="0">
                  <a:effectLst/>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r>
                  <a:rPr lang="en-IN" sz="1800" dirty="0">
                    <a:solidFill>
                      <a:srgbClr val="000000"/>
                    </a:solidFill>
                    <a:latin typeface="Times New Roman"/>
                  </a:rPr>
                  <a:t>It will see presently that </a:t>
                </a:r>
                <a:r>
                  <a:rPr lang="en-IN" sz="1800" dirty="0" err="1">
                    <a:solidFill>
                      <a:srgbClr val="000000"/>
                    </a:solidFill>
                    <a:latin typeface="Times New Roman"/>
                  </a:rPr>
                  <a:t>f</a:t>
                </a:r>
                <a:r>
                  <a:rPr lang="en-IN" sz="1800" baseline="-25000" dirty="0" err="1">
                    <a:solidFill>
                      <a:srgbClr val="000000"/>
                    </a:solidFill>
                    <a:effectLst/>
                    <a:latin typeface="Times New Roman"/>
                  </a:rPr>
                  <a:t>k</a:t>
                </a:r>
                <a:r>
                  <a:rPr lang="en-IN" sz="1800" dirty="0">
                    <a:solidFill>
                      <a:srgbClr val="000000"/>
                    </a:solidFill>
                    <a:effectLst/>
                    <a:latin typeface="Times New Roman"/>
                  </a:rPr>
                  <a:t> (t, y) functions must depend on t in order to satisfy the zero wall gradient boundary condition for the </a:t>
                </a:r>
                <a:r>
                  <a:rPr lang="en-IN" sz="1800" dirty="0" err="1">
                    <a:solidFill>
                      <a:srgbClr val="000000"/>
                    </a:solidFill>
                    <a:effectLst/>
                    <a:latin typeface="Times New Roman"/>
                  </a:rPr>
                  <a:t>f</a:t>
                </a:r>
                <a:r>
                  <a:rPr lang="en-IN" sz="1800" baseline="-25000" dirty="0" err="1">
                    <a:solidFill>
                      <a:srgbClr val="000000"/>
                    </a:solidFill>
                    <a:effectLst/>
                    <a:latin typeface="Times New Roman"/>
                  </a:rPr>
                  <a:t>k</a:t>
                </a:r>
                <a:r>
                  <a:rPr lang="en-IN" sz="1800" dirty="0">
                    <a:solidFill>
                      <a:srgbClr val="000000"/>
                    </a:solidFill>
                    <a:effectLst/>
                    <a:latin typeface="Times New Roman"/>
                  </a:rPr>
                  <a:t>(t, y) with k ≥3. It is perhaps less important but nevertheless worth noting that the t dependence of </a:t>
                </a:r>
                <a:r>
                  <a:rPr lang="en-IN" sz="1800" dirty="0" err="1">
                    <a:solidFill>
                      <a:srgbClr val="000000"/>
                    </a:solidFill>
                    <a:effectLst/>
                    <a:latin typeface="Times New Roman"/>
                  </a:rPr>
                  <a:t>f</a:t>
                </a:r>
                <a:r>
                  <a:rPr lang="en-IN" sz="1800" baseline="-25000" dirty="0" err="1">
                    <a:solidFill>
                      <a:srgbClr val="000000"/>
                    </a:solidFill>
                    <a:effectLst/>
                    <a:latin typeface="Times New Roman"/>
                  </a:rPr>
                  <a:t>k</a:t>
                </a:r>
                <a:r>
                  <a:rPr lang="en-IN" sz="1800" dirty="0">
                    <a:solidFill>
                      <a:srgbClr val="000000"/>
                    </a:solidFill>
                    <a:effectLst/>
                    <a:latin typeface="Times New Roman"/>
                  </a:rPr>
                  <a:t>(t, y) also enables one to satisfy the conditions </a:t>
                </a:r>
                <a14:m>
                  <m:oMath xmlns:m="http://schemas.openxmlformats.org/officeDocument/2006/math">
                    <m:r>
                      <a:rPr lang="en-IN" sz="1800" i="1">
                        <a:solidFill>
                          <a:srgbClr val="000000"/>
                        </a:solidFill>
                        <a:effectLst/>
                        <a:latin typeface="Cambria Math"/>
                        <a:cs typeface="Times New Roman"/>
                      </a:rPr>
                      <m:t>𝐶</m:t>
                    </m:r>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0,</m:t>
                        </m:r>
                        <m:r>
                          <a:rPr lang="en-IN" sz="1800" i="1">
                            <a:solidFill>
                              <a:srgbClr val="000000"/>
                            </a:solidFill>
                            <a:effectLst/>
                            <a:latin typeface="Cambria Math"/>
                            <a:cs typeface="Times New Roman"/>
                          </a:rPr>
                          <m:t>𝑥</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𝑦</m:t>
                        </m:r>
                      </m:e>
                    </m:d>
                    <m:r>
                      <a:rPr lang="en-IN" sz="1800" i="1">
                        <a:solidFill>
                          <a:srgbClr val="000000"/>
                        </a:solidFill>
                        <a:effectLst/>
                        <a:latin typeface="Cambria Math"/>
                        <a:cs typeface="Times New Roman"/>
                      </a:rPr>
                      <m:t>=0</m:t>
                    </m:r>
                  </m:oMath>
                </a14:m>
                <a:endParaRPr lang="en-US" sz="1800" dirty="0">
                  <a:effectLst/>
                </a:endParaRPr>
              </a:p>
              <a:p>
                <a:pPr marL="0" indent="0">
                  <a:buNone/>
                </a:pPr>
                <a14:m>
                  <m:oMathPara xmlns:m="http://schemas.openxmlformats.org/officeDocument/2006/math">
                    <m:oMathParaPr>
                      <m:jc m:val="left"/>
                    </m:oMathParaPr>
                    <m:oMath xmlns:m="http://schemas.openxmlformats.org/officeDocument/2006/math">
                      <m:f>
                        <m:fPr>
                          <m:ctrlPr>
                            <a:rPr lang="en-US" sz="1800" i="1">
                              <a:solidFill>
                                <a:srgbClr val="000000"/>
                              </a:solidFill>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𝐶</m:t>
                              </m:r>
                            </m:e>
                            <m:sub>
                              <m:r>
                                <a:rPr lang="en-IN" sz="1800" i="1">
                                  <a:solidFill>
                                    <a:srgbClr val="000000"/>
                                  </a:solidFill>
                                  <a:effectLst/>
                                  <a:latin typeface="Cambria Math"/>
                                  <a:cs typeface="Times New Roman"/>
                                </a:rPr>
                                <m:t>𝑚</m:t>
                              </m:r>
                            </m:sub>
                          </m:sSub>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𝑡</m:t>
                          </m:r>
                        </m:den>
                      </m:f>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1</m:t>
                          </m:r>
                        </m:sub>
                      </m:s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𝑢</m:t>
                          </m:r>
                        </m:e>
                        <m:sup>
                          <m:r>
                            <a:rPr lang="en-IN" sz="1800" i="1">
                              <a:solidFill>
                                <a:srgbClr val="000000"/>
                              </a:solidFill>
                              <a:effectLst/>
                              <a:latin typeface="Cambria Math"/>
                              <a:cs typeface="Times New Roman"/>
                            </a:rPr>
                            <m:t>∗</m:t>
                          </m:r>
                        </m:sup>
                      </m:sSup>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𝐶</m:t>
                              </m:r>
                            </m:e>
                            <m:sub>
                              <m:r>
                                <a:rPr lang="en-IN" sz="1800" i="1">
                                  <a:solidFill>
                                    <a:srgbClr val="000000"/>
                                  </a:solidFill>
                                  <a:effectLst/>
                                  <a:latin typeface="Cambria Math"/>
                                  <a:cs typeface="Times New Roman"/>
                                </a:rPr>
                                <m:t>𝑚</m:t>
                              </m:r>
                            </m:sub>
                          </m:sSub>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den>
                      </m:f>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𝑏</m:t>
                              </m:r>
                            </m:e>
                            <m:sub>
                              <m:r>
                                <a:rPr lang="en-IN" sz="1800" i="1">
                                  <a:solidFill>
                                    <a:srgbClr val="000000"/>
                                  </a:solidFill>
                                  <a:effectLst/>
                                  <a:latin typeface="Cambria Math"/>
                                  <a:cs typeface="Times New Roman"/>
                                </a:rPr>
                                <m:t>1</m:t>
                              </m:r>
                            </m:sub>
                          </m:sSub>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2</m:t>
                              </m:r>
                            </m:sub>
                            <m:sup>
                              <m:r>
                                <a:rPr lang="en-IN" sz="1800" i="1">
                                  <a:solidFill>
                                    <a:srgbClr val="000000"/>
                                  </a:solidFill>
                                  <a:effectLst/>
                                  <a:latin typeface="Cambria Math"/>
                                  <a:cs typeface="Times New Roman"/>
                                </a:rPr>
                                <m:t>2</m:t>
                              </m:r>
                            </m:sup>
                          </m:sSubSup>
                        </m:den>
                      </m:f>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e>
                                <m:sup>
                                  <m:r>
                                    <a:rPr lang="en-IN" sz="1800" i="1">
                                      <a:solidFill>
                                        <a:srgbClr val="000000"/>
                                      </a:solidFill>
                                      <a:effectLst/>
                                      <a:latin typeface="Cambria Math"/>
                                      <a:cs typeface="Times New Roman"/>
                                    </a:rPr>
                                    <m:t>2</m:t>
                                  </m:r>
                                </m:sup>
                              </m:sSup>
                              <m:r>
                                <a:rPr lang="en-IN" sz="1800" i="1">
                                  <a:solidFill>
                                    <a:srgbClr val="000000"/>
                                  </a:solidFill>
                                  <a:effectLst/>
                                  <a:latin typeface="Cambria Math"/>
                                  <a:cs typeface="Times New Roman"/>
                                </a:rPr>
                                <m:t>𝐶</m:t>
                              </m:r>
                            </m:e>
                            <m:sub>
                              <m:r>
                                <a:rPr lang="en-IN" sz="1800" i="1">
                                  <a:solidFill>
                                    <a:srgbClr val="000000"/>
                                  </a:solidFill>
                                  <a:effectLst/>
                                  <a:latin typeface="Cambria Math"/>
                                  <a:cs typeface="Times New Roman"/>
                                </a:rPr>
                                <m:t>𝑚</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𝑥</m:t>
                              </m:r>
                            </m:e>
                            <m:sup>
                              <m:r>
                                <a:rPr lang="en-IN" sz="1800" i="1">
                                  <a:solidFill>
                                    <a:srgbClr val="000000"/>
                                  </a:solidFill>
                                  <a:effectLst/>
                                  <a:latin typeface="Cambria Math"/>
                                  <a:cs typeface="Times New Roman"/>
                                </a:rPr>
                                <m:t>2</m:t>
                              </m:r>
                            </m:sup>
                          </m:sSup>
                        </m:den>
                      </m:f>
                    </m:oMath>
                  </m:oMathPara>
                </a14:m>
                <a:endParaRPr lang="en-US" sz="1800" dirty="0">
                  <a:effectLst/>
                </a:endParaRPr>
              </a:p>
              <a:p>
                <a:pPr marL="0" indent="0">
                  <a:buNone/>
                </a:pPr>
                <a14:m>
                  <m:oMath xmlns:m="http://schemas.openxmlformats.org/officeDocument/2006/math">
                    <m:r>
                      <a:rPr lang="en-IN" sz="1800" i="1">
                        <a:solidFill>
                          <a:srgbClr val="000000"/>
                        </a:solidFill>
                        <a:effectLst/>
                        <a:latin typeface="Cambria Math"/>
                        <a:ea typeface="Times New Roman"/>
                        <a:cs typeface="Times New Roman"/>
                      </a:rPr>
                      <m:t>   +</m:t>
                    </m:r>
                    <m:nary>
                      <m:naryPr>
                        <m:chr m:val="∑"/>
                        <m:limLoc m:val="undOvr"/>
                        <m:ctrlPr>
                          <a:rPr lang="en-US" sz="1800" i="1">
                            <a:solidFill>
                              <a:srgbClr val="000000"/>
                            </a:solidFill>
                            <a:effectLst/>
                            <a:latin typeface="Cambria Math"/>
                            <a:cs typeface="Times New Roman"/>
                          </a:rPr>
                        </m:ctrlPr>
                      </m:naryPr>
                      <m:sub>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=1</m:t>
                        </m:r>
                      </m:sub>
                      <m:sup>
                        <m:r>
                          <a:rPr lang="en-IN" sz="1800" i="1">
                            <a:solidFill>
                              <a:srgbClr val="000000"/>
                            </a:solidFill>
                            <a:effectLst/>
                            <a:latin typeface="Cambria Math"/>
                            <a:ea typeface="Times New Roman"/>
                            <a:cs typeface="Times New Roman"/>
                          </a:rPr>
                          <m:t>∞</m:t>
                        </m:r>
                      </m:sup>
                      <m:e>
                        <m:d>
                          <m:dPr>
                            <m:begChr m:val="["/>
                            <m:endChr m:val="]"/>
                            <m:ctrlPr>
                              <a:rPr lang="en-US" sz="1800" i="1">
                                <a:solidFill>
                                  <a:srgbClr val="000000"/>
                                </a:solidFill>
                                <a:effectLst/>
                                <a:latin typeface="Cambria Math"/>
                                <a:cs typeface="Times New Roman"/>
                              </a:rPr>
                            </m:ctrlPr>
                          </m:dPr>
                          <m:e>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sub>
                                    </m:sSub>
                                  </m:num>
                                  <m:den>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𝑡</m:t>
                                    </m:r>
                                  </m:den>
                                </m:f>
                                <m:r>
                                  <a:rPr lang="en-IN" sz="1800" i="1">
                                    <a:solidFill>
                                      <a:srgbClr val="000000"/>
                                    </a:solidFill>
                                    <a:effectLst/>
                                    <a:latin typeface="Cambria Math"/>
                                    <a:ea typeface="Times New Roman"/>
                                    <a:cs typeface="Times New Roman"/>
                                  </a:rPr>
                                  <m:t>−</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ea typeface="Times New Roman"/>
                                        <a:cs typeface="Times New Roman"/>
                                      </a:rPr>
                                      <m:t>1</m:t>
                                    </m:r>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ea typeface="Times New Roman"/>
                                            <a:cs typeface="Times New Roman"/>
                                          </a:rPr>
                                          <m:t>𝑎</m:t>
                                        </m:r>
                                      </m:e>
                                      <m:sub>
                                        <m:r>
                                          <a:rPr lang="en-IN" sz="1800" i="1">
                                            <a:solidFill>
                                              <a:srgbClr val="000000"/>
                                            </a:solidFill>
                                            <a:effectLst/>
                                            <a:latin typeface="Cambria Math"/>
                                            <a:ea typeface="Times New Roman"/>
                                            <a:cs typeface="Times New Roman"/>
                                          </a:rPr>
                                          <m:t>2</m:t>
                                        </m:r>
                                      </m:sub>
                                      <m:sup>
                                        <m:r>
                                          <a:rPr lang="en-IN" sz="1800" i="1">
                                            <a:solidFill>
                                              <a:srgbClr val="000000"/>
                                            </a:solidFill>
                                            <a:effectLst/>
                                            <a:latin typeface="Cambria Math"/>
                                            <a:ea typeface="Times New Roman"/>
                                            <a:cs typeface="Times New Roman"/>
                                          </a:rPr>
                                          <m:t>2</m:t>
                                        </m:r>
                                      </m:sup>
                                    </m:sSubSup>
                                  </m:den>
                                </m:f>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e>
                                      <m:sup>
                                        <m:r>
                                          <a:rPr lang="en-IN" sz="1800" i="1">
                                            <a:solidFill>
                                              <a:srgbClr val="000000"/>
                                            </a:solidFill>
                                            <a:effectLst/>
                                            <a:latin typeface="Cambria Math"/>
                                            <a:ea typeface="Times New Roman"/>
                                            <a:cs typeface="Times New Roman"/>
                                          </a:rPr>
                                          <m:t>2</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𝑦</m:t>
                                        </m:r>
                                      </m:e>
                                      <m:sup>
                                        <m:r>
                                          <a:rPr lang="en-IN" sz="1800" i="1">
                                            <a:solidFill>
                                              <a:srgbClr val="000000"/>
                                            </a:solidFill>
                                            <a:effectLst/>
                                            <a:latin typeface="Cambria Math"/>
                                            <a:ea typeface="Times New Roman"/>
                                            <a:cs typeface="Times New Roman"/>
                                          </a:rPr>
                                          <m:t>2</m:t>
                                        </m:r>
                                      </m:sup>
                                    </m:sSup>
                                  </m:den>
                                </m:f>
                              </m:e>
                            </m:d>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e>
                                      <m:sup>
                                        <m:r>
                                          <a:rPr lang="en-IN" sz="1800" i="1">
                                            <a:solidFill>
                                              <a:srgbClr val="000000"/>
                                            </a:solidFill>
                                            <a:effectLst/>
                                            <a:latin typeface="Cambria Math"/>
                                            <a:ea typeface="Times New Roman"/>
                                            <a:cs typeface="Times New Roman"/>
                                          </a:rPr>
                                          <m:t>2</m:t>
                                        </m:r>
                                      </m:sup>
                                    </m:sSup>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𝑚</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𝑥</m:t>
                                    </m:r>
                                  </m:e>
                                  <m:sup>
                                    <m:r>
                                      <a:rPr lang="en-IN" sz="1800" i="1">
                                        <a:solidFill>
                                          <a:srgbClr val="000000"/>
                                        </a:solidFill>
                                        <a:effectLst/>
                                        <a:latin typeface="Cambria Math"/>
                                        <a:ea typeface="Times New Roman"/>
                                        <a:cs typeface="Times New Roman"/>
                                      </a:rPr>
                                      <m:t>𝑘</m:t>
                                    </m:r>
                                  </m:sup>
                                </m:sSup>
                              </m:den>
                            </m:f>
                            <m:r>
                              <a:rPr lang="en-IN" sz="1800" i="1">
                                <a:solidFill>
                                  <a:srgbClr val="000000"/>
                                </a:solidFill>
                                <a:effectLst/>
                                <a:latin typeface="Cambria Math"/>
                                <a:ea typeface="Times New Roman"/>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𝑎</m:t>
                                </m:r>
                              </m:e>
                              <m:sub>
                                <m:r>
                                  <a:rPr lang="en-IN" sz="1800" i="1">
                                    <a:solidFill>
                                      <a:srgbClr val="000000"/>
                                    </a:solidFill>
                                    <a:effectLst/>
                                    <a:latin typeface="Cambria Math"/>
                                    <a:ea typeface="Times New Roman"/>
                                    <a:cs typeface="Times New Roman"/>
                                  </a:rPr>
                                  <m:t>1</m:t>
                                </m:r>
                              </m:sub>
                            </m:s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𝑢</m:t>
                                </m:r>
                              </m:e>
                              <m:sup>
                                <m:r>
                                  <a:rPr lang="en-IN" sz="1800" i="1">
                                    <a:solidFill>
                                      <a:srgbClr val="000000"/>
                                    </a:solidFill>
                                    <a:effectLst/>
                                    <a:latin typeface="Cambria Math"/>
                                    <a:ea typeface="Times New Roman"/>
                                    <a:cs typeface="Times New Roman"/>
                                  </a:rPr>
                                  <m:t>∗</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sub>
                            </m:sSub>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e>
                                  <m:sup>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+1</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𝑚</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𝑥</m:t>
                                    </m:r>
                                  </m:e>
                                  <m:sup>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+1</m:t>
                                    </m:r>
                                  </m:sup>
                                </m:sSup>
                              </m:den>
                            </m:f>
                            <m:r>
                              <a:rPr lang="en-IN" sz="1800" i="1">
                                <a:solidFill>
                                  <a:srgbClr val="000000"/>
                                </a:solidFill>
                                <a:effectLst/>
                                <a:latin typeface="Cambria Math"/>
                                <a:ea typeface="Times New Roman"/>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sub>
                            </m:sSub>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ea typeface="Times New Roman"/>
                                    <a:cs typeface="Times New Roman"/>
                                  </a:rPr>
                                  <m:t>𝑎</m:t>
                                </m:r>
                              </m:e>
                              <m:sub>
                                <m:r>
                                  <a:rPr lang="en-IN" sz="1800" i="1">
                                    <a:solidFill>
                                      <a:srgbClr val="000000"/>
                                    </a:solidFill>
                                    <a:effectLst/>
                                    <a:latin typeface="Cambria Math"/>
                                    <a:ea typeface="Times New Roman"/>
                                    <a:cs typeface="Times New Roman"/>
                                  </a:rPr>
                                  <m:t>2</m:t>
                                </m:r>
                              </m:sub>
                              <m:sup>
                                <m:r>
                                  <a:rPr lang="en-IN" sz="1800" i="1">
                                    <a:solidFill>
                                      <a:srgbClr val="000000"/>
                                    </a:solidFill>
                                    <a:effectLst/>
                                    <a:latin typeface="Cambria Math"/>
                                    <a:ea typeface="Times New Roman"/>
                                    <a:cs typeface="Times New Roman"/>
                                  </a:rPr>
                                  <m:t>  −2</m:t>
                                </m:r>
                              </m:sup>
                            </m:sSubSup>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e>
                                  <m:sup>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+2</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𝑚</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𝑥</m:t>
                                    </m:r>
                                  </m:e>
                                  <m:sup>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+2</m:t>
                                    </m:r>
                                  </m:sup>
                                </m:sSup>
                              </m:den>
                            </m:f>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sub>
                            </m:sSub>
                            <m:r>
                              <a:rPr lang="en-IN" sz="1800" i="1">
                                <a:solidFill>
                                  <a:srgbClr val="000000"/>
                                </a:solidFill>
                                <a:effectLst/>
                                <a:latin typeface="Cambria Math"/>
                                <a:ea typeface="Times New Roman"/>
                                <a:cs typeface="Times New Roman"/>
                              </a:rPr>
                              <m:t>+</m:t>
                            </m:r>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e>
                                  <m:sup>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+1</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𝑚</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𝑡</m:t>
                                    </m:r>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𝑥</m:t>
                                    </m:r>
                                  </m:e>
                                  <m:sup>
                                    <m:r>
                                      <a:rPr lang="en-IN" sz="1800" i="1">
                                        <a:solidFill>
                                          <a:srgbClr val="000000"/>
                                        </a:solidFill>
                                        <a:effectLst/>
                                        <a:latin typeface="Cambria Math"/>
                                        <a:ea typeface="Times New Roman"/>
                                        <a:cs typeface="Times New Roman"/>
                                      </a:rPr>
                                      <m:t>𝑘</m:t>
                                    </m:r>
                                  </m:sup>
                                </m:sSup>
                              </m:den>
                            </m:f>
                          </m:e>
                        </m:d>
                      </m:e>
                    </m:nary>
                    <m:r>
                      <a:rPr lang="en-IN" sz="1800" i="1">
                        <a:solidFill>
                          <a:srgbClr val="000000"/>
                        </a:solidFill>
                        <a:effectLst/>
                        <a:latin typeface="Cambria Math"/>
                        <a:ea typeface="Times New Roman"/>
                        <a:cs typeface="Times New Roman"/>
                      </a:rPr>
                      <m:t>=0</m:t>
                    </m:r>
                  </m:oMath>
                </a14:m>
                <a:r>
                  <a:rPr lang="en-IN" sz="1800" dirty="0">
                    <a:solidFill>
                      <a:srgbClr val="000000"/>
                    </a:solidFill>
                    <a:effectLst/>
                    <a:latin typeface="Times New Roman"/>
                    <a:ea typeface="Times New Roman"/>
                  </a:rPr>
                  <a:t> </a:t>
                </a:r>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68</a:t>
            </a:fld>
            <a:endParaRPr lang="en-US"/>
          </a:p>
        </p:txBody>
      </p:sp>
    </p:spTree>
    <p:extLst>
      <p:ext uri="{BB962C8B-B14F-4D97-AF65-F5344CB8AC3E}">
        <p14:creationId xmlns:p14="http://schemas.microsoft.com/office/powerpoint/2010/main" val="34307290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600" b="1" dirty="0">
                <a:latin typeface="Times New Roman" pitchFamily="18" charset="0"/>
                <a:cs typeface="Times New Roman" pitchFamily="18" charset="0"/>
              </a:rPr>
              <a:t>Dispersion Solution:</a:t>
            </a:r>
            <a:endParaRPr lang="en-US" sz="2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14:m>
                  <m:oMathPara xmlns:m="http://schemas.openxmlformats.org/officeDocument/2006/math">
                    <m:oMathParaPr>
                      <m:jc m:val="left"/>
                    </m:oMathParaPr>
                    <m:oMath xmlns:m="http://schemas.openxmlformats.org/officeDocument/2006/math">
                      <m:f>
                        <m:fPr>
                          <m:ctrlPr>
                            <a:rPr lang="en-US" sz="1800" i="1" smtClean="0">
                              <a:latin typeface="Cambria Math"/>
                            </a:rPr>
                          </m:ctrlPr>
                        </m:fPr>
                        <m:num>
                          <m:sSub>
                            <m:sSubPr>
                              <m:ctrlPr>
                                <a:rPr lang="en-US" sz="1800" i="1">
                                  <a:latin typeface="Cambria Math"/>
                                </a:rPr>
                              </m:ctrlPr>
                            </m:sSubPr>
                            <m:e>
                              <m:r>
                                <a:rPr lang="en-IN" sz="1800" i="1">
                                  <a:latin typeface="Cambria Math"/>
                                </a:rPr>
                                <m:t>𝜕</m:t>
                              </m:r>
                              <m:r>
                                <a:rPr lang="en-IN" sz="1800" i="1">
                                  <a:latin typeface="Cambria Math"/>
                                </a:rPr>
                                <m:t>𝐶</m:t>
                              </m:r>
                            </m:e>
                            <m:sub>
                              <m:r>
                                <a:rPr lang="en-IN" sz="1800" i="1">
                                  <a:latin typeface="Cambria Math"/>
                                </a:rPr>
                                <m:t>𝑚</m:t>
                              </m:r>
                            </m:sub>
                          </m:sSub>
                        </m:num>
                        <m:den>
                          <m:r>
                            <a:rPr lang="en-IN" sz="1800" i="1">
                              <a:latin typeface="Cambria Math"/>
                            </a:rPr>
                            <m:t>𝜕</m:t>
                          </m:r>
                          <m:r>
                            <a:rPr lang="en-IN" sz="1800" i="1">
                              <a:latin typeface="Cambria Math"/>
                            </a:rPr>
                            <m:t>𝑡</m:t>
                          </m:r>
                        </m:den>
                      </m:f>
                      <m:r>
                        <a:rPr lang="en-IN" sz="1800" i="1">
                          <a:latin typeface="Cambria Math"/>
                        </a:rPr>
                        <m:t>=</m:t>
                      </m:r>
                      <m:nary>
                        <m:naryPr>
                          <m:chr m:val="∑"/>
                          <m:limLoc m:val="undOvr"/>
                          <m:ctrlPr>
                            <a:rPr lang="en-US" sz="1800" i="1">
                              <a:latin typeface="Cambria Math"/>
                            </a:rPr>
                          </m:ctrlPr>
                        </m:naryPr>
                        <m:sub>
                          <m:r>
                            <a:rPr lang="en-IN" sz="1800" i="1">
                              <a:latin typeface="Cambria Math"/>
                            </a:rPr>
                            <m:t>𝑖</m:t>
                          </m:r>
                          <m:r>
                            <a:rPr lang="en-IN" sz="1800" i="1">
                              <a:latin typeface="Cambria Math"/>
                            </a:rPr>
                            <m:t>=1</m:t>
                          </m:r>
                        </m:sub>
                        <m:sup>
                          <m:r>
                            <a:rPr lang="en-IN" sz="1800" i="1">
                              <a:latin typeface="Cambria Math"/>
                            </a:rPr>
                            <m:t>∞</m:t>
                          </m:r>
                        </m:sup>
                        <m:e>
                          <m:sSub>
                            <m:sSubPr>
                              <m:ctrlPr>
                                <a:rPr lang="en-US" sz="1800" i="1">
                                  <a:latin typeface="Cambria Math"/>
                                </a:rPr>
                              </m:ctrlPr>
                            </m:sSubPr>
                            <m:e>
                              <m:r>
                                <a:rPr lang="en-IN" sz="1800" i="1">
                                  <a:latin typeface="Cambria Math"/>
                                </a:rPr>
                                <m:t>𝐾</m:t>
                              </m:r>
                            </m:e>
                            <m:sub>
                              <m:r>
                                <a:rPr lang="en-IN" sz="1800" i="1">
                                  <a:latin typeface="Cambria Math"/>
                                </a:rPr>
                                <m:t>𝑖</m:t>
                              </m:r>
                            </m:sub>
                          </m:sSub>
                          <m:r>
                            <a:rPr lang="en-IN" sz="1800" i="1">
                              <a:latin typeface="Cambria Math"/>
                            </a:rPr>
                            <m:t>(</m:t>
                          </m:r>
                          <m:r>
                            <a:rPr lang="en-IN" sz="1800" i="1">
                              <a:latin typeface="Cambria Math"/>
                            </a:rPr>
                            <m:t>𝑡</m:t>
                          </m:r>
                          <m:r>
                            <a:rPr lang="en-IN" sz="1800" i="1">
                              <a:latin typeface="Cambria Math"/>
                            </a:rPr>
                            <m:t>)</m:t>
                          </m:r>
                        </m:e>
                      </m:nary>
                      <m:f>
                        <m:fPr>
                          <m:ctrlPr>
                            <a:rPr lang="en-US" sz="1800" i="1">
                              <a:latin typeface="Cambria Math"/>
                            </a:rPr>
                          </m:ctrlPr>
                        </m:fPr>
                        <m:num>
                          <m:sSup>
                            <m:sSupPr>
                              <m:ctrlPr>
                                <a:rPr lang="en-US" sz="1800" i="1">
                                  <a:latin typeface="Cambria Math"/>
                                </a:rPr>
                              </m:ctrlPr>
                            </m:sSupPr>
                            <m:e>
                              <m:r>
                                <a:rPr lang="en-IN" sz="1800" i="1">
                                  <a:latin typeface="Cambria Math"/>
                                </a:rPr>
                                <m:t>𝜕</m:t>
                              </m:r>
                            </m:e>
                            <m:sup>
                              <m:r>
                                <a:rPr lang="en-IN" sz="1800" i="1">
                                  <a:latin typeface="Cambria Math"/>
                                </a:rPr>
                                <m:t>2</m:t>
                              </m:r>
                            </m:sup>
                          </m:sSup>
                          <m:sSub>
                            <m:sSubPr>
                              <m:ctrlPr>
                                <a:rPr lang="en-US" sz="1800" i="1">
                                  <a:latin typeface="Cambria Math"/>
                                </a:rPr>
                              </m:ctrlPr>
                            </m:sSubPr>
                            <m:e>
                              <m:r>
                                <a:rPr lang="en-IN" sz="1800" i="1">
                                  <a:latin typeface="Cambria Math"/>
                                </a:rPr>
                                <m:t>𝐶</m:t>
                              </m:r>
                            </m:e>
                            <m:sub>
                              <m:r>
                                <a:rPr lang="en-IN" sz="1800" i="1">
                                  <a:latin typeface="Cambria Math"/>
                                </a:rPr>
                                <m:t>𝑚</m:t>
                              </m:r>
                            </m:sub>
                          </m:sSub>
                        </m:num>
                        <m:den>
                          <m:sSup>
                            <m:sSupPr>
                              <m:ctrlPr>
                                <a:rPr lang="en-US" sz="1800" i="1">
                                  <a:latin typeface="Cambria Math"/>
                                </a:rPr>
                              </m:ctrlPr>
                            </m:sSupPr>
                            <m:e>
                              <m:r>
                                <a:rPr lang="en-IN" sz="1800" i="1">
                                  <a:latin typeface="Cambria Math"/>
                                </a:rPr>
                                <m:t>𝜕</m:t>
                              </m:r>
                              <m:r>
                                <a:rPr lang="en-IN" sz="1800" i="1">
                                  <a:latin typeface="Cambria Math"/>
                                </a:rPr>
                                <m:t>𝑥</m:t>
                              </m:r>
                            </m:e>
                            <m:sup>
                              <m:r>
                                <a:rPr lang="en-IN" sz="1800" i="1">
                                  <a:latin typeface="Cambria Math"/>
                                </a:rPr>
                                <m:t>2</m:t>
                              </m:r>
                            </m:sup>
                          </m:sSup>
                        </m:den>
                      </m:f>
                    </m:oMath>
                  </m:oMathPara>
                </a14:m>
                <a:endParaRPr lang="en-US" sz="1800" dirty="0" smtClean="0"/>
              </a:p>
              <a:p>
                <a:pPr marL="0" indent="0" algn="just">
                  <a:buNone/>
                </a:pPr>
                <a14:m>
                  <m:oMath xmlns:m="http://schemas.openxmlformats.org/officeDocument/2006/math">
                    <m:sSub>
                      <m:sSubPr>
                        <m:ctrlPr>
                          <a:rPr lang="en-US" sz="1800" i="1">
                            <a:solidFill>
                              <a:srgbClr val="000000"/>
                            </a:solidFill>
                            <a:latin typeface="Cambria Math"/>
                            <a:cs typeface="Times New Roman"/>
                          </a:rPr>
                        </m:ctrlPr>
                      </m:sSubPr>
                      <m:e>
                        <m:r>
                          <a:rPr lang="en-IN" sz="1800" i="1">
                            <a:solidFill>
                              <a:srgbClr val="000000"/>
                            </a:solidFill>
                            <a:effectLst/>
                            <a:latin typeface="Cambria Math"/>
                            <a:cs typeface="Times New Roman"/>
                          </a:rPr>
                          <m:t>𝐶</m:t>
                        </m:r>
                      </m:e>
                      <m:sub>
                        <m:r>
                          <a:rPr lang="en-IN" sz="1800" i="1">
                            <a:solidFill>
                              <a:srgbClr val="000000"/>
                            </a:solidFill>
                            <a:effectLst/>
                            <a:latin typeface="Cambria Math"/>
                            <a:cs typeface="Times New Roman"/>
                          </a:rPr>
                          <m:t>𝑚</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0,</m:t>
                        </m:r>
                        <m:r>
                          <a:rPr lang="en-IN" sz="1800" i="1">
                            <a:solidFill>
                              <a:srgbClr val="000000"/>
                            </a:solidFill>
                            <a:effectLst/>
                            <a:latin typeface="Cambria Math"/>
                            <a:cs typeface="Times New Roman"/>
                          </a:rPr>
                          <m:t>𝑥</m:t>
                        </m:r>
                      </m:e>
                    </m:d>
                    <m:r>
                      <a:rPr lang="en-IN" sz="1800" i="1">
                        <a:solidFill>
                          <a:srgbClr val="000000"/>
                        </a:solidFill>
                        <a:effectLst/>
                        <a:latin typeface="Cambria Math"/>
                        <a:cs typeface="Times New Roman"/>
                      </a:rPr>
                      <m:t> =    </m:t>
                    </m:r>
                    <m:d>
                      <m:dPr>
                        <m:begChr m:val="{"/>
                        <m:endChr m:val=""/>
                        <m:ctrlPr>
                          <a:rPr lang="en-US" sz="1800" i="1">
                            <a:solidFill>
                              <a:srgbClr val="000000"/>
                            </a:solidFill>
                            <a:effectLst/>
                            <a:latin typeface="Cambria Math"/>
                            <a:cs typeface="Times New Roman"/>
                          </a:rPr>
                        </m:ctrlPr>
                      </m:dPr>
                      <m:e>
                        <m:eqArr>
                          <m:eqArrPr>
                            <m:ctrlPr>
                              <a:rPr lang="en-US" sz="1800" i="1">
                                <a:solidFill>
                                  <a:srgbClr val="000000"/>
                                </a:solidFill>
                                <a:effectLst/>
                                <a:latin typeface="Cambria Math"/>
                                <a:cs typeface="Times New Roman"/>
                              </a:rPr>
                            </m:ctrlPr>
                          </m:eqArrPr>
                          <m:e>
                            <m:r>
                              <a:rPr lang="en-IN" sz="1800" i="1">
                                <a:solidFill>
                                  <a:srgbClr val="000000"/>
                                </a:solidFill>
                                <a:effectLst/>
                                <a:latin typeface="Cambria Math"/>
                                <a:cs typeface="Times New Roman"/>
                              </a:rPr>
                              <m:t>1                   </m:t>
                            </m:r>
                            <m:d>
                              <m:dPr>
                                <m:begChr m:val="|"/>
                                <m:endChr m:val="|"/>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𝑥</m:t>
                                </m:r>
                              </m:e>
                            </m:d>
                            <m:r>
                              <a:rPr lang="en-IN" sz="1800" i="1">
                                <a:solidFill>
                                  <a:srgbClr val="000000"/>
                                </a:solidFill>
                                <a:effectLst/>
                                <a:latin typeface="Cambria Math"/>
                                <a:cs typeface="Times New Roman"/>
                              </a:rPr>
                              <m:t> ≤1</m:t>
                            </m:r>
                          </m:e>
                          <m:e>
                            <m:r>
                              <a:rPr lang="en-IN" sz="1800" i="1">
                                <a:solidFill>
                                  <a:srgbClr val="000000"/>
                                </a:solidFill>
                                <a:effectLst/>
                                <a:latin typeface="Cambria Math"/>
                                <a:cs typeface="Times New Roman"/>
                              </a:rPr>
                              <m:t>0                    </m:t>
                            </m:r>
                            <m:d>
                              <m:dPr>
                                <m:begChr m:val="|"/>
                                <m:endChr m:val="|"/>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𝑥</m:t>
                                </m:r>
                              </m:e>
                            </m:d>
                            <m:r>
                              <a:rPr lang="en-IN" sz="1800" i="1">
                                <a:solidFill>
                                  <a:srgbClr val="000000"/>
                                </a:solidFill>
                                <a:effectLst/>
                                <a:latin typeface="Cambria Math"/>
                                <a:cs typeface="Times New Roman"/>
                              </a:rPr>
                              <m:t>  &gt;1</m:t>
                            </m:r>
                          </m:e>
                        </m:eqArr>
                      </m:e>
                    </m:d>
                  </m:oMath>
                </a14:m>
                <a:r>
                  <a:rPr lang="en-IN" sz="1800" dirty="0">
                    <a:solidFill>
                      <a:srgbClr val="000000"/>
                    </a:solidFill>
                    <a:effectLst/>
                    <a:latin typeface="Times New Roman"/>
                  </a:rPr>
                  <a:t>		                 	                (6.25)</a:t>
                </a:r>
                <a:endParaRPr lang="en-US" sz="1800" dirty="0">
                  <a:effectLst/>
                </a:endParaRPr>
              </a:p>
              <a:p>
                <a:pPr marL="0" indent="0">
                  <a:buNone/>
                </a:pPr>
                <a14:m>
                  <m:oMathPara xmlns:m="http://schemas.openxmlformats.org/officeDocument/2006/math">
                    <m:oMathParaPr>
                      <m:jc m:val="left"/>
                    </m:oMathParaPr>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𝑚</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𝑡</m:t>
                          </m:r>
                          <m:r>
                            <a:rPr lang="en-IN" sz="1800" i="1">
                              <a:solidFill>
                                <a:srgbClr val="000000"/>
                              </a:solidFill>
                              <a:effectLst/>
                              <a:latin typeface="Cambria Math"/>
                              <a:ea typeface="Times New Roman"/>
                              <a:cs typeface="Times New Roman"/>
                            </a:rPr>
                            <m:t>,∞</m:t>
                          </m:r>
                        </m:e>
                      </m:d>
                      <m:r>
                        <a:rPr lang="en-IN" sz="1800" i="1">
                          <a:solidFill>
                            <a:srgbClr val="000000"/>
                          </a:solidFill>
                          <a:effectLst/>
                          <a:latin typeface="Cambria Math"/>
                          <a:ea typeface="Times New Roman"/>
                          <a:cs typeface="Times New Roman"/>
                        </a:rPr>
                        <m:t>=0</m:t>
                      </m:r>
                    </m:oMath>
                  </m:oMathPara>
                </a14:m>
                <a:endParaRPr lang="en-IN" sz="1800" dirty="0" smtClean="0">
                  <a:solidFill>
                    <a:srgbClr val="000000"/>
                  </a:solidFill>
                  <a:effectLst/>
                  <a:latin typeface="Times New Roman"/>
                  <a:ea typeface="Times New Roman"/>
                </a:endParaRPr>
              </a:p>
              <a:p>
                <a:pPr marL="0" indent="0">
                  <a:buNone/>
                </a:pPr>
                <a:endParaRPr lang="en-IN" sz="1800" dirty="0" smtClean="0">
                  <a:solidFill>
                    <a:srgbClr val="000000"/>
                  </a:solidFill>
                  <a:effectLst/>
                  <a:latin typeface="Times New Roman"/>
                  <a:ea typeface="Times New Roman"/>
                </a:endParaRPr>
              </a:p>
              <a:p>
                <a:pPr marL="0" indent="0">
                  <a:buNone/>
                </a:pPr>
                <a14:m>
                  <m:oMathPara xmlns:m="http://schemas.openxmlformats.org/officeDocument/2006/math">
                    <m:oMathParaPr>
                      <m:jc m:val="left"/>
                    </m:oMathParaPr>
                    <m:oMath xmlns:m="http://schemas.openxmlformats.org/officeDocument/2006/math">
                      <m:d>
                        <m:dPr>
                          <m:begChr m:val="["/>
                          <m:endChr m:val="]"/>
                          <m:ctrlPr>
                            <a:rPr lang="en-US" sz="1800" i="1">
                              <a:solidFill>
                                <a:srgbClr val="000000"/>
                              </a:solidFill>
                              <a:latin typeface="Cambria Math"/>
                              <a:cs typeface="Times New Roman"/>
                            </a:rPr>
                          </m:ctrlPr>
                        </m:dPr>
                        <m:e>
                          <m:d>
                            <m:dPr>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1</m:t>
                                      </m:r>
                                    </m:sub>
                                  </m:sSub>
                                </m:num>
                                <m:den>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𝑡</m:t>
                                  </m:r>
                                </m:den>
                              </m:f>
                              <m:r>
                                <a:rPr lang="en-IN" sz="1800" i="1">
                                  <a:solidFill>
                                    <a:srgbClr val="000000"/>
                                  </a:solidFill>
                                  <a:effectLst/>
                                  <a:latin typeface="Cambria Math"/>
                                  <a:ea typeface="Times New Roman"/>
                                  <a:cs typeface="Times New Roman"/>
                                </a:rPr>
                                <m:t>−</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𝑏</m:t>
                                      </m:r>
                                    </m:e>
                                    <m:sub>
                                      <m:r>
                                        <a:rPr lang="en-IN" sz="1800" i="1">
                                          <a:solidFill>
                                            <a:srgbClr val="000000"/>
                                          </a:solidFill>
                                          <a:effectLst/>
                                          <a:latin typeface="Cambria Math"/>
                                          <a:ea typeface="Times New Roman"/>
                                          <a:cs typeface="Times New Roman"/>
                                        </a:rPr>
                                        <m:t>1</m:t>
                                      </m:r>
                                    </m:sub>
                                  </m:sSub>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ea typeface="Times New Roman"/>
                                          <a:cs typeface="Times New Roman"/>
                                        </a:rPr>
                                        <m:t>𝑎</m:t>
                                      </m:r>
                                    </m:e>
                                    <m:sub>
                                      <m:r>
                                        <a:rPr lang="en-IN" sz="1800" i="1">
                                          <a:solidFill>
                                            <a:srgbClr val="000000"/>
                                          </a:solidFill>
                                          <a:effectLst/>
                                          <a:latin typeface="Cambria Math"/>
                                          <a:ea typeface="Times New Roman"/>
                                          <a:cs typeface="Times New Roman"/>
                                        </a:rPr>
                                        <m:t>2</m:t>
                                      </m:r>
                                    </m:sub>
                                    <m:sup>
                                      <m:r>
                                        <a:rPr lang="en-IN" sz="1800" i="1">
                                          <a:solidFill>
                                            <a:srgbClr val="000000"/>
                                          </a:solidFill>
                                          <a:effectLst/>
                                          <a:latin typeface="Cambria Math"/>
                                          <a:ea typeface="Times New Roman"/>
                                          <a:cs typeface="Times New Roman"/>
                                        </a:rPr>
                                        <m:t>2</m:t>
                                      </m:r>
                                    </m:sup>
                                  </m:sSubSup>
                                </m:den>
                              </m:f>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e>
                                    <m:sup>
                                      <m:r>
                                        <a:rPr lang="en-IN" sz="1800" i="1">
                                          <a:solidFill>
                                            <a:srgbClr val="000000"/>
                                          </a:solidFill>
                                          <a:effectLst/>
                                          <a:latin typeface="Cambria Math"/>
                                          <a:ea typeface="Times New Roman"/>
                                          <a:cs typeface="Times New Roman"/>
                                        </a:rPr>
                                        <m:t>2</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1</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𝑦</m:t>
                                      </m:r>
                                    </m:e>
                                    <m:sup>
                                      <m:r>
                                        <a:rPr lang="en-IN" sz="1800" i="1">
                                          <a:solidFill>
                                            <a:srgbClr val="000000"/>
                                          </a:solidFill>
                                          <a:effectLst/>
                                          <a:latin typeface="Cambria Math"/>
                                          <a:ea typeface="Times New Roman"/>
                                          <a:cs typeface="Times New Roman"/>
                                        </a:rPr>
                                        <m:t>2</m:t>
                                      </m:r>
                                    </m:sup>
                                  </m:sSup>
                                </m:den>
                              </m:f>
                              <m:r>
                                <a:rPr lang="en-IN" sz="1800" i="1">
                                  <a:solidFill>
                                    <a:srgbClr val="000000"/>
                                  </a:solidFill>
                                  <a:effectLst/>
                                  <a:latin typeface="Cambria Math"/>
                                  <a:ea typeface="Times New Roman"/>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𝐾</m:t>
                                  </m:r>
                                </m:e>
                                <m:sub>
                                  <m:r>
                                    <a:rPr lang="en-IN" sz="1800" i="1">
                                      <a:solidFill>
                                        <a:srgbClr val="000000"/>
                                      </a:solidFill>
                                      <a:effectLst/>
                                      <a:latin typeface="Cambria Math"/>
                                      <a:ea typeface="Times New Roman"/>
                                      <a:cs typeface="Times New Roman"/>
                                    </a:rPr>
                                    <m:t>1</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𝑡</m:t>
                                  </m:r>
                                </m:e>
                              </m:d>
                              <m:r>
                                <a:rPr lang="en-IN" sz="1800" i="1">
                                  <a:solidFill>
                                    <a:srgbClr val="000000"/>
                                  </a:solidFill>
                                  <a:effectLst/>
                                  <a:latin typeface="Cambria Math"/>
                                  <a:ea typeface="Times New Roman"/>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𝑎</m:t>
                                  </m:r>
                                </m:e>
                                <m:sub>
                                  <m:r>
                                    <a:rPr lang="en-IN" sz="1800" i="1">
                                      <a:solidFill>
                                        <a:srgbClr val="000000"/>
                                      </a:solidFill>
                                      <a:effectLst/>
                                      <a:latin typeface="Cambria Math"/>
                                      <a:ea typeface="Times New Roman"/>
                                      <a:cs typeface="Times New Roman"/>
                                    </a:rPr>
                                    <m:t>1</m:t>
                                  </m:r>
                                </m:sub>
                              </m:s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𝑢</m:t>
                                  </m:r>
                                </m:e>
                                <m:sup>
                                  <m:r>
                                    <a:rPr lang="en-IN" sz="1800" i="1">
                                      <a:solidFill>
                                        <a:srgbClr val="000000"/>
                                      </a:solidFill>
                                      <a:effectLst/>
                                      <a:latin typeface="Cambria Math"/>
                                      <a:ea typeface="Times New Roman"/>
                                      <a:cs typeface="Times New Roman"/>
                                    </a:rPr>
                                    <m:t>∗</m:t>
                                  </m:r>
                                </m:sup>
                              </m:sSup>
                            </m:e>
                          </m:d>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𝑚</m:t>
                                  </m:r>
                                </m:sub>
                              </m:sSub>
                            </m:num>
                            <m:den>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𝑥</m:t>
                              </m:r>
                            </m:den>
                          </m:f>
                          <m:r>
                            <a:rPr lang="en-IN" sz="1800" i="1">
                              <a:solidFill>
                                <a:srgbClr val="000000"/>
                              </a:solidFill>
                              <a:effectLst/>
                              <a:latin typeface="Cambria Math"/>
                              <a:ea typeface="Times New Roman"/>
                              <a:cs typeface="Times New Roman"/>
                            </a:rPr>
                            <m:t>+</m:t>
                          </m:r>
                          <m:nary>
                            <m:naryPr>
                              <m:chr m:val="∑"/>
                              <m:limLoc m:val="undOvr"/>
                              <m:ctrlPr>
                                <a:rPr lang="en-US" sz="1800" i="1">
                                  <a:solidFill>
                                    <a:srgbClr val="000000"/>
                                  </a:solidFill>
                                  <a:effectLst/>
                                  <a:latin typeface="Cambria Math"/>
                                  <a:cs typeface="Times New Roman"/>
                                </a:rPr>
                              </m:ctrlPr>
                            </m:naryPr>
                            <m:sub>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𝑙</m:t>
                              </m:r>
                            </m:sub>
                            <m:sup>
                              <m:r>
                                <a:rPr lang="en-IN" sz="1800" i="1">
                                  <a:solidFill>
                                    <a:srgbClr val="000000"/>
                                  </a:solidFill>
                                  <a:effectLst/>
                                  <a:latin typeface="Cambria Math"/>
                                  <a:ea typeface="Times New Roman"/>
                                  <a:cs typeface="Times New Roman"/>
                                </a:rPr>
                                <m:t>∞</m:t>
                              </m:r>
                            </m:sup>
                            <m:e>
                              <m:d>
                                <m:dPr>
                                  <m:begChr m:val="["/>
                                  <m:endChr m:val="]"/>
                                  <m:ctrlPr>
                                    <a:rPr lang="en-US" sz="1800" i="1">
                                      <a:solidFill>
                                        <a:srgbClr val="000000"/>
                                      </a:solidFill>
                                      <a:effectLst/>
                                      <a:latin typeface="Cambria Math"/>
                                      <a:cs typeface="Times New Roman"/>
                                    </a:rPr>
                                  </m:ctrlPr>
                                </m:dPr>
                                <m:e>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+2</m:t>
                                          </m:r>
                                        </m:sub>
                                      </m:sSub>
                                    </m:num>
                                    <m:den>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𝑡</m:t>
                                      </m:r>
                                    </m:den>
                                  </m:f>
                                  <m:r>
                                    <a:rPr lang="en-IN" sz="1800" i="1">
                                      <a:solidFill>
                                        <a:srgbClr val="000000"/>
                                      </a:solidFill>
                                      <a:effectLst/>
                                      <a:latin typeface="Cambria Math"/>
                                      <a:ea typeface="Times New Roman"/>
                                      <a:cs typeface="Times New Roman"/>
                                    </a:rPr>
                                    <m:t>−</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ea typeface="Times New Roman"/>
                                          <a:cs typeface="Times New Roman"/>
                                        </a:rPr>
                                        <m:t>1</m:t>
                                      </m:r>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ea typeface="Times New Roman"/>
                                              <a:cs typeface="Times New Roman"/>
                                            </a:rPr>
                                            <m:t>𝑎</m:t>
                                          </m:r>
                                        </m:e>
                                        <m:sub>
                                          <m:r>
                                            <a:rPr lang="en-IN" sz="1800" i="1">
                                              <a:solidFill>
                                                <a:srgbClr val="000000"/>
                                              </a:solidFill>
                                              <a:effectLst/>
                                              <a:latin typeface="Cambria Math"/>
                                              <a:ea typeface="Times New Roman"/>
                                              <a:cs typeface="Times New Roman"/>
                                            </a:rPr>
                                            <m:t>2</m:t>
                                          </m:r>
                                        </m:sub>
                                        <m:sup>
                                          <m:r>
                                            <a:rPr lang="en-IN" sz="1800" i="1">
                                              <a:solidFill>
                                                <a:srgbClr val="000000"/>
                                              </a:solidFill>
                                              <a:effectLst/>
                                              <a:latin typeface="Cambria Math"/>
                                              <a:ea typeface="Times New Roman"/>
                                              <a:cs typeface="Times New Roman"/>
                                            </a:rPr>
                                            <m:t>2</m:t>
                                          </m:r>
                                        </m:sup>
                                      </m:sSubSup>
                                    </m:den>
                                  </m:f>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e>
                                        <m:sup>
                                          <m:r>
                                            <a:rPr lang="en-IN" sz="1800" i="1">
                                              <a:solidFill>
                                                <a:srgbClr val="000000"/>
                                              </a:solidFill>
                                              <a:effectLst/>
                                              <a:latin typeface="Cambria Math"/>
                                              <a:ea typeface="Times New Roman"/>
                                              <a:cs typeface="Times New Roman"/>
                                            </a:rPr>
                                            <m:t>2</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+2</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𝑦</m:t>
                                          </m:r>
                                        </m:e>
                                        <m:sup>
                                          <m:r>
                                            <a:rPr lang="en-IN" sz="1800" i="1">
                                              <a:solidFill>
                                                <a:srgbClr val="000000"/>
                                              </a:solidFill>
                                              <a:effectLst/>
                                              <a:latin typeface="Cambria Math"/>
                                              <a:ea typeface="Times New Roman"/>
                                              <a:cs typeface="Times New Roman"/>
                                            </a:rPr>
                                            <m:t>2</m:t>
                                          </m:r>
                                        </m:sup>
                                      </m:sSup>
                                    </m:den>
                                  </m:f>
                                  <m:r>
                                    <a:rPr lang="en-IN" sz="1800" i="1">
                                      <a:solidFill>
                                        <a:srgbClr val="000000"/>
                                      </a:solidFill>
                                      <a:effectLst/>
                                      <a:latin typeface="Cambria Math"/>
                                      <a:ea typeface="Times New Roman"/>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𝑎</m:t>
                                      </m:r>
                                    </m:e>
                                    <m:sub>
                                      <m:r>
                                        <a:rPr lang="en-IN" sz="1800" i="1">
                                          <a:solidFill>
                                            <a:srgbClr val="000000"/>
                                          </a:solidFill>
                                          <a:effectLst/>
                                          <a:latin typeface="Cambria Math"/>
                                          <a:ea typeface="Times New Roman"/>
                                          <a:cs typeface="Times New Roman"/>
                                        </a:rPr>
                                        <m:t>1</m:t>
                                      </m:r>
                                    </m:sub>
                                  </m:s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𝑢</m:t>
                                      </m:r>
                                    </m:e>
                                    <m:sup>
                                      <m:r>
                                        <a:rPr lang="en-IN" sz="1800" i="1">
                                          <a:solidFill>
                                            <a:srgbClr val="000000"/>
                                          </a:solidFill>
                                          <a:effectLst/>
                                          <a:latin typeface="Cambria Math"/>
                                          <a:ea typeface="Times New Roman"/>
                                          <a:cs typeface="Times New Roman"/>
                                        </a:rPr>
                                        <m:t>∗</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+1</m:t>
                                      </m:r>
                                    </m:sub>
                                  </m:sSub>
                                  <m:r>
                                    <a:rPr lang="en-IN" sz="1800" i="1">
                                      <a:solidFill>
                                        <a:srgbClr val="000000"/>
                                      </a:solidFill>
                                      <a:effectLst/>
                                      <a:latin typeface="Cambria Math"/>
                                      <a:ea typeface="Times New Roman"/>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𝐾</m:t>
                                      </m:r>
                                    </m:e>
                                    <m:sub>
                                      <m:r>
                                        <a:rPr lang="en-IN" sz="1800" i="1">
                                          <a:solidFill>
                                            <a:srgbClr val="000000"/>
                                          </a:solidFill>
                                          <a:effectLst/>
                                          <a:latin typeface="Cambria Math"/>
                                          <a:ea typeface="Times New Roman"/>
                                          <a:cs typeface="Times New Roman"/>
                                        </a:rPr>
                                        <m:t>1</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𝑡</m:t>
                                      </m:r>
                                    </m:e>
                                  </m:d>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+1</m:t>
                                      </m:r>
                                    </m:sub>
                                  </m:sSub>
                                </m:e>
                              </m:d>
                            </m:e>
                          </m:nary>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e>
                                <m:sup>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+2</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𝑚</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𝑥</m:t>
                                  </m:r>
                                </m:e>
                                <m:sup>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+2</m:t>
                                  </m:r>
                                </m:sup>
                              </m:sSup>
                            </m:den>
                          </m:f>
                          <m:r>
                            <a:rPr lang="en-IN" sz="1800" i="1">
                              <a:solidFill>
                                <a:srgbClr val="000000"/>
                              </a:solidFill>
                              <a:effectLst/>
                              <a:latin typeface="Cambria Math"/>
                              <a:ea typeface="Times New Roman"/>
                              <a:cs typeface="Times New Roman"/>
                            </a:rPr>
                            <m:t>+ </m:t>
                          </m:r>
                          <m:nary>
                            <m:naryPr>
                              <m:chr m:val="∑"/>
                              <m:limLoc m:val="undOvr"/>
                              <m:ctrlPr>
                                <a:rPr lang="en-US" sz="1800" i="1">
                                  <a:solidFill>
                                    <a:srgbClr val="000000"/>
                                  </a:solidFill>
                                  <a:effectLst/>
                                  <a:latin typeface="Cambria Math"/>
                                  <a:cs typeface="Times New Roman"/>
                                </a:rPr>
                              </m:ctrlPr>
                            </m:naryPr>
                            <m:sub>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=1</m:t>
                              </m:r>
                            </m:sub>
                            <m:sup>
                              <m:r>
                                <a:rPr lang="en-IN" sz="1800" i="1">
                                  <a:solidFill>
                                    <a:srgbClr val="000000"/>
                                  </a:solidFill>
                                  <a:effectLst/>
                                  <a:latin typeface="Cambria Math"/>
                                  <a:ea typeface="Times New Roman"/>
                                  <a:cs typeface="Times New Roman"/>
                                </a:rPr>
                                <m:t>∞</m:t>
                              </m:r>
                            </m:sup>
                            <m:e>
                              <m:d>
                                <m:dPr>
                                  <m:begChr m:val="["/>
                                  <m:endChr m:val="]"/>
                                  <m:ctrlPr>
                                    <a:rPr lang="en-US" sz="1800" i="1">
                                      <a:solidFill>
                                        <a:srgbClr val="000000"/>
                                      </a:solidFill>
                                      <a:effectLst/>
                                      <a:latin typeface="Cambria Math"/>
                                      <a:cs typeface="Times New Roman"/>
                                    </a:rPr>
                                  </m:ctrlPr>
                                </m:dPr>
                                <m:e>
                                  <m:d>
                                    <m:dPr>
                                      <m:ctrlPr>
                                        <a:rPr lang="en-US" sz="1800" i="1">
                                          <a:solidFill>
                                            <a:srgbClr val="000000"/>
                                          </a:solidFill>
                                          <a:effectLst/>
                                          <a:latin typeface="Cambria Math"/>
                                          <a:cs typeface="Times New Roman"/>
                                        </a:rPr>
                                      </m:ctrlPr>
                                    </m:dPr>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𝐾</m:t>
                                          </m:r>
                                        </m:e>
                                        <m:sub>
                                          <m:r>
                                            <a:rPr lang="en-IN" sz="1800" i="1">
                                              <a:solidFill>
                                                <a:srgbClr val="000000"/>
                                              </a:solidFill>
                                              <a:effectLst/>
                                              <a:latin typeface="Cambria Math"/>
                                              <a:ea typeface="Times New Roman"/>
                                              <a:cs typeface="Times New Roman"/>
                                            </a:rPr>
                                            <m:t>1</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𝑡</m:t>
                                          </m:r>
                                        </m:e>
                                      </m:d>
                                      <m:r>
                                        <a:rPr lang="en-IN" sz="1800" i="1">
                                          <a:solidFill>
                                            <a:srgbClr val="000000"/>
                                          </a:solidFill>
                                          <a:effectLst/>
                                          <a:latin typeface="Cambria Math"/>
                                          <a:ea typeface="Times New Roman"/>
                                          <a:cs typeface="Times New Roman"/>
                                        </a:rPr>
                                        <m:t>−</m:t>
                                      </m:r>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ea typeface="Times New Roman"/>
                                              <a:cs typeface="Times New Roman"/>
                                            </a:rPr>
                                            <m:t>𝑎</m:t>
                                          </m:r>
                                        </m:e>
                                        <m:sub>
                                          <m:r>
                                            <a:rPr lang="en-IN" sz="1800" i="1">
                                              <a:solidFill>
                                                <a:srgbClr val="000000"/>
                                              </a:solidFill>
                                              <a:effectLst/>
                                              <a:latin typeface="Cambria Math"/>
                                              <a:ea typeface="Times New Roman"/>
                                              <a:cs typeface="Times New Roman"/>
                                            </a:rPr>
                                            <m:t>2</m:t>
                                          </m:r>
                                        </m:sub>
                                        <m:sup>
                                          <m:r>
                                            <a:rPr lang="en-IN" sz="1800" i="1">
                                              <a:solidFill>
                                                <a:srgbClr val="000000"/>
                                              </a:solidFill>
                                              <a:effectLst/>
                                              <a:latin typeface="Cambria Math"/>
                                              <a:ea typeface="Times New Roman"/>
                                              <a:cs typeface="Times New Roman"/>
                                            </a:rPr>
                                            <m:t> −2</m:t>
                                          </m:r>
                                        </m:sup>
                                      </m:sSubSup>
                                    </m:e>
                                  </m:d>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sub>
                                  </m:sSub>
                                  <m:r>
                                    <a:rPr lang="en-IN" sz="1800" i="1">
                                      <a:solidFill>
                                        <a:srgbClr val="000000"/>
                                      </a:solidFill>
                                      <a:effectLst/>
                                      <a:latin typeface="Cambria Math"/>
                                      <a:ea typeface="Times New Roman"/>
                                      <a:cs typeface="Times New Roman"/>
                                    </a:rPr>
                                    <m:t>+</m:t>
                                  </m:r>
                                  <m:nary>
                                    <m:naryPr>
                                      <m:chr m:val="∑"/>
                                      <m:limLoc m:val="undOvr"/>
                                      <m:ctrlPr>
                                        <a:rPr lang="en-US" sz="1800" i="1">
                                          <a:solidFill>
                                            <a:srgbClr val="000000"/>
                                          </a:solidFill>
                                          <a:effectLst/>
                                          <a:latin typeface="Cambria Math"/>
                                          <a:cs typeface="Times New Roman"/>
                                        </a:rPr>
                                      </m:ctrlPr>
                                    </m:naryPr>
                                    <m:sub>
                                      <m:r>
                                        <a:rPr lang="en-IN" sz="1800" i="1">
                                          <a:solidFill>
                                            <a:srgbClr val="000000"/>
                                          </a:solidFill>
                                          <a:effectLst/>
                                          <a:latin typeface="Cambria Math"/>
                                          <a:ea typeface="Times New Roman"/>
                                          <a:cs typeface="Times New Roman"/>
                                        </a:rPr>
                                        <m:t>𝑖</m:t>
                                      </m:r>
                                      <m:r>
                                        <a:rPr lang="en-IN" sz="1800" i="1">
                                          <a:solidFill>
                                            <a:srgbClr val="000000"/>
                                          </a:solidFill>
                                          <a:effectLst/>
                                          <a:latin typeface="Cambria Math"/>
                                          <a:ea typeface="Times New Roman"/>
                                          <a:cs typeface="Times New Roman"/>
                                        </a:rPr>
                                        <m:t>=3</m:t>
                                      </m:r>
                                    </m:sub>
                                    <m:sup>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+2</m:t>
                                      </m:r>
                                    </m:sup>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𝐾</m:t>
                                          </m:r>
                                        </m:e>
                                        <m:sub>
                                          <m:r>
                                            <a:rPr lang="en-IN" sz="1800" i="1">
                                              <a:solidFill>
                                                <a:srgbClr val="000000"/>
                                              </a:solidFill>
                                              <a:effectLst/>
                                              <a:latin typeface="Cambria Math"/>
                                              <a:ea typeface="Times New Roman"/>
                                              <a:cs typeface="Times New Roman"/>
                                            </a:rPr>
                                            <m:t>𝑖</m:t>
                                          </m:r>
                                        </m:sub>
                                      </m:sSub>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𝑡</m:t>
                                      </m:r>
                                      <m:r>
                                        <a:rPr lang="en-IN" sz="1800" i="1">
                                          <a:solidFill>
                                            <a:srgbClr val="000000"/>
                                          </a:solidFill>
                                          <a:effectLst/>
                                          <a:latin typeface="Cambria Math"/>
                                          <a:ea typeface="Times New Roman"/>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+2−</m:t>
                                          </m:r>
                                          <m:r>
                                            <a:rPr lang="en-IN" sz="1800" i="1">
                                              <a:solidFill>
                                                <a:srgbClr val="000000"/>
                                              </a:solidFill>
                                              <a:effectLst/>
                                              <a:latin typeface="Cambria Math"/>
                                              <a:ea typeface="Times New Roman"/>
                                              <a:cs typeface="Times New Roman"/>
                                            </a:rPr>
                                            <m:t>𝑖</m:t>
                                          </m:r>
                                        </m:sub>
                                      </m:sSub>
                                    </m:e>
                                  </m:nary>
                                </m:e>
                              </m:d>
                            </m:e>
                          </m:nary>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e>
                                <m:sup>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+2</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𝐶</m:t>
                                  </m:r>
                                </m:e>
                                <m:sub>
                                  <m:r>
                                    <a:rPr lang="en-IN" sz="1800" i="1">
                                      <a:solidFill>
                                        <a:srgbClr val="000000"/>
                                      </a:solidFill>
                                      <a:effectLst/>
                                      <a:latin typeface="Cambria Math"/>
                                      <a:ea typeface="Times New Roman"/>
                                      <a:cs typeface="Times New Roman"/>
                                    </a:rPr>
                                    <m:t>𝑚</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𝑥</m:t>
                                  </m:r>
                                </m:e>
                                <m:sup>
                                  <m:r>
                                    <a:rPr lang="en-IN" sz="1800" i="1">
                                      <a:solidFill>
                                        <a:srgbClr val="000000"/>
                                      </a:solidFill>
                                      <a:effectLst/>
                                      <a:latin typeface="Cambria Math"/>
                                      <a:ea typeface="Times New Roman"/>
                                      <a:cs typeface="Times New Roman"/>
                                    </a:rPr>
                                    <m:t>𝑘</m:t>
                                  </m:r>
                                  <m:r>
                                    <a:rPr lang="en-IN" sz="1800" i="1">
                                      <a:solidFill>
                                        <a:srgbClr val="000000"/>
                                      </a:solidFill>
                                      <a:effectLst/>
                                      <a:latin typeface="Cambria Math"/>
                                      <a:ea typeface="Times New Roman"/>
                                      <a:cs typeface="Times New Roman"/>
                                    </a:rPr>
                                    <m:t>+2</m:t>
                                  </m:r>
                                </m:sup>
                              </m:sSup>
                            </m:den>
                          </m:f>
                        </m:e>
                      </m:d>
                      <m:r>
                        <a:rPr lang="en-IN" sz="1800" i="1">
                          <a:solidFill>
                            <a:srgbClr val="000000"/>
                          </a:solidFill>
                          <a:effectLst/>
                          <a:latin typeface="Cambria Math"/>
                          <a:ea typeface="Times New Roman"/>
                          <a:cs typeface="Times New Roman"/>
                        </a:rPr>
                        <m:t>=0 </m:t>
                      </m:r>
                    </m:oMath>
                  </m:oMathPara>
                </a14:m>
                <a:endParaRPr lang="en-IN" sz="1800" dirty="0" smtClean="0">
                  <a:solidFill>
                    <a:srgbClr val="000000"/>
                  </a:solidFill>
                  <a:effectLst/>
                  <a:latin typeface="Times New Roman"/>
                  <a:ea typeface="Times New Roman"/>
                </a:endParaRPr>
              </a:p>
              <a:p>
                <a:pPr marL="0" indent="0">
                  <a:buNone/>
                </a:pPr>
                <a:r>
                  <a:rPr lang="en-IN" sz="1800" dirty="0" smtClean="0">
                    <a:solidFill>
                      <a:srgbClr val="000000"/>
                    </a:solidFill>
                    <a:latin typeface="Times New Roman"/>
                    <a:ea typeface="Times New Roman"/>
                  </a:rPr>
                  <a:t>Taking </a:t>
                </a:r>
                <a14:m>
                  <m:oMath xmlns:m="http://schemas.openxmlformats.org/officeDocument/2006/math">
                    <m:sSub>
                      <m:sSubPr>
                        <m:ctrlPr>
                          <a:rPr lang="en-IN" sz="1800" i="1" smtClean="0">
                            <a:solidFill>
                              <a:srgbClr val="000000"/>
                            </a:solidFill>
                            <a:latin typeface="Cambria Math"/>
                          </a:rPr>
                        </m:ctrlPr>
                      </m:sSubPr>
                      <m:e>
                        <m:r>
                          <a:rPr lang="en-US" sz="1800" b="0" i="1" smtClean="0">
                            <a:solidFill>
                              <a:srgbClr val="000000"/>
                            </a:solidFill>
                            <a:latin typeface="Cambria Math"/>
                          </a:rPr>
                          <m:t>𝑓</m:t>
                        </m:r>
                      </m:e>
                      <m:sub>
                        <m:r>
                          <a:rPr lang="en-US" sz="1800" b="0" i="1" smtClean="0">
                            <a:solidFill>
                              <a:srgbClr val="000000"/>
                            </a:solidFill>
                            <a:latin typeface="Cambria Math"/>
                          </a:rPr>
                          <m:t>0</m:t>
                        </m:r>
                      </m:sub>
                    </m:sSub>
                    <m:r>
                      <a:rPr lang="en-US" sz="1800" b="0" i="1" smtClean="0">
                        <a:solidFill>
                          <a:srgbClr val="000000"/>
                        </a:solidFill>
                        <a:latin typeface="Cambria Math"/>
                      </a:rPr>
                      <m:t>=1</m:t>
                    </m:r>
                  </m:oMath>
                </a14:m>
                <a:r>
                  <a:rPr lang="en-IN" sz="1800" dirty="0">
                    <a:solidFill>
                      <a:srgbClr val="000000"/>
                    </a:solidFill>
                    <a:effectLst/>
                    <a:latin typeface="Times New Roman"/>
                    <a:ea typeface="Times New Roman"/>
                  </a:rPr>
                  <a:t>	</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b="-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69</a:t>
            </a:fld>
            <a:endParaRPr lang="en-US"/>
          </a:p>
        </p:txBody>
      </p:sp>
    </p:spTree>
    <p:extLst>
      <p:ext uri="{BB962C8B-B14F-4D97-AF65-F5344CB8AC3E}">
        <p14:creationId xmlns:p14="http://schemas.microsoft.com/office/powerpoint/2010/main" val="2384841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ctrTitle" idx="4294967295"/>
          </p:nvPr>
        </p:nvSpPr>
        <p:spPr>
          <a:xfrm>
            <a:off x="0" y="2130425"/>
            <a:ext cx="7772400" cy="1470025"/>
          </a:xfrm>
        </p:spPr>
        <p:txBody>
          <a:bodyPr/>
          <a:lstStyle/>
          <a:p>
            <a:r>
              <a:rPr lang="en-US"/>
              <a:t> </a:t>
            </a:r>
          </a:p>
        </p:txBody>
      </p:sp>
      <p:sp>
        <p:nvSpPr>
          <p:cNvPr id="10243" name="Subtitle 4"/>
          <p:cNvSpPr>
            <a:spLocks noGrp="1"/>
          </p:cNvSpPr>
          <p:nvPr>
            <p:ph type="subTitle" idx="4294967295"/>
          </p:nvPr>
        </p:nvSpPr>
        <p:spPr>
          <a:xfrm>
            <a:off x="457200" y="533400"/>
            <a:ext cx="8686800" cy="5715000"/>
          </a:xfrm>
        </p:spPr>
        <p:txBody>
          <a:bodyPr/>
          <a:lstStyle/>
          <a:p>
            <a:pPr marL="514350" indent="-514350">
              <a:buFont typeface="Calibri" pitchFamily="34" charset="0"/>
              <a:buAutoNum type="arabicPeriod" startAt="2"/>
            </a:pPr>
            <a:r>
              <a:rPr lang="en-US" sz="2800" b="1" dirty="0" smtClean="0">
                <a:solidFill>
                  <a:srgbClr val="FF0000"/>
                </a:solidFill>
                <a:latin typeface="Calibri" pitchFamily="34" charset="0"/>
              </a:rPr>
              <a:t>Mathematical Models may be classified according to purpose we have, so we have</a:t>
            </a:r>
          </a:p>
          <a:p>
            <a:pPr marL="514350" indent="-514350">
              <a:buFont typeface="Calibri" pitchFamily="34" charset="0"/>
              <a:buNone/>
            </a:pPr>
            <a:endParaRPr lang="en-US" dirty="0">
              <a:latin typeface="Calibri" pitchFamily="34" charset="0"/>
            </a:endParaRPr>
          </a:p>
          <a:p>
            <a:pPr marL="514350" indent="-514350">
              <a:buFont typeface="Calibri" pitchFamily="34" charset="0"/>
              <a:buAutoNum type="romanLcPeriod"/>
            </a:pPr>
            <a:r>
              <a:rPr lang="en-US" sz="2400" dirty="0">
                <a:latin typeface="Calibri" pitchFamily="34" charset="0"/>
              </a:rPr>
              <a:t>Mathematical Models for Description </a:t>
            </a:r>
          </a:p>
          <a:p>
            <a:pPr marL="514350" indent="-514350">
              <a:buFont typeface="Calibri" pitchFamily="34" charset="0"/>
              <a:buAutoNum type="romanLcPeriod"/>
            </a:pPr>
            <a:r>
              <a:rPr lang="en-US" sz="2400" dirty="0">
                <a:latin typeface="Calibri" pitchFamily="34" charset="0"/>
              </a:rPr>
              <a:t>Mathematical Models for Insight</a:t>
            </a:r>
          </a:p>
          <a:p>
            <a:pPr marL="514350" indent="-514350">
              <a:buFont typeface="Calibri" pitchFamily="34" charset="0"/>
              <a:buAutoNum type="romanLcPeriod"/>
            </a:pPr>
            <a:r>
              <a:rPr lang="en-US" sz="2400" dirty="0">
                <a:latin typeface="Calibri" pitchFamily="34" charset="0"/>
              </a:rPr>
              <a:t>Mathematical Models for Prediction</a:t>
            </a:r>
          </a:p>
          <a:p>
            <a:pPr marL="514350" indent="-514350">
              <a:buFont typeface="Calibri" pitchFamily="34" charset="0"/>
              <a:buAutoNum type="romanLcPeriod"/>
            </a:pPr>
            <a:r>
              <a:rPr lang="en-US" sz="2400" dirty="0">
                <a:latin typeface="Calibri" pitchFamily="34" charset="0"/>
              </a:rPr>
              <a:t>Mathematical Models for Optimization</a:t>
            </a:r>
          </a:p>
          <a:p>
            <a:pPr marL="514350" indent="-514350">
              <a:buFont typeface="Calibri" pitchFamily="34" charset="0"/>
              <a:buAutoNum type="romanLcPeriod"/>
            </a:pPr>
            <a:r>
              <a:rPr lang="en-US" sz="2400" dirty="0">
                <a:latin typeface="Calibri" pitchFamily="34" charset="0"/>
              </a:rPr>
              <a:t>Mathematical Models for Control</a:t>
            </a:r>
          </a:p>
          <a:p>
            <a:pPr marL="514350" indent="-514350">
              <a:buFont typeface="Calibri" pitchFamily="34" charset="0"/>
              <a:buAutoNum type="romanLcPeriod"/>
            </a:pPr>
            <a:r>
              <a:rPr lang="en-US" sz="2400" dirty="0">
                <a:latin typeface="Calibri" pitchFamily="34" charset="0"/>
              </a:rPr>
              <a:t>Mathematical Models for Action</a:t>
            </a:r>
          </a:p>
          <a:p>
            <a:pPr marL="514350" indent="-514350">
              <a:buFontTx/>
              <a:buNone/>
            </a:pPr>
            <a:endParaRPr lang="en-US" sz="2400" dirty="0"/>
          </a:p>
          <a:p>
            <a:pPr marL="514350" indent="-514350">
              <a:buFontTx/>
              <a:buNone/>
            </a:pPr>
            <a:endParaRPr lang="en-US" sz="2400" dirty="0"/>
          </a:p>
          <a:p>
            <a:pPr marL="514350" indent="-514350" algn="ctr">
              <a:buFontTx/>
              <a:buNone/>
            </a:pPr>
            <a:endParaRPr lang="en-US" sz="2400" dirty="0"/>
          </a:p>
        </p:txBody>
      </p:sp>
    </p:spTree>
    <p:extLst>
      <p:ext uri="{BB962C8B-B14F-4D97-AF65-F5344CB8AC3E}">
        <p14:creationId xmlns:p14="http://schemas.microsoft.com/office/powerpoint/2010/main" val="18497193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600" b="1" dirty="0" smtClean="0">
                <a:latin typeface="Times New Roman" pitchFamily="18" charset="0"/>
                <a:cs typeface="Times New Roman" pitchFamily="18" charset="0"/>
              </a:rPr>
              <a:t>Dispersion Solution:</a:t>
            </a:r>
            <a:endParaRPr lang="en-US" sz="2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lgn="just">
                  <a:buNone/>
                </a:pPr>
                <a14:m>
                  <m:oMath xmlns:m="http://schemas.openxmlformats.org/officeDocument/2006/math">
                    <m:f>
                      <m:fPr>
                        <m:ctrlPr>
                          <a:rPr lang="en-US" sz="1800" i="1">
                            <a:solidFill>
                              <a:srgbClr val="000000"/>
                            </a:solidFill>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1</m:t>
                            </m:r>
                          </m:sub>
                        </m:sSub>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𝑡</m:t>
                        </m:r>
                      </m:den>
                    </m:f>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𝑏</m:t>
                            </m:r>
                          </m:e>
                          <m:sub>
                            <m:r>
                              <a:rPr lang="en-IN" sz="1800" i="1">
                                <a:solidFill>
                                  <a:srgbClr val="000000"/>
                                </a:solidFill>
                                <a:effectLst/>
                                <a:latin typeface="Cambria Math"/>
                                <a:cs typeface="Times New Roman"/>
                              </a:rPr>
                              <m:t>1</m:t>
                            </m:r>
                          </m:sub>
                        </m:sSub>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2</m:t>
                            </m:r>
                          </m:sub>
                          <m:sup>
                            <m:r>
                              <a:rPr lang="en-IN" sz="1800" i="1">
                                <a:solidFill>
                                  <a:srgbClr val="000000"/>
                                </a:solidFill>
                                <a:effectLst/>
                                <a:latin typeface="Cambria Math"/>
                                <a:cs typeface="Times New Roman"/>
                              </a:rPr>
                              <m:t>2</m:t>
                            </m:r>
                          </m:sup>
                        </m:sSubSup>
                      </m:den>
                    </m:f>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e>
                          <m:sup>
                            <m:r>
                              <a:rPr lang="en-IN" sz="1800" i="1">
                                <a:solidFill>
                                  <a:srgbClr val="000000"/>
                                </a:solidFill>
                                <a:effectLst/>
                                <a:latin typeface="Cambria Math"/>
                                <a:cs typeface="Times New Roman"/>
                              </a:rPr>
                              <m:t>2</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1</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2</m:t>
                            </m:r>
                          </m:sup>
                        </m:sSup>
                      </m:den>
                    </m:f>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𝐾</m:t>
                        </m:r>
                      </m:e>
                      <m:sub>
                        <m:r>
                          <a:rPr lang="en-IN" sz="1800" i="1">
                            <a:solidFill>
                              <a:srgbClr val="000000"/>
                            </a:solidFill>
                            <a:effectLst/>
                            <a:latin typeface="Cambria Math"/>
                            <a:cs typeface="Times New Roman"/>
                          </a:rPr>
                          <m:t>1</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𝑡</m:t>
                        </m:r>
                      </m:e>
                    </m:d>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1</m:t>
                        </m:r>
                      </m:sub>
                    </m:s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𝑢</m:t>
                        </m:r>
                      </m:e>
                      <m:sup>
                        <m:r>
                          <a:rPr lang="en-IN" sz="1800" i="1">
                            <a:solidFill>
                              <a:srgbClr val="000000"/>
                            </a:solidFill>
                            <a:effectLst/>
                            <a:latin typeface="Cambria Math"/>
                            <a:cs typeface="Times New Roman"/>
                          </a:rPr>
                          <m:t>∗</m:t>
                        </m:r>
                      </m:sup>
                    </m:sSup>
                  </m:oMath>
                </a14:m>
                <a:r>
                  <a:rPr lang="en-IN" sz="1800" dirty="0">
                    <a:solidFill>
                      <a:srgbClr val="000000"/>
                    </a:solidFill>
                    <a:effectLst/>
                    <a:latin typeface="Times New Roman" pitchFamily="18" charset="0"/>
                    <a:cs typeface="Times New Roman" pitchFamily="18" charset="0"/>
                  </a:rPr>
                  <a:t>			                          </a:t>
                </a:r>
                <a:r>
                  <a:rPr lang="en-IN" sz="1800" dirty="0" smtClean="0">
                    <a:solidFill>
                      <a:srgbClr val="000000"/>
                    </a:solidFill>
                    <a:effectLst/>
                    <a:latin typeface="Times New Roman" pitchFamily="18" charset="0"/>
                    <a:cs typeface="Times New Roman" pitchFamily="18" charset="0"/>
                  </a:rPr>
                  <a:t>		(</a:t>
                </a:r>
                <a:r>
                  <a:rPr lang="en-IN" sz="1800" dirty="0">
                    <a:solidFill>
                      <a:srgbClr val="000000"/>
                    </a:solidFill>
                    <a:effectLst/>
                    <a:latin typeface="Times New Roman" pitchFamily="18" charset="0"/>
                    <a:cs typeface="Times New Roman" pitchFamily="18" charset="0"/>
                  </a:rPr>
                  <a:t>6.28)</a:t>
                </a:r>
                <a:endParaRPr lang="en-US" sz="1800" dirty="0">
                  <a:effectLst/>
                  <a:latin typeface="Times New Roman" pitchFamily="18" charset="0"/>
                  <a:cs typeface="Times New Roman" pitchFamily="18" charset="0"/>
                </a:endParaRPr>
              </a:p>
              <a:p>
                <a:pPr marL="0" indent="0" algn="just">
                  <a:buNone/>
                </a:pPr>
                <a:r>
                  <a:rPr lang="en-IN" sz="1800" dirty="0">
                    <a:solidFill>
                      <a:srgbClr val="000000"/>
                    </a:solidFill>
                    <a:effectLst/>
                    <a:latin typeface="Times New Roman" pitchFamily="18" charset="0"/>
                    <a:cs typeface="Times New Roman" pitchFamily="18" charset="0"/>
                  </a:rPr>
                  <a:t> </a:t>
                </a:r>
                <a:endParaRPr lang="en-US" sz="1800" dirty="0">
                  <a:effectLst/>
                  <a:latin typeface="Times New Roman" pitchFamily="18" charset="0"/>
                  <a:cs typeface="Times New Roman" pitchFamily="18" charset="0"/>
                </a:endParaRPr>
              </a:p>
              <a:p>
                <a:pPr marL="0" indent="0" algn="just">
                  <a:buNone/>
                </a:pPr>
                <a14:m>
                  <m:oMath xmlns:m="http://schemas.openxmlformats.org/officeDocument/2006/math">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2</m:t>
                            </m:r>
                          </m:sub>
                        </m:sSub>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𝑡</m:t>
                        </m:r>
                      </m:den>
                    </m:f>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𝑏</m:t>
                            </m:r>
                          </m:e>
                          <m:sub>
                            <m:r>
                              <a:rPr lang="en-IN" sz="1800" i="1">
                                <a:solidFill>
                                  <a:srgbClr val="000000"/>
                                </a:solidFill>
                                <a:effectLst/>
                                <a:latin typeface="Cambria Math"/>
                                <a:cs typeface="Times New Roman"/>
                              </a:rPr>
                              <m:t>1</m:t>
                            </m:r>
                          </m:sub>
                        </m:sSub>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2</m:t>
                            </m:r>
                          </m:sub>
                          <m:sup>
                            <m:r>
                              <a:rPr lang="en-IN" sz="1800" i="1">
                                <a:solidFill>
                                  <a:srgbClr val="000000"/>
                                </a:solidFill>
                                <a:effectLst/>
                                <a:latin typeface="Cambria Math"/>
                                <a:cs typeface="Times New Roman"/>
                              </a:rPr>
                              <m:t>2</m:t>
                            </m:r>
                          </m:sup>
                        </m:sSubSup>
                      </m:den>
                    </m:f>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e>
                          <m:sup>
                            <m:r>
                              <a:rPr lang="en-IN" sz="1800" i="1">
                                <a:solidFill>
                                  <a:srgbClr val="000000"/>
                                </a:solidFill>
                                <a:effectLst/>
                                <a:latin typeface="Cambria Math"/>
                                <a:cs typeface="Times New Roman"/>
                              </a:rPr>
                              <m:t>2</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2</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2</m:t>
                            </m:r>
                          </m:sup>
                        </m:sSup>
                      </m:den>
                    </m:f>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1</m:t>
                        </m:r>
                      </m:sub>
                    </m:s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𝑢</m:t>
                        </m:r>
                      </m:e>
                      <m:sup>
                        <m:r>
                          <a:rPr lang="en-IN" sz="1800" i="1">
                            <a:solidFill>
                              <a:srgbClr val="000000"/>
                            </a:solidFill>
                            <a:effectLst/>
                            <a:latin typeface="Cambria Math"/>
                            <a:cs typeface="Times New Roman"/>
                          </a:rPr>
                          <m:t>∗</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1</m:t>
                        </m:r>
                      </m:sub>
                    </m:sSub>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𝐾</m:t>
                        </m:r>
                      </m:e>
                      <m:sub>
                        <m:r>
                          <a:rPr lang="en-IN" sz="1800" i="1">
                            <a:solidFill>
                              <a:srgbClr val="000000"/>
                            </a:solidFill>
                            <a:effectLst/>
                            <a:latin typeface="Cambria Math"/>
                            <a:cs typeface="Times New Roman"/>
                          </a:rPr>
                          <m:t>2</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𝑡</m:t>
                        </m:r>
                      </m:e>
                    </m:d>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1</m:t>
                        </m:r>
                      </m:sub>
                    </m:sSub>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𝐾</m:t>
                        </m:r>
                      </m:e>
                      <m:sub>
                        <m:r>
                          <a:rPr lang="en-IN" sz="1800" i="1">
                            <a:solidFill>
                              <a:srgbClr val="000000"/>
                            </a:solidFill>
                            <a:effectLst/>
                            <a:latin typeface="Cambria Math"/>
                            <a:cs typeface="Times New Roman"/>
                          </a:rPr>
                          <m:t>1</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𝑡</m:t>
                        </m:r>
                      </m:e>
                    </m:d>
                    <m:r>
                      <a:rPr lang="en-IN" sz="1800" i="1">
                        <a:solidFill>
                          <a:srgbClr val="000000"/>
                        </a:solidFill>
                        <a:effectLst/>
                        <a:latin typeface="Cambria Math"/>
                        <a:cs typeface="Times New Roman"/>
                      </a:rPr>
                      <m:t>+</m:t>
                    </m:r>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2</m:t>
                        </m:r>
                      </m:sub>
                      <m:sup>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2</m:t>
                        </m:r>
                      </m:sup>
                    </m:sSubSup>
                  </m:oMath>
                </a14:m>
                <a:r>
                  <a:rPr lang="en-IN" sz="1800" dirty="0">
                    <a:solidFill>
                      <a:srgbClr val="000000"/>
                    </a:solidFill>
                    <a:effectLst/>
                    <a:latin typeface="Times New Roman" pitchFamily="18" charset="0"/>
                    <a:cs typeface="Times New Roman" pitchFamily="18" charset="0"/>
                  </a:rPr>
                  <a:t>	</a:t>
                </a:r>
                <a:r>
                  <a:rPr lang="en-IN" sz="1800" dirty="0" smtClean="0">
                    <a:solidFill>
                      <a:srgbClr val="000000"/>
                    </a:solidFill>
                    <a:effectLst/>
                    <a:latin typeface="Times New Roman" pitchFamily="18" charset="0"/>
                    <a:cs typeface="Times New Roman" pitchFamily="18" charset="0"/>
                  </a:rPr>
                  <a:t>                          		(</a:t>
                </a:r>
                <a:r>
                  <a:rPr lang="en-IN" sz="1800" dirty="0">
                    <a:solidFill>
                      <a:srgbClr val="000000"/>
                    </a:solidFill>
                    <a:effectLst/>
                    <a:latin typeface="Times New Roman" pitchFamily="18" charset="0"/>
                    <a:cs typeface="Times New Roman" pitchFamily="18" charset="0"/>
                  </a:rPr>
                  <a:t>6.29)</a:t>
                </a:r>
                <a:endParaRPr lang="en-US" sz="1800" dirty="0">
                  <a:effectLst/>
                  <a:latin typeface="Times New Roman" pitchFamily="18" charset="0"/>
                  <a:cs typeface="Times New Roman" pitchFamily="18" charset="0"/>
                </a:endParaRPr>
              </a:p>
              <a:p>
                <a:pPr marL="0" indent="0" algn="just">
                  <a:buNone/>
                </a:pPr>
                <a:r>
                  <a:rPr lang="en-IN" sz="1800" dirty="0">
                    <a:solidFill>
                      <a:srgbClr val="000000"/>
                    </a:solidFill>
                    <a:effectLst/>
                    <a:latin typeface="Times New Roman" pitchFamily="18" charset="0"/>
                    <a:cs typeface="Times New Roman" pitchFamily="18" charset="0"/>
                  </a:rPr>
                  <a:t> </a:t>
                </a:r>
                <a:endParaRPr lang="en-US" sz="1800" dirty="0">
                  <a:effectLst/>
                  <a:latin typeface="Times New Roman" pitchFamily="18" charset="0"/>
                  <a:cs typeface="Times New Roman" pitchFamily="18" charset="0"/>
                </a:endParaRPr>
              </a:p>
              <a:p>
                <a:pPr marL="0" indent="0" algn="just">
                  <a:buNone/>
                </a:pPr>
                <a14:m>
                  <m:oMath xmlns:m="http://schemas.openxmlformats.org/officeDocument/2006/math">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𝑘</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2</m:t>
                            </m:r>
                          </m:sub>
                        </m:sSub>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𝑡</m:t>
                        </m:r>
                      </m:den>
                    </m:f>
                    <m:r>
                      <a:rPr lang="en-IN" sz="1800" i="1">
                        <a:solidFill>
                          <a:srgbClr val="000000"/>
                        </a:solidFill>
                        <a:effectLst/>
                        <a:latin typeface="Cambria Math"/>
                        <a:cs typeface="Times New Roman"/>
                      </a:rPr>
                      <m:t>=</m:t>
                    </m:r>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1</m:t>
                        </m:r>
                      </m:num>
                      <m:den>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2</m:t>
                            </m:r>
                          </m:sub>
                          <m:sup>
                            <m:r>
                              <a:rPr lang="en-IN" sz="1800" i="1">
                                <a:solidFill>
                                  <a:srgbClr val="000000"/>
                                </a:solidFill>
                                <a:effectLst/>
                                <a:latin typeface="Cambria Math"/>
                                <a:cs typeface="Times New Roman"/>
                              </a:rPr>
                              <m:t>2</m:t>
                            </m:r>
                          </m:sup>
                        </m:sSubSup>
                      </m:den>
                    </m:f>
                    <m:f>
                      <m:fPr>
                        <m:ctrlPr>
                          <a:rPr lang="en-US" sz="1800" i="1">
                            <a:solidFill>
                              <a:srgbClr val="000000"/>
                            </a:solidFill>
                            <a:effectLst/>
                            <a:latin typeface="Cambria Math"/>
                            <a:cs typeface="Times New Roman"/>
                          </a:rPr>
                        </m:ctrlPr>
                      </m:fPr>
                      <m:num>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e>
                          <m:sup>
                            <m:r>
                              <a:rPr lang="en-IN" sz="1800" i="1">
                                <a:solidFill>
                                  <a:srgbClr val="000000"/>
                                </a:solidFill>
                                <a:effectLst/>
                                <a:latin typeface="Cambria Math"/>
                                <a:cs typeface="Times New Roman"/>
                              </a:rPr>
                              <m:t>2</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𝑘</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2</m:t>
                            </m:r>
                          </m:sub>
                        </m:sSub>
                      </m:num>
                      <m:den>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𝑦</m:t>
                            </m:r>
                          </m:e>
                          <m:sup>
                            <m:r>
                              <a:rPr lang="en-IN" sz="1800" i="1">
                                <a:solidFill>
                                  <a:srgbClr val="000000"/>
                                </a:solidFill>
                                <a:effectLst/>
                                <a:latin typeface="Cambria Math"/>
                                <a:cs typeface="Times New Roman"/>
                              </a:rPr>
                              <m:t>2</m:t>
                            </m:r>
                          </m:sup>
                        </m:sSup>
                      </m:den>
                    </m:f>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1</m:t>
                        </m:r>
                      </m:sub>
                    </m:sSub>
                    <m:sSup>
                      <m:sSupPr>
                        <m:ctrlPr>
                          <a:rPr lang="en-US" sz="1800" i="1">
                            <a:solidFill>
                              <a:srgbClr val="000000"/>
                            </a:solidFill>
                            <a:effectLst/>
                            <a:latin typeface="Cambria Math"/>
                            <a:cs typeface="Times New Roman"/>
                          </a:rPr>
                        </m:ctrlPr>
                      </m:sSupPr>
                      <m:e>
                        <m:r>
                          <a:rPr lang="en-IN" sz="1800" i="1">
                            <a:solidFill>
                              <a:srgbClr val="000000"/>
                            </a:solidFill>
                            <a:effectLst/>
                            <a:latin typeface="Cambria Math"/>
                            <a:cs typeface="Times New Roman"/>
                          </a:rPr>
                          <m:t>𝑢</m:t>
                        </m:r>
                      </m:e>
                      <m:sup>
                        <m:r>
                          <a:rPr lang="en-IN" sz="1800" i="1">
                            <a:solidFill>
                              <a:srgbClr val="000000"/>
                            </a:solidFill>
                            <a:effectLst/>
                            <a:latin typeface="Cambria Math"/>
                            <a:cs typeface="Times New Roman"/>
                          </a:rPr>
                          <m:t>∗</m:t>
                        </m:r>
                      </m:sup>
                    </m:sSup>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𝑘</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1</m:t>
                        </m:r>
                      </m:sub>
                    </m:sSub>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𝐾</m:t>
                        </m:r>
                      </m:e>
                      <m:sub>
                        <m:r>
                          <a:rPr lang="en-IN" sz="1800" i="1">
                            <a:solidFill>
                              <a:srgbClr val="000000"/>
                            </a:solidFill>
                            <a:effectLst/>
                            <a:latin typeface="Cambria Math"/>
                            <a:cs typeface="Times New Roman"/>
                          </a:rPr>
                          <m:t>1</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𝑡</m:t>
                        </m:r>
                      </m:e>
                    </m:d>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𝑘</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1</m:t>
                        </m:r>
                      </m:sub>
                    </m:sSub>
                    <m:r>
                      <a:rPr lang="en-IN" sz="1800" i="1">
                        <a:solidFill>
                          <a:srgbClr val="000000"/>
                        </a:solidFill>
                        <a:effectLst/>
                        <a:latin typeface="Cambria Math"/>
                        <a:cs typeface="Times New Roman"/>
                      </a:rPr>
                      <m:t>−</m:t>
                    </m:r>
                    <m:d>
                      <m:dPr>
                        <m:ctrlPr>
                          <a:rPr lang="en-US" sz="1800" i="1">
                            <a:solidFill>
                              <a:srgbClr val="000000"/>
                            </a:solidFill>
                            <a:effectLst/>
                            <a:latin typeface="Cambria Math"/>
                            <a:cs typeface="Times New Roman"/>
                          </a:rPr>
                        </m:ctrlPr>
                      </m:dPr>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𝐾</m:t>
                            </m:r>
                          </m:e>
                          <m:sub>
                            <m:r>
                              <a:rPr lang="en-IN" sz="1800" i="1">
                                <a:solidFill>
                                  <a:srgbClr val="000000"/>
                                </a:solidFill>
                                <a:effectLst/>
                                <a:latin typeface="Cambria Math"/>
                                <a:cs typeface="Times New Roman"/>
                              </a:rPr>
                              <m:t>2</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𝑡</m:t>
                            </m:r>
                          </m:e>
                        </m:d>
                        <m:r>
                          <a:rPr lang="en-IN" sz="1800" i="1">
                            <a:solidFill>
                              <a:srgbClr val="000000"/>
                            </a:solidFill>
                            <a:effectLst/>
                            <a:latin typeface="Cambria Math"/>
                            <a:cs typeface="Times New Roman"/>
                          </a:rPr>
                          <m:t>−</m:t>
                        </m:r>
                        <m:sSubSup>
                          <m:sSubSupPr>
                            <m:ctrlPr>
                              <a:rPr lang="en-US" sz="1800" i="1">
                                <a:solidFill>
                                  <a:srgbClr val="000000"/>
                                </a:solidFill>
                                <a:effectLst/>
                                <a:latin typeface="Cambria Math"/>
                                <a:cs typeface="Times New Roman"/>
                              </a:rPr>
                            </m:ctrlPr>
                          </m:sSubSupPr>
                          <m:e>
                            <m:r>
                              <a:rPr lang="en-IN" sz="1800" i="1">
                                <a:solidFill>
                                  <a:srgbClr val="000000"/>
                                </a:solidFill>
                                <a:effectLst/>
                                <a:latin typeface="Cambria Math"/>
                                <a:cs typeface="Times New Roman"/>
                              </a:rPr>
                              <m:t>𝑎</m:t>
                            </m:r>
                          </m:e>
                          <m:sub>
                            <m:r>
                              <a:rPr lang="en-IN" sz="1800" i="1">
                                <a:solidFill>
                                  <a:srgbClr val="000000"/>
                                </a:solidFill>
                                <a:effectLst/>
                                <a:latin typeface="Cambria Math"/>
                                <a:cs typeface="Times New Roman"/>
                              </a:rPr>
                              <m:t>2</m:t>
                            </m:r>
                          </m:sub>
                          <m:sup>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2</m:t>
                            </m:r>
                          </m:sup>
                        </m:sSubSup>
                      </m:e>
                    </m:d>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𝑘</m:t>
                        </m:r>
                      </m:sub>
                    </m:sSub>
                    <m:r>
                      <a:rPr lang="en-IN" sz="1800" i="1">
                        <a:solidFill>
                          <a:srgbClr val="000000"/>
                        </a:solidFill>
                        <a:effectLst/>
                        <a:latin typeface="Cambria Math"/>
                        <a:cs typeface="Times New Roman"/>
                      </a:rPr>
                      <m:t>−</m:t>
                    </m:r>
                    <m:nary>
                      <m:naryPr>
                        <m:chr m:val="∑"/>
                        <m:limLoc m:val="undOvr"/>
                        <m:ctrlPr>
                          <a:rPr lang="en-US" sz="1800" i="1">
                            <a:solidFill>
                              <a:srgbClr val="000000"/>
                            </a:solidFill>
                            <a:effectLst/>
                            <a:latin typeface="Cambria Math"/>
                            <a:cs typeface="Times New Roman"/>
                          </a:rPr>
                        </m:ctrlPr>
                      </m:naryPr>
                      <m:sub>
                        <m:r>
                          <a:rPr lang="en-IN" sz="1800" i="1">
                            <a:solidFill>
                              <a:srgbClr val="000000"/>
                            </a:solidFill>
                            <a:effectLst/>
                            <a:latin typeface="Cambria Math"/>
                            <a:cs typeface="Times New Roman"/>
                          </a:rPr>
                          <m:t>𝑖</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3</m:t>
                        </m:r>
                      </m:sub>
                      <m:sup>
                        <m:r>
                          <a:rPr lang="en-IN" sz="1800" i="1">
                            <a:solidFill>
                              <a:srgbClr val="000000"/>
                            </a:solidFill>
                            <a:effectLst/>
                            <a:latin typeface="Cambria Math"/>
                            <a:cs typeface="Times New Roman"/>
                          </a:rPr>
                          <m:t>𝑘</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2</m:t>
                        </m:r>
                      </m:sup>
                      <m:e>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𝐾</m:t>
                            </m:r>
                          </m:e>
                          <m:sub>
                            <m:r>
                              <a:rPr lang="en-IN" sz="1800" i="1">
                                <a:solidFill>
                                  <a:srgbClr val="000000"/>
                                </a:solidFill>
                                <a:effectLst/>
                                <a:latin typeface="Cambria Math"/>
                                <a:cs typeface="Times New Roman"/>
                              </a:rPr>
                              <m:t>𝑖</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𝑡</m:t>
                            </m:r>
                          </m:e>
                        </m:d>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𝑘</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2</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𝑖</m:t>
                            </m:r>
                          </m:sub>
                        </m:sSub>
                      </m:e>
                    </m:nary>
                    <m:r>
                      <a:rPr lang="en-IN" sz="1800" i="1">
                        <a:solidFill>
                          <a:srgbClr val="000000"/>
                        </a:solidFill>
                        <a:effectLst/>
                        <a:latin typeface="Cambria Math"/>
                        <a:cs typeface="Times New Roman"/>
                      </a:rPr>
                      <m:t> </m:t>
                    </m:r>
                  </m:oMath>
                </a14:m>
                <a:r>
                  <a:rPr lang="en-IN" sz="1800" dirty="0" smtClean="0">
                    <a:solidFill>
                      <a:srgbClr val="000000"/>
                    </a:solidFill>
                    <a:effectLst/>
                    <a:latin typeface="Times New Roman" pitchFamily="18" charset="0"/>
                    <a:cs typeface="Times New Roman" pitchFamily="18" charset="0"/>
                  </a:rPr>
                  <a:t>        								(</a:t>
                </a:r>
                <a:r>
                  <a:rPr lang="en-IN" sz="1800" dirty="0">
                    <a:solidFill>
                      <a:srgbClr val="000000"/>
                    </a:solidFill>
                    <a:effectLst/>
                    <a:latin typeface="Times New Roman" pitchFamily="18" charset="0"/>
                    <a:cs typeface="Times New Roman" pitchFamily="18" charset="0"/>
                  </a:rPr>
                  <a:t>6.30)</a:t>
                </a:r>
                <a:endParaRPr lang="en-US" sz="1800" dirty="0">
                  <a:effectLst/>
                  <a:latin typeface="Times New Roman" pitchFamily="18" charset="0"/>
                  <a:cs typeface="Times New Roman" pitchFamily="18" charset="0"/>
                </a:endParaRPr>
              </a:p>
              <a:p>
                <a:pPr marL="0" indent="0" algn="just">
                  <a:buNone/>
                </a:pPr>
                <a:r>
                  <a:rPr lang="en-IN" sz="1800" dirty="0">
                    <a:solidFill>
                      <a:srgbClr val="000000"/>
                    </a:solidFill>
                    <a:latin typeface="Times New Roman"/>
                  </a:rPr>
                  <a:t> </a:t>
                </a:r>
                <a:endParaRPr lang="en-US" sz="1800" dirty="0">
                  <a:effectLst/>
                </a:endParaRPr>
              </a:p>
              <a:p>
                <a:pPr marL="0" indent="0" algn="just">
                  <a:buNone/>
                </a:pPr>
                <a14:m>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𝑓</m:t>
                        </m:r>
                      </m:e>
                      <m:sub>
                        <m:r>
                          <a:rPr lang="en-IN" sz="1800" i="1">
                            <a:solidFill>
                              <a:srgbClr val="000000"/>
                            </a:solidFill>
                            <a:effectLst/>
                            <a:latin typeface="Cambria Math"/>
                            <a:cs typeface="Times New Roman"/>
                          </a:rPr>
                          <m:t>𝑘</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0</m:t>
                        </m:r>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𝑦</m:t>
                        </m:r>
                      </m:e>
                    </m:d>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0</m:t>
                    </m:r>
                  </m:oMath>
                </a14:m>
                <a:r>
                  <a:rPr lang="en-IN" sz="1800" dirty="0">
                    <a:solidFill>
                      <a:srgbClr val="000000"/>
                    </a:solidFill>
                    <a:effectLst/>
                    <a:latin typeface="Times New Roman"/>
                  </a:rPr>
                  <a:t>	and				                                                  </a:t>
                </a:r>
                <a14:m>
                  <m:oMath xmlns:m="http://schemas.openxmlformats.org/officeDocument/2006/math">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sub>
                        </m:sSub>
                      </m:num>
                      <m:den>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𝑦</m:t>
                        </m:r>
                      </m:den>
                    </m:f>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𝑡</m:t>
                        </m:r>
                        <m:r>
                          <a:rPr lang="en-IN" sz="1800" i="1">
                            <a:solidFill>
                              <a:srgbClr val="000000"/>
                            </a:solidFill>
                            <a:effectLst/>
                            <a:latin typeface="Cambria Math"/>
                            <a:ea typeface="Times New Roman"/>
                            <a:cs typeface="Times New Roman"/>
                          </a:rPr>
                          <m:t>, </m:t>
                        </m:r>
                        <m:r>
                          <a:rPr lang="en-IN" sz="1800" i="1">
                            <a:solidFill>
                              <a:srgbClr val="000000"/>
                            </a:solidFill>
                            <a:effectLst/>
                            <a:latin typeface="Cambria Math"/>
                            <a:ea typeface="Times New Roman"/>
                            <a:cs typeface="Times New Roman"/>
                          </a:rPr>
                          <m:t>1</m:t>
                        </m:r>
                      </m:e>
                    </m:d>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0</m:t>
                    </m:r>
                    <m:r>
                      <a:rPr lang="en-IN" sz="1800" i="1">
                        <a:solidFill>
                          <a:srgbClr val="000000"/>
                        </a:solidFill>
                        <a:effectLst/>
                        <a:latin typeface="Cambria Math"/>
                        <a:ea typeface="Times New Roman"/>
                        <a:cs typeface="Times New Roman"/>
                      </a:rPr>
                      <m:t>=</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𝑓</m:t>
                            </m:r>
                          </m:e>
                          <m:sub>
                            <m:r>
                              <a:rPr lang="en-IN" sz="1800" i="1">
                                <a:solidFill>
                                  <a:srgbClr val="000000"/>
                                </a:solidFill>
                                <a:effectLst/>
                                <a:latin typeface="Cambria Math"/>
                                <a:ea typeface="Times New Roman"/>
                                <a:cs typeface="Times New Roman"/>
                              </a:rPr>
                              <m:t>𝑘</m:t>
                            </m:r>
                          </m:sub>
                        </m:sSub>
                      </m:num>
                      <m:den>
                        <m:r>
                          <a:rPr lang="en-IN" sz="1800" i="1">
                            <a:solidFill>
                              <a:srgbClr val="000000"/>
                            </a:solidFill>
                            <a:effectLst/>
                            <a:latin typeface="Cambria Math"/>
                            <a:ea typeface="Times New Roman"/>
                            <a:cs typeface="Times New Roman"/>
                          </a:rPr>
                          <m:t>𝜕</m:t>
                        </m:r>
                        <m:r>
                          <a:rPr lang="en-IN" sz="1800" i="1">
                            <a:solidFill>
                              <a:srgbClr val="000000"/>
                            </a:solidFill>
                            <a:effectLst/>
                            <a:latin typeface="Cambria Math"/>
                            <a:ea typeface="Times New Roman"/>
                            <a:cs typeface="Times New Roman"/>
                          </a:rPr>
                          <m:t>𝑦</m:t>
                        </m:r>
                      </m:den>
                    </m:f>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𝑡</m:t>
                        </m:r>
                        <m:r>
                          <a:rPr lang="en-IN" sz="1800" i="1">
                            <a:solidFill>
                              <a:srgbClr val="000000"/>
                            </a:solidFill>
                            <a:effectLst/>
                            <a:latin typeface="Cambria Math"/>
                            <a:ea typeface="Times New Roman"/>
                            <a:cs typeface="Times New Roman"/>
                          </a:rPr>
                          <m:t>, −</m:t>
                        </m:r>
                        <m:r>
                          <a:rPr lang="en-IN" sz="1800" i="1">
                            <a:solidFill>
                              <a:srgbClr val="000000"/>
                            </a:solidFill>
                            <a:effectLst/>
                            <a:latin typeface="Cambria Math"/>
                            <a:ea typeface="Times New Roman"/>
                            <a:cs typeface="Times New Roman"/>
                          </a:rPr>
                          <m:t>1</m:t>
                        </m:r>
                      </m:e>
                    </m:d>
                  </m:oMath>
                </a14:m>
                <a:r>
                  <a:rPr lang="en-US" sz="1800" dirty="0" smtClean="0">
                    <a:latin typeface="Times New Roman" pitchFamily="18" charset="0"/>
                    <a:cs typeface="Times New Roman" pitchFamily="18" charset="0"/>
                  </a:rPr>
                  <a:t>						</a:t>
                </a:r>
                <a:r>
                  <a:rPr lang="en-IN" sz="1800" dirty="0">
                    <a:solidFill>
                      <a:srgbClr val="000000"/>
                    </a:solidFill>
                    <a:latin typeface="Times New Roman"/>
                  </a:rPr>
                  <a:t>(6.31)</a:t>
                </a:r>
                <a:endParaRPr lang="en-US" sz="1800" dirty="0"/>
              </a:p>
              <a:p>
                <a:pPr marL="0" indent="0" algn="just">
                  <a:buNone/>
                </a:pPr>
                <a14:m>
                  <m:oMath xmlns:m="http://schemas.openxmlformats.org/officeDocument/2006/math">
                    <m:nary>
                      <m:naryPr>
                        <m:limLoc m:val="undOvr"/>
                        <m:ctrlPr>
                          <a:rPr lang="en-US" sz="1800" i="1">
                            <a:latin typeface="Cambria Math"/>
                          </a:rPr>
                        </m:ctrlPr>
                      </m:naryPr>
                      <m:sub>
                        <m:r>
                          <a:rPr lang="en-IN" sz="1800" i="1">
                            <a:latin typeface="Cambria Math"/>
                          </a:rPr>
                          <m:t>−</m:t>
                        </m:r>
                        <m:r>
                          <a:rPr lang="en-IN" sz="1800" i="1">
                            <a:latin typeface="Cambria Math"/>
                          </a:rPr>
                          <m:t>h</m:t>
                        </m:r>
                      </m:sub>
                      <m:sup>
                        <m:r>
                          <a:rPr lang="en-IN" sz="1800" i="1">
                            <a:latin typeface="Cambria Math"/>
                          </a:rPr>
                          <m:t>h</m:t>
                        </m:r>
                      </m:sup>
                      <m:e>
                        <m:sSub>
                          <m:sSubPr>
                            <m:ctrlPr>
                              <a:rPr lang="en-US" sz="1800" i="1">
                                <a:latin typeface="Cambria Math"/>
                              </a:rPr>
                            </m:ctrlPr>
                          </m:sSubPr>
                          <m:e>
                            <m:r>
                              <a:rPr lang="en-IN" sz="1800" i="1">
                                <a:latin typeface="Cambria Math"/>
                              </a:rPr>
                              <m:t>𝑓</m:t>
                            </m:r>
                          </m:e>
                          <m:sub>
                            <m:r>
                              <a:rPr lang="en-IN" sz="1800" i="1">
                                <a:latin typeface="Cambria Math"/>
                              </a:rPr>
                              <m:t>𝑘</m:t>
                            </m:r>
                          </m:sub>
                        </m:sSub>
                        <m:r>
                          <a:rPr lang="en-IN" sz="1800" i="1">
                            <a:latin typeface="Cambria Math"/>
                          </a:rPr>
                          <m:t>𝑑𝑦</m:t>
                        </m:r>
                        <m:r>
                          <a:rPr lang="en-IN" sz="1800" i="1">
                            <a:latin typeface="Cambria Math"/>
                          </a:rPr>
                          <m:t>=</m:t>
                        </m:r>
                        <m:r>
                          <a:rPr lang="en-IN" sz="1800" i="1">
                            <a:latin typeface="Cambria Math"/>
                          </a:rPr>
                          <m:t>0</m:t>
                        </m:r>
                        <m:r>
                          <a:rPr lang="en-IN" sz="1800" i="1">
                            <a:latin typeface="Cambria Math"/>
                          </a:rPr>
                          <m:t>       </m:t>
                        </m:r>
                        <m:r>
                          <a:rPr lang="en-IN" sz="1800" i="1">
                            <a:latin typeface="Cambria Math"/>
                          </a:rPr>
                          <m:t>𝑘</m:t>
                        </m:r>
                        <m:r>
                          <a:rPr lang="en-IN" sz="1800" i="1">
                            <a:latin typeface="Cambria Math"/>
                          </a:rPr>
                          <m:t>=</m:t>
                        </m:r>
                        <m:r>
                          <a:rPr lang="en-IN" sz="1800" i="1">
                            <a:latin typeface="Cambria Math"/>
                          </a:rPr>
                          <m:t>1</m:t>
                        </m:r>
                        <m:r>
                          <a:rPr lang="en-IN" sz="1800" i="1">
                            <a:latin typeface="Cambria Math"/>
                          </a:rPr>
                          <m:t>, </m:t>
                        </m:r>
                        <m:r>
                          <a:rPr lang="en-IN" sz="1800" i="1">
                            <a:latin typeface="Cambria Math"/>
                          </a:rPr>
                          <m:t>2</m:t>
                        </m:r>
                        <m:r>
                          <a:rPr lang="en-IN" sz="1800" i="1">
                            <a:latin typeface="Cambria Math"/>
                          </a:rPr>
                          <m:t>, </m:t>
                        </m:r>
                        <m:r>
                          <a:rPr lang="en-IN" sz="1800" i="1">
                            <a:latin typeface="Cambria Math"/>
                          </a:rPr>
                          <m:t>3</m:t>
                        </m:r>
                        <m:r>
                          <a:rPr lang="en-IN" sz="1800" i="1">
                            <a:latin typeface="Cambria Math"/>
                          </a:rPr>
                          <m:t>……………………</m:t>
                        </m:r>
                      </m:e>
                    </m:nary>
                  </m:oMath>
                </a14:m>
                <a:r>
                  <a:rPr lang="en-IN" sz="1800" dirty="0"/>
                  <a:t> </a:t>
                </a:r>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963" r="-6074" b="-98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70</a:t>
            </a:fld>
            <a:endParaRPr lang="en-US"/>
          </a:p>
        </p:txBody>
      </p:sp>
    </p:spTree>
    <p:extLst>
      <p:ext uri="{BB962C8B-B14F-4D97-AF65-F5344CB8AC3E}">
        <p14:creationId xmlns:p14="http://schemas.microsoft.com/office/powerpoint/2010/main" val="39075109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600" b="1" dirty="0" smtClean="0">
                <a:latin typeface="Times New Roman" pitchFamily="18" charset="0"/>
                <a:cs typeface="Times New Roman" pitchFamily="18" charset="0"/>
              </a:rPr>
              <a:t>Dispersion Coefficients:</a:t>
            </a:r>
            <a:endParaRPr lang="en-US" sz="2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14:m>
                  <m:oMathPara xmlns:m="http://schemas.openxmlformats.org/officeDocument/2006/math">
                    <m:oMathParaPr>
                      <m:jc m:val="left"/>
                    </m:oMathParaPr>
                    <m:oMath xmlns:m="http://schemas.openxmlformats.org/officeDocument/2006/math">
                      <m:sSub>
                        <m:sSubPr>
                          <m:ctrlPr>
                            <a:rPr lang="en-US" sz="1800" i="1">
                              <a:latin typeface="Cambria Math"/>
                            </a:rPr>
                          </m:ctrlPr>
                        </m:sSubPr>
                        <m:e>
                          <m:r>
                            <a:rPr lang="en-IN" sz="1800" i="1">
                              <a:latin typeface="Cambria Math"/>
                            </a:rPr>
                            <m:t>𝐾</m:t>
                          </m:r>
                        </m:e>
                        <m:sub>
                          <m:r>
                            <a:rPr lang="en-IN" sz="1800" i="1">
                              <a:latin typeface="Cambria Math"/>
                            </a:rPr>
                            <m:t>1</m:t>
                          </m:r>
                        </m:sub>
                      </m:sSub>
                      <m:d>
                        <m:dPr>
                          <m:ctrlPr>
                            <a:rPr lang="en-US" sz="1800" i="1">
                              <a:latin typeface="Cambria Math"/>
                            </a:rPr>
                          </m:ctrlPr>
                        </m:dPr>
                        <m:e>
                          <m:r>
                            <a:rPr lang="en-IN" sz="1800" i="1">
                              <a:latin typeface="Cambria Math"/>
                            </a:rPr>
                            <m:t>𝑡</m:t>
                          </m:r>
                        </m:e>
                      </m:d>
                      <m:r>
                        <a:rPr lang="en-IN" sz="1800" i="1">
                          <a:latin typeface="Cambria Math"/>
                        </a:rPr>
                        <m:t>=</m:t>
                      </m:r>
                      <m:r>
                        <a:rPr lang="en-IN" sz="1800" i="1">
                          <a:latin typeface="Cambria Math"/>
                        </a:rPr>
                        <m:t>0</m:t>
                      </m:r>
                    </m:oMath>
                  </m:oMathPara>
                </a14:m>
                <a:endParaRPr lang="en-US" sz="1800" i="1" dirty="0" smtClean="0"/>
              </a:p>
              <a:p>
                <a:pPr marL="0" indent="0">
                  <a:buNone/>
                </a:pPr>
                <a:endParaRPr lang="en-US" sz="1800" i="1" dirty="0"/>
              </a:p>
              <a:p>
                <a:pPr marL="0" indent="0">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IN" sz="1800" i="1">
                              <a:latin typeface="Cambria Math"/>
                            </a:rPr>
                            <m:t>𝐾</m:t>
                          </m:r>
                        </m:e>
                        <m:sub>
                          <m:r>
                            <a:rPr lang="en-IN" sz="1800" i="1">
                              <a:latin typeface="Cambria Math"/>
                            </a:rPr>
                            <m:t>2</m:t>
                          </m:r>
                        </m:sub>
                      </m:sSub>
                      <m:d>
                        <m:dPr>
                          <m:ctrlPr>
                            <a:rPr lang="en-US" sz="1800" i="1">
                              <a:latin typeface="Cambria Math"/>
                            </a:rPr>
                          </m:ctrlPr>
                        </m:dPr>
                        <m:e>
                          <m:r>
                            <a:rPr lang="en-IN" sz="1800" i="1">
                              <a:latin typeface="Cambria Math"/>
                            </a:rPr>
                            <m:t>𝑡</m:t>
                          </m:r>
                        </m:e>
                      </m:d>
                      <m:r>
                        <a:rPr lang="en-IN" sz="1800" i="1">
                          <a:latin typeface="Cambria Math"/>
                        </a:rPr>
                        <m:t>=</m:t>
                      </m:r>
                      <m:sSubSup>
                        <m:sSubSupPr>
                          <m:ctrlPr>
                            <a:rPr lang="en-US" sz="1800" i="1">
                              <a:latin typeface="Cambria Math"/>
                            </a:rPr>
                          </m:ctrlPr>
                        </m:sSubSupPr>
                        <m:e>
                          <m:r>
                            <a:rPr lang="en-IN" sz="1800" i="1">
                              <a:latin typeface="Cambria Math"/>
                            </a:rPr>
                            <m:t>−</m:t>
                          </m:r>
                          <m:r>
                            <a:rPr lang="en-IN" sz="1800" i="1">
                              <a:latin typeface="Cambria Math"/>
                            </a:rPr>
                            <m:t>𝑎</m:t>
                          </m:r>
                        </m:e>
                        <m:sub>
                          <m:r>
                            <a:rPr lang="en-IN" sz="1800" i="1">
                              <a:latin typeface="Cambria Math"/>
                            </a:rPr>
                            <m:t>2</m:t>
                          </m:r>
                        </m:sub>
                        <m:sup>
                          <m:r>
                            <a:rPr lang="en-IN" sz="1800" i="1">
                              <a:latin typeface="Cambria Math"/>
                            </a:rPr>
                            <m:t> −</m:t>
                          </m:r>
                          <m:r>
                            <a:rPr lang="en-IN" sz="1800" i="1">
                              <a:latin typeface="Cambria Math"/>
                            </a:rPr>
                            <m:t>2</m:t>
                          </m:r>
                        </m:sup>
                      </m:sSubSup>
                      <m:r>
                        <a:rPr lang="en-IN" sz="1800" i="1">
                          <a:latin typeface="Cambria Math"/>
                        </a:rPr>
                        <m:t> +</m:t>
                      </m:r>
                      <m:f>
                        <m:fPr>
                          <m:ctrlPr>
                            <a:rPr lang="en-US" sz="1800" i="1">
                              <a:latin typeface="Cambria Math"/>
                            </a:rPr>
                          </m:ctrlPr>
                        </m:fPr>
                        <m:num>
                          <m:sSub>
                            <m:sSubPr>
                              <m:ctrlPr>
                                <a:rPr lang="en-US" sz="1800" i="1">
                                  <a:latin typeface="Cambria Math"/>
                                </a:rPr>
                              </m:ctrlPr>
                            </m:sSubPr>
                            <m:e>
                              <m:r>
                                <a:rPr lang="en-IN" sz="1800" i="1">
                                  <a:latin typeface="Cambria Math"/>
                                </a:rPr>
                                <m:t>𝑎</m:t>
                              </m:r>
                            </m:e>
                            <m:sub>
                              <m:r>
                                <a:rPr lang="en-IN" sz="1800" i="1">
                                  <a:latin typeface="Cambria Math"/>
                                </a:rPr>
                                <m:t>1</m:t>
                              </m:r>
                            </m:sub>
                          </m:sSub>
                        </m:num>
                        <m:den>
                          <m:r>
                            <a:rPr lang="en-IN" sz="1800" i="1">
                              <a:latin typeface="Cambria Math"/>
                            </a:rPr>
                            <m:t>h</m:t>
                          </m:r>
                        </m:den>
                      </m:f>
                      <m:d>
                        <m:dPr>
                          <m:begChr m:val="["/>
                          <m:endChr m:val="]"/>
                          <m:ctrlPr>
                            <a:rPr lang="en-US" sz="1800" i="1">
                              <a:latin typeface="Cambria Math"/>
                            </a:rPr>
                          </m:ctrlPr>
                        </m:dPr>
                        <m:e>
                          <m:f>
                            <m:fPr>
                              <m:ctrlPr>
                                <a:rPr lang="en-US" sz="1800" i="1">
                                  <a:latin typeface="Cambria Math"/>
                                </a:rPr>
                              </m:ctrlPr>
                            </m:fPr>
                            <m:num>
                              <m:sSubSup>
                                <m:sSubSupPr>
                                  <m:ctrlPr>
                                    <a:rPr lang="en-US" sz="1800" i="1">
                                      <a:latin typeface="Cambria Math"/>
                                    </a:rPr>
                                  </m:ctrlPr>
                                </m:sSubSupPr>
                                <m:e>
                                  <m:r>
                                    <a:rPr lang="en-IN" sz="1800" i="1">
                                      <a:latin typeface="Cambria Math"/>
                                    </a:rPr>
                                    <m:t>𝑎</m:t>
                                  </m:r>
                                </m:e>
                                <m:sub>
                                  <m:r>
                                    <a:rPr lang="en-IN" sz="1800" i="1">
                                      <a:latin typeface="Cambria Math"/>
                                    </a:rPr>
                                    <m:t>2</m:t>
                                  </m:r>
                                </m:sub>
                                <m:sup>
                                  <m:r>
                                    <a:rPr lang="en-IN" sz="1800" i="1">
                                      <a:latin typeface="Cambria Math"/>
                                    </a:rPr>
                                    <m:t>  </m:t>
                                  </m:r>
                                  <m:r>
                                    <a:rPr lang="en-IN" sz="1800" i="1">
                                      <a:latin typeface="Cambria Math"/>
                                    </a:rPr>
                                    <m:t>2</m:t>
                                  </m:r>
                                </m:sup>
                              </m:sSubSup>
                              <m:sSub>
                                <m:sSubPr>
                                  <m:ctrlPr>
                                    <a:rPr lang="en-US" sz="1800" i="1">
                                      <a:latin typeface="Cambria Math"/>
                                    </a:rPr>
                                  </m:ctrlPr>
                                </m:sSubPr>
                                <m:e>
                                  <m:r>
                                    <a:rPr lang="en-IN" sz="1800" i="1">
                                      <a:latin typeface="Cambria Math"/>
                                    </a:rPr>
                                    <m:t>𝑎</m:t>
                                  </m:r>
                                </m:e>
                                <m:sub>
                                  <m:r>
                                    <a:rPr lang="en-IN" sz="1800" i="1">
                                      <a:latin typeface="Cambria Math"/>
                                    </a:rPr>
                                    <m:t>1</m:t>
                                  </m:r>
                                </m:sub>
                              </m:sSub>
                            </m:num>
                            <m:den>
                              <m:sSub>
                                <m:sSubPr>
                                  <m:ctrlPr>
                                    <a:rPr lang="en-US" sz="1800" i="1">
                                      <a:latin typeface="Cambria Math"/>
                                    </a:rPr>
                                  </m:ctrlPr>
                                </m:sSubPr>
                                <m:e>
                                  <m:r>
                                    <a:rPr lang="en-IN" sz="1800" i="1">
                                      <a:latin typeface="Cambria Math"/>
                                    </a:rPr>
                                    <m:t>𝑏</m:t>
                                  </m:r>
                                </m:e>
                                <m:sub>
                                  <m:r>
                                    <a:rPr lang="en-IN" sz="1800" i="1">
                                      <a:latin typeface="Cambria Math"/>
                                    </a:rPr>
                                    <m:t>1</m:t>
                                  </m:r>
                                </m:sub>
                              </m:sSub>
                            </m:den>
                          </m:f>
                          <m:d>
                            <m:dPr>
                              <m:begChr m:val="{"/>
                              <m:endChr m:val="}"/>
                              <m:ctrlPr>
                                <a:rPr lang="en-US" sz="1800" i="1">
                                  <a:latin typeface="Cambria Math"/>
                                </a:rPr>
                              </m:ctrlPr>
                            </m:dPr>
                            <m:e>
                              <m:f>
                                <m:fPr>
                                  <m:ctrlPr>
                                    <a:rPr lang="en-US" sz="1800" i="1">
                                      <a:latin typeface="Cambria Math"/>
                                    </a:rPr>
                                  </m:ctrlPr>
                                </m:fPr>
                                <m:num>
                                  <m:r>
                                    <a:rPr lang="en-IN" sz="1800" i="1">
                                      <a:latin typeface="Cambria Math"/>
                                    </a:rPr>
                                    <m:t>2</m:t>
                                  </m:r>
                                  <m:r>
                                    <a:rPr lang="en-IN" sz="1800" i="1">
                                      <a:latin typeface="Cambria Math"/>
                                    </a:rPr>
                                    <m:t>(</m:t>
                                  </m:r>
                                  <m:sSub>
                                    <m:sSubPr>
                                      <m:ctrlPr>
                                        <a:rPr lang="en-US" sz="1800" i="1">
                                          <a:latin typeface="Cambria Math"/>
                                        </a:rPr>
                                      </m:ctrlPr>
                                    </m:sSubPr>
                                    <m:e>
                                      <m:r>
                                        <a:rPr lang="en-IN" sz="1800" i="1">
                                          <a:latin typeface="Cambria Math"/>
                                        </a:rPr>
                                        <m:t>𝑎</m:t>
                                      </m:r>
                                    </m:e>
                                    <m:sub>
                                      <m:r>
                                        <a:rPr lang="en-IN" sz="1800" i="1">
                                          <a:latin typeface="Cambria Math"/>
                                        </a:rPr>
                                        <m:t>3</m:t>
                                      </m:r>
                                    </m:sub>
                                  </m:sSub>
                                  <m:r>
                                    <a:rPr lang="en-IN" sz="1800" i="1">
                                      <a:latin typeface="Cambria Math"/>
                                    </a:rPr>
                                    <m:t>+</m:t>
                                  </m:r>
                                  <m:sSub>
                                    <m:sSubPr>
                                      <m:ctrlPr>
                                        <a:rPr lang="en-US" sz="1800" i="1">
                                          <a:latin typeface="Cambria Math"/>
                                        </a:rPr>
                                      </m:ctrlPr>
                                    </m:sSubPr>
                                    <m:e>
                                      <m:r>
                                        <a:rPr lang="en-IN" sz="1800" i="1">
                                          <a:latin typeface="Cambria Math"/>
                                        </a:rPr>
                                        <m:t>𝜀</m:t>
                                      </m:r>
                                      <m:r>
                                        <a:rPr lang="en-IN" sz="1800" i="1">
                                          <a:latin typeface="Cambria Math"/>
                                        </a:rPr>
                                        <m:t>𝑎</m:t>
                                      </m:r>
                                    </m:e>
                                    <m:sub>
                                      <m:r>
                                        <a:rPr lang="en-IN" sz="1800" i="1">
                                          <a:latin typeface="Cambria Math"/>
                                        </a:rPr>
                                        <m:t>5</m:t>
                                      </m:r>
                                    </m:sub>
                                  </m:sSub>
                                  <m:r>
                                    <a:rPr lang="en-IN" sz="1800" i="1">
                                      <a:latin typeface="Cambria Math"/>
                                    </a:rPr>
                                    <m:t>)</m:t>
                                  </m:r>
                                </m:num>
                                <m:den>
                                  <m:r>
                                    <a:rPr lang="en-IN" sz="1800" i="1">
                                      <a:latin typeface="Cambria Math"/>
                                    </a:rPr>
                                    <m:t>45</m:t>
                                  </m:r>
                                </m:den>
                              </m:f>
                              <m:d>
                                <m:dPr>
                                  <m:ctrlPr>
                                    <a:rPr lang="en-US" sz="1800" i="1">
                                      <a:latin typeface="Cambria Math"/>
                                    </a:rPr>
                                  </m:ctrlPr>
                                </m:dPr>
                                <m:e>
                                  <m:f>
                                    <m:fPr>
                                      <m:ctrlPr>
                                        <a:rPr lang="en-US" sz="1800" i="1">
                                          <a:latin typeface="Cambria Math"/>
                                        </a:rPr>
                                      </m:ctrlPr>
                                    </m:fPr>
                                    <m:num>
                                      <m:sSub>
                                        <m:sSubPr>
                                          <m:ctrlPr>
                                            <a:rPr lang="en-US" sz="1800" i="1">
                                              <a:latin typeface="Cambria Math"/>
                                            </a:rPr>
                                          </m:ctrlPr>
                                        </m:sSubPr>
                                        <m:e>
                                          <m:r>
                                            <a:rPr lang="en-IN" sz="1800" i="1">
                                              <a:latin typeface="Cambria Math"/>
                                            </a:rPr>
                                            <m:t>𝑎</m:t>
                                          </m:r>
                                        </m:e>
                                        <m:sub>
                                          <m:r>
                                            <a:rPr lang="en-IN" sz="1800" i="1">
                                              <a:latin typeface="Cambria Math"/>
                                            </a:rPr>
                                            <m:t>3</m:t>
                                          </m:r>
                                        </m:sub>
                                      </m:sSub>
                                      <m:r>
                                        <a:rPr lang="en-IN" sz="1800" i="1">
                                          <a:latin typeface="Cambria Math"/>
                                        </a:rPr>
                                        <m:t>+</m:t>
                                      </m:r>
                                      <m:sSub>
                                        <m:sSubPr>
                                          <m:ctrlPr>
                                            <a:rPr lang="en-US" sz="1800" i="1">
                                              <a:latin typeface="Cambria Math"/>
                                            </a:rPr>
                                          </m:ctrlPr>
                                        </m:sSubPr>
                                        <m:e>
                                          <m:r>
                                            <a:rPr lang="en-IN" sz="1800" i="1">
                                              <a:latin typeface="Cambria Math"/>
                                            </a:rPr>
                                            <m:t>𝜀</m:t>
                                          </m:r>
                                          <m:r>
                                            <a:rPr lang="en-IN" sz="1800" i="1">
                                              <a:latin typeface="Cambria Math"/>
                                            </a:rPr>
                                            <m:t>𝑎</m:t>
                                          </m:r>
                                        </m:e>
                                        <m:sub>
                                          <m:r>
                                            <a:rPr lang="en-IN" sz="1800" i="1">
                                              <a:latin typeface="Cambria Math"/>
                                            </a:rPr>
                                            <m:t>5</m:t>
                                          </m:r>
                                        </m:sub>
                                      </m:sSub>
                                    </m:num>
                                    <m:den>
                                      <m:r>
                                        <a:rPr lang="en-IN" sz="1800" i="1">
                                          <a:latin typeface="Cambria Math"/>
                                        </a:rPr>
                                        <m:t>7</m:t>
                                      </m:r>
                                    </m:den>
                                  </m:f>
                                </m:e>
                              </m:d>
                              <m:f>
                                <m:fPr>
                                  <m:ctrlPr>
                                    <a:rPr lang="en-US" sz="1800" i="1">
                                      <a:latin typeface="Cambria Math"/>
                                    </a:rPr>
                                  </m:ctrlPr>
                                </m:fPr>
                                <m:num>
                                  <m:sSub>
                                    <m:sSubPr>
                                      <m:ctrlPr>
                                        <a:rPr lang="en-US" sz="1800" i="1">
                                          <a:latin typeface="Cambria Math"/>
                                        </a:rPr>
                                      </m:ctrlPr>
                                    </m:sSubPr>
                                    <m:e>
                                      <m:r>
                                        <a:rPr lang="en-IN" sz="1800" i="1">
                                          <a:latin typeface="Cambria Math"/>
                                        </a:rPr>
                                        <m:t>2</m:t>
                                      </m:r>
                                      <m:r>
                                        <a:rPr lang="en-IN" sz="1800" i="1">
                                          <a:latin typeface="Cambria Math"/>
                                        </a:rPr>
                                        <m:t>𝜀</m:t>
                                      </m:r>
                                      <m:r>
                                        <a:rPr lang="en-IN" sz="1800" i="1">
                                          <a:latin typeface="Cambria Math"/>
                                        </a:rPr>
                                        <m:t>𝑎</m:t>
                                      </m:r>
                                    </m:e>
                                    <m:sub>
                                      <m:r>
                                        <a:rPr lang="en-IN" sz="1800" i="1">
                                          <a:latin typeface="Cambria Math"/>
                                        </a:rPr>
                                        <m:t>6</m:t>
                                      </m:r>
                                    </m:sub>
                                  </m:sSub>
                                  <m:sSup>
                                    <m:sSupPr>
                                      <m:ctrlPr>
                                        <a:rPr lang="en-US" sz="1800" i="1">
                                          <a:latin typeface="Cambria Math"/>
                                        </a:rPr>
                                      </m:ctrlPr>
                                    </m:sSupPr>
                                    <m:e>
                                      <m:r>
                                        <a:rPr lang="en-IN" sz="1800" i="1">
                                          <a:latin typeface="Cambria Math"/>
                                        </a:rPr>
                                        <m:t>h</m:t>
                                      </m:r>
                                    </m:e>
                                    <m:sup>
                                      <m:r>
                                        <a:rPr lang="en-IN" sz="1800" i="1">
                                          <a:latin typeface="Cambria Math"/>
                                        </a:rPr>
                                        <m:t>6</m:t>
                                      </m:r>
                                    </m:sup>
                                  </m:sSup>
                                </m:num>
                                <m:den>
                                  <m:r>
                                    <a:rPr lang="en-IN" sz="1800" i="1">
                                      <a:latin typeface="Cambria Math"/>
                                    </a:rPr>
                                    <m:t>9</m:t>
                                  </m:r>
                                </m:den>
                              </m:f>
                            </m:e>
                          </m:d>
                        </m:e>
                      </m:d>
                      <m:sSup>
                        <m:sSupPr>
                          <m:ctrlPr>
                            <a:rPr lang="en-US" sz="1800" i="1">
                              <a:latin typeface="Cambria Math"/>
                            </a:rPr>
                          </m:ctrlPr>
                        </m:sSupPr>
                        <m:e>
                          <m:r>
                            <a:rPr lang="en-IN" sz="1800" i="1">
                              <a:latin typeface="Cambria Math"/>
                            </a:rPr>
                            <m:t>h</m:t>
                          </m:r>
                        </m:e>
                        <m:sup>
                          <m:r>
                            <a:rPr lang="en-IN" sz="1800" i="1">
                              <a:latin typeface="Cambria Math"/>
                            </a:rPr>
                            <m:t>7</m:t>
                          </m:r>
                        </m:sup>
                      </m:sSup>
                      <m:nary>
                        <m:naryPr>
                          <m:chr m:val="∑"/>
                          <m:limLoc m:val="undOvr"/>
                          <m:ctrlPr>
                            <a:rPr lang="en-US" sz="1800" i="1">
                              <a:latin typeface="Cambria Math"/>
                            </a:rPr>
                          </m:ctrlPr>
                        </m:naryPr>
                        <m:sub>
                          <m:r>
                            <a:rPr lang="en-IN" sz="1800" i="1">
                              <a:latin typeface="Cambria Math"/>
                            </a:rPr>
                            <m:t>𝑖</m:t>
                          </m:r>
                          <m:r>
                            <a:rPr lang="en-IN" sz="1800" i="1">
                              <a:latin typeface="Cambria Math"/>
                            </a:rPr>
                            <m:t>=</m:t>
                          </m:r>
                          <m:r>
                            <a:rPr lang="en-IN" sz="1800" i="1">
                              <a:latin typeface="Cambria Math"/>
                            </a:rPr>
                            <m:t>1</m:t>
                          </m:r>
                        </m:sub>
                        <m:sup>
                          <m:r>
                            <a:rPr lang="en-IN" sz="1800" i="1">
                              <a:latin typeface="Cambria Math"/>
                            </a:rPr>
                            <m:t>∞</m:t>
                          </m:r>
                        </m:sup>
                        <m:e>
                          <m:f>
                            <m:fPr>
                              <m:ctrlPr>
                                <a:rPr lang="en-US" sz="1800" i="1">
                                  <a:latin typeface="Cambria Math"/>
                                </a:rPr>
                              </m:ctrlPr>
                            </m:fPr>
                            <m:num>
                              <m:sSub>
                                <m:sSubPr>
                                  <m:ctrlPr>
                                    <a:rPr lang="en-US" sz="1800" i="1">
                                      <a:latin typeface="Cambria Math"/>
                                    </a:rPr>
                                  </m:ctrlPr>
                                </m:sSubPr>
                                <m:e>
                                  <m:r>
                                    <a:rPr lang="en-IN" sz="1800" i="1">
                                      <a:latin typeface="Cambria Math"/>
                                    </a:rPr>
                                    <m:t>𝐵</m:t>
                                  </m:r>
                                </m:e>
                                <m:sub>
                                  <m:r>
                                    <a:rPr lang="en-IN" sz="1800" i="1">
                                      <a:latin typeface="Cambria Math"/>
                                    </a:rPr>
                                    <m:t>𝑖</m:t>
                                  </m:r>
                                </m:sub>
                              </m:sSub>
                              <m:r>
                                <a:rPr lang="en-IN" sz="1800" i="1">
                                  <a:latin typeface="Cambria Math"/>
                                </a:rPr>
                                <m:t>𝐶𝑜𝑠</m:t>
                              </m:r>
                              <m:sSub>
                                <m:sSubPr>
                                  <m:ctrlPr>
                                    <a:rPr lang="en-US" sz="1800" i="1">
                                      <a:latin typeface="Cambria Math"/>
                                    </a:rPr>
                                  </m:ctrlPr>
                                </m:sSubPr>
                                <m:e>
                                  <m:r>
                                    <a:rPr lang="en-IN" sz="1800" i="1">
                                      <a:latin typeface="Cambria Math"/>
                                    </a:rPr>
                                    <m:t>𝑚</m:t>
                                  </m:r>
                                </m:e>
                                <m:sub>
                                  <m:r>
                                    <a:rPr lang="en-IN" sz="1800" i="1">
                                      <a:latin typeface="Cambria Math"/>
                                    </a:rPr>
                                    <m:t>𝑖</m:t>
                                  </m:r>
                                </m:sub>
                              </m:sSub>
                              <m:sSub>
                                <m:sSubPr>
                                  <m:ctrlPr>
                                    <a:rPr lang="en-US" sz="1800" i="1">
                                      <a:latin typeface="Cambria Math"/>
                                    </a:rPr>
                                  </m:ctrlPr>
                                </m:sSubPr>
                                <m:e>
                                  <m:r>
                                    <a:rPr lang="en-IN" sz="1800" i="1">
                                      <a:latin typeface="Cambria Math"/>
                                    </a:rPr>
                                    <m:t>𝑎</m:t>
                                  </m:r>
                                </m:e>
                                <m:sub>
                                  <m:r>
                                    <a:rPr lang="en-IN" sz="1800" i="1">
                                      <a:latin typeface="Cambria Math"/>
                                    </a:rPr>
                                    <m:t>2</m:t>
                                  </m:r>
                                </m:sub>
                              </m:sSub>
                              <m:r>
                                <a:rPr lang="en-IN" sz="1800" i="1">
                                  <a:latin typeface="Cambria Math"/>
                                </a:rPr>
                                <m:t>h</m:t>
                              </m:r>
                            </m:num>
                            <m:den>
                              <m:sSubSup>
                                <m:sSubSupPr>
                                  <m:ctrlPr>
                                    <a:rPr lang="en-US" sz="1800" i="1">
                                      <a:latin typeface="Cambria Math"/>
                                    </a:rPr>
                                  </m:ctrlPr>
                                </m:sSubSupPr>
                                <m:e>
                                  <m:r>
                                    <a:rPr lang="en-IN" sz="1800" i="1">
                                      <a:latin typeface="Cambria Math"/>
                                    </a:rPr>
                                    <m:t>𝑚</m:t>
                                  </m:r>
                                </m:e>
                                <m:sub>
                                  <m:r>
                                    <a:rPr lang="en-IN" sz="1800" i="1">
                                      <a:latin typeface="Cambria Math"/>
                                    </a:rPr>
                                    <m:t>𝑖</m:t>
                                  </m:r>
                                </m:sub>
                                <m:sup>
                                  <m:r>
                                    <a:rPr lang="en-IN" sz="1800" i="1">
                                      <a:latin typeface="Cambria Math"/>
                                    </a:rPr>
                                    <m:t> </m:t>
                                  </m:r>
                                  <m:r>
                                    <a:rPr lang="en-IN" sz="1800" i="1">
                                      <a:latin typeface="Cambria Math"/>
                                    </a:rPr>
                                    <m:t>2</m:t>
                                  </m:r>
                                </m:sup>
                              </m:sSubSup>
                              <m:sSubSup>
                                <m:sSubSupPr>
                                  <m:ctrlPr>
                                    <a:rPr lang="en-US" sz="1800" i="1">
                                      <a:latin typeface="Cambria Math"/>
                                    </a:rPr>
                                  </m:ctrlPr>
                                </m:sSubSupPr>
                                <m:e>
                                  <m:r>
                                    <a:rPr lang="en-IN" sz="1800" i="1">
                                      <a:latin typeface="Cambria Math"/>
                                    </a:rPr>
                                    <m:t>𝑎</m:t>
                                  </m:r>
                                </m:e>
                                <m:sub>
                                  <m:r>
                                    <a:rPr lang="en-IN" sz="1800" i="1">
                                      <a:latin typeface="Cambria Math"/>
                                    </a:rPr>
                                    <m:t>2</m:t>
                                  </m:r>
                                </m:sub>
                                <m:sup>
                                  <m:r>
                                    <a:rPr lang="en-IN" sz="1800" i="1">
                                      <a:latin typeface="Cambria Math"/>
                                    </a:rPr>
                                    <m:t>2</m:t>
                                  </m:r>
                                </m:sup>
                              </m:sSubSup>
                            </m:den>
                          </m:f>
                          <m:r>
                            <a:rPr lang="en-IN" sz="1800" i="1">
                              <a:latin typeface="Cambria Math"/>
                            </a:rPr>
                            <m:t> +</m:t>
                          </m:r>
                          <m:r>
                            <a:rPr lang="en-IN" sz="1800" i="1">
                              <a:latin typeface="Cambria Math"/>
                            </a:rPr>
                            <m:t>4</m:t>
                          </m:r>
                          <m:nary>
                            <m:naryPr>
                              <m:chr m:val="∑"/>
                              <m:limLoc m:val="undOvr"/>
                              <m:ctrlPr>
                                <a:rPr lang="en-US" sz="1800" i="1">
                                  <a:latin typeface="Cambria Math"/>
                                </a:rPr>
                              </m:ctrlPr>
                            </m:naryPr>
                            <m:sub>
                              <m:r>
                                <a:rPr lang="en-IN" sz="1800" i="1">
                                  <a:latin typeface="Cambria Math"/>
                                </a:rPr>
                                <m:t>𝑖</m:t>
                              </m:r>
                              <m:r>
                                <a:rPr lang="en-IN" sz="1800" i="1">
                                  <a:latin typeface="Cambria Math"/>
                                </a:rPr>
                                <m:t>=</m:t>
                              </m:r>
                              <m:r>
                                <a:rPr lang="en-IN" sz="1800" i="1">
                                  <a:latin typeface="Cambria Math"/>
                                </a:rPr>
                                <m:t>1</m:t>
                              </m:r>
                            </m:sub>
                            <m:sup>
                              <m:r>
                                <a:rPr lang="en-IN" sz="1800" i="1">
                                  <a:latin typeface="Cambria Math"/>
                                </a:rPr>
                                <m:t>∞</m:t>
                              </m:r>
                            </m:sup>
                            <m:e>
                              <m:sSub>
                                <m:sSubPr>
                                  <m:ctrlPr>
                                    <a:rPr lang="en-US" sz="1800" i="1">
                                      <a:latin typeface="Cambria Math"/>
                                    </a:rPr>
                                  </m:ctrlPr>
                                </m:sSubPr>
                                <m:e>
                                  <m:r>
                                    <a:rPr lang="en-IN" sz="1800" i="1">
                                      <a:latin typeface="Cambria Math"/>
                                    </a:rPr>
                                    <m:t>𝐵</m:t>
                                  </m:r>
                                </m:e>
                                <m:sub>
                                  <m:r>
                                    <a:rPr lang="en-IN" sz="1800" i="1">
                                      <a:latin typeface="Cambria Math"/>
                                    </a:rPr>
                                    <m:t>𝑖</m:t>
                                  </m:r>
                                </m:sub>
                              </m:sSub>
                              <m:f>
                                <m:fPr>
                                  <m:ctrlPr>
                                    <a:rPr lang="en-US" sz="1800" i="1">
                                      <a:latin typeface="Cambria Math"/>
                                    </a:rPr>
                                  </m:ctrlPr>
                                </m:fPr>
                                <m:num>
                                  <m:r>
                                    <a:rPr lang="en-IN" sz="1800" i="1">
                                      <a:latin typeface="Cambria Math"/>
                                    </a:rPr>
                                    <m:t>1</m:t>
                                  </m:r>
                                </m:num>
                                <m:den>
                                  <m:sSubSup>
                                    <m:sSubSupPr>
                                      <m:ctrlPr>
                                        <a:rPr lang="en-US" sz="1800" i="1">
                                          <a:latin typeface="Cambria Math"/>
                                        </a:rPr>
                                      </m:ctrlPr>
                                    </m:sSubSupPr>
                                    <m:e>
                                      <m:r>
                                        <a:rPr lang="en-IN" sz="1800" i="1">
                                          <a:latin typeface="Cambria Math"/>
                                        </a:rPr>
                                        <m:t>𝑚</m:t>
                                      </m:r>
                                    </m:e>
                                    <m:sub>
                                      <m:r>
                                        <a:rPr lang="en-IN" sz="1800" i="1">
                                          <a:latin typeface="Cambria Math"/>
                                        </a:rPr>
                                        <m:t>𝑖</m:t>
                                      </m:r>
                                    </m:sub>
                                    <m:sup>
                                      <m:r>
                                        <a:rPr lang="en-IN" sz="1800" i="1">
                                          <a:latin typeface="Cambria Math"/>
                                        </a:rPr>
                                        <m:t>2</m:t>
                                      </m:r>
                                    </m:sup>
                                  </m:sSubSup>
                                  <m:sSubSup>
                                    <m:sSubSupPr>
                                      <m:ctrlPr>
                                        <a:rPr lang="en-US" sz="1800" i="1">
                                          <a:latin typeface="Cambria Math"/>
                                        </a:rPr>
                                      </m:ctrlPr>
                                    </m:sSubSupPr>
                                    <m:e>
                                      <m:r>
                                        <a:rPr lang="en-IN" sz="1800" i="1">
                                          <a:latin typeface="Cambria Math"/>
                                        </a:rPr>
                                        <m:t>𝑎</m:t>
                                      </m:r>
                                    </m:e>
                                    <m:sub>
                                      <m:r>
                                        <a:rPr lang="en-IN" sz="1800" i="1">
                                          <a:latin typeface="Cambria Math"/>
                                        </a:rPr>
                                        <m:t>2</m:t>
                                      </m:r>
                                    </m:sub>
                                    <m:sup>
                                      <m:r>
                                        <a:rPr lang="en-IN" sz="1800" i="1">
                                          <a:latin typeface="Cambria Math"/>
                                        </a:rPr>
                                        <m:t>2</m:t>
                                      </m:r>
                                    </m:sup>
                                  </m:sSubSup>
                                </m:den>
                              </m:f>
                              <m:d>
                                <m:dPr>
                                  <m:ctrlPr>
                                    <a:rPr lang="en-US" sz="1800" i="1">
                                      <a:latin typeface="Cambria Math"/>
                                    </a:rPr>
                                  </m:ctrlPr>
                                </m:dPr>
                                <m:e>
                                  <m:sSup>
                                    <m:sSupPr>
                                      <m:ctrlPr>
                                        <a:rPr lang="en-US" sz="1800" i="1">
                                          <a:latin typeface="Cambria Math"/>
                                        </a:rPr>
                                      </m:ctrlPr>
                                    </m:sSupPr>
                                    <m:e>
                                      <m:r>
                                        <a:rPr lang="en-IN" sz="1800" i="1">
                                          <a:latin typeface="Cambria Math"/>
                                        </a:rPr>
                                        <m:t>h</m:t>
                                      </m:r>
                                    </m:e>
                                    <m:sup>
                                      <m:r>
                                        <a:rPr lang="en-IN" sz="1800" i="1">
                                          <a:latin typeface="Cambria Math"/>
                                        </a:rPr>
                                        <m:t>2</m:t>
                                      </m:r>
                                    </m:sup>
                                  </m:sSup>
                                  <m:r>
                                    <a:rPr lang="en-IN" sz="1800" i="1">
                                      <a:latin typeface="Cambria Math"/>
                                    </a:rPr>
                                    <m:t>−</m:t>
                                  </m:r>
                                  <m:f>
                                    <m:fPr>
                                      <m:ctrlPr>
                                        <a:rPr lang="en-US" sz="1800" i="1">
                                          <a:latin typeface="Cambria Math"/>
                                        </a:rPr>
                                      </m:ctrlPr>
                                    </m:fPr>
                                    <m:num>
                                      <m:r>
                                        <a:rPr lang="en-IN" sz="1800" i="1">
                                          <a:latin typeface="Cambria Math"/>
                                        </a:rPr>
                                        <m:t>6</m:t>
                                      </m:r>
                                      <m:r>
                                        <a:rPr lang="en-IN" sz="1800" i="1">
                                          <a:latin typeface="Cambria Math"/>
                                        </a:rPr>
                                        <m:t>h</m:t>
                                      </m:r>
                                    </m:num>
                                    <m:den>
                                      <m:sSubSup>
                                        <m:sSubSupPr>
                                          <m:ctrlPr>
                                            <a:rPr lang="en-US" sz="1800" i="1">
                                              <a:latin typeface="Cambria Math"/>
                                            </a:rPr>
                                          </m:ctrlPr>
                                        </m:sSubSupPr>
                                        <m:e>
                                          <m:r>
                                            <a:rPr lang="en-IN" sz="1800" i="1">
                                              <a:latin typeface="Cambria Math"/>
                                            </a:rPr>
                                            <m:t>𝑚</m:t>
                                          </m:r>
                                        </m:e>
                                        <m:sub>
                                          <m:r>
                                            <a:rPr lang="en-IN" sz="1800" i="1">
                                              <a:latin typeface="Cambria Math"/>
                                            </a:rPr>
                                            <m:t>𝑖</m:t>
                                          </m:r>
                                        </m:sub>
                                        <m:sup>
                                          <m:r>
                                            <a:rPr lang="en-IN" sz="1800" i="1">
                                              <a:latin typeface="Cambria Math"/>
                                            </a:rPr>
                                            <m:t>2</m:t>
                                          </m:r>
                                        </m:sup>
                                      </m:sSubSup>
                                      <m:sSubSup>
                                        <m:sSubSupPr>
                                          <m:ctrlPr>
                                            <a:rPr lang="en-US" sz="1800" i="1">
                                              <a:latin typeface="Cambria Math"/>
                                            </a:rPr>
                                          </m:ctrlPr>
                                        </m:sSubSupPr>
                                        <m:e>
                                          <m:r>
                                            <a:rPr lang="en-IN" sz="1800" i="1">
                                              <a:latin typeface="Cambria Math"/>
                                            </a:rPr>
                                            <m:t>𝑎</m:t>
                                          </m:r>
                                        </m:e>
                                        <m:sub>
                                          <m:r>
                                            <a:rPr lang="en-IN" sz="1800" i="1">
                                              <a:latin typeface="Cambria Math"/>
                                            </a:rPr>
                                            <m:t>2</m:t>
                                          </m:r>
                                        </m:sub>
                                        <m:sup>
                                          <m:r>
                                            <a:rPr lang="en-IN" sz="1800" i="1">
                                              <a:latin typeface="Cambria Math"/>
                                            </a:rPr>
                                            <m:t>  </m:t>
                                          </m:r>
                                          <m:r>
                                            <a:rPr lang="en-IN" sz="1800" i="1">
                                              <a:latin typeface="Cambria Math"/>
                                            </a:rPr>
                                            <m:t>2</m:t>
                                          </m:r>
                                        </m:sup>
                                      </m:sSubSup>
                                    </m:den>
                                  </m:f>
                                </m:e>
                              </m:d>
                              <m:sSub>
                                <m:sSubPr>
                                  <m:ctrlPr>
                                    <a:rPr lang="en-US" sz="1800" i="1">
                                      <a:latin typeface="Cambria Math"/>
                                    </a:rPr>
                                  </m:ctrlPr>
                                </m:sSubPr>
                                <m:e>
                                  <m:r>
                                    <a:rPr lang="en-IN" sz="1800" i="1">
                                      <a:latin typeface="Cambria Math"/>
                                    </a:rPr>
                                    <m:t>𝐶𝑜𝑠</m:t>
                                  </m:r>
                                  <m:r>
                                    <a:rPr lang="en-IN" sz="1800" i="1">
                                      <a:latin typeface="Cambria Math"/>
                                    </a:rPr>
                                    <m:t> </m:t>
                                  </m:r>
                                  <m:r>
                                    <a:rPr lang="en-IN" sz="1800" i="1">
                                      <a:latin typeface="Cambria Math"/>
                                    </a:rPr>
                                    <m:t>𝑚</m:t>
                                  </m:r>
                                </m:e>
                                <m:sub>
                                  <m:r>
                                    <a:rPr lang="en-IN" sz="1800" i="1">
                                      <a:latin typeface="Cambria Math"/>
                                    </a:rPr>
                                    <m:t>2</m:t>
                                  </m:r>
                                </m:sub>
                              </m:sSub>
                              <m:sSub>
                                <m:sSubPr>
                                  <m:ctrlPr>
                                    <a:rPr lang="en-US" sz="1800" i="1">
                                      <a:latin typeface="Cambria Math"/>
                                    </a:rPr>
                                  </m:ctrlPr>
                                </m:sSubPr>
                                <m:e>
                                  <m:r>
                                    <a:rPr lang="en-IN" sz="1800" i="1">
                                      <a:latin typeface="Cambria Math"/>
                                    </a:rPr>
                                    <m:t>𝑎</m:t>
                                  </m:r>
                                </m:e>
                                <m:sub>
                                  <m:r>
                                    <a:rPr lang="en-IN" sz="1800" i="1">
                                      <a:latin typeface="Cambria Math"/>
                                    </a:rPr>
                                    <m:t>2</m:t>
                                  </m:r>
                                </m:sub>
                              </m:sSub>
                              <m:r>
                                <a:rPr lang="en-IN" sz="1800" i="1">
                                  <a:latin typeface="Cambria Math"/>
                                </a:rPr>
                                <m:t>h</m:t>
                              </m:r>
                              <m:sSup>
                                <m:sSupPr>
                                  <m:ctrlPr>
                                    <a:rPr lang="en-US" sz="1800" i="1">
                                      <a:latin typeface="Cambria Math"/>
                                    </a:rPr>
                                  </m:ctrlPr>
                                </m:sSupPr>
                                <m:e>
                                  <m:r>
                                    <a:rPr lang="en-IN" sz="1800" i="1">
                                      <a:latin typeface="Cambria Math"/>
                                    </a:rPr>
                                    <m:t> </m:t>
                                  </m:r>
                                  <m:r>
                                    <a:rPr lang="en-IN" sz="1800" i="1">
                                      <a:latin typeface="Cambria Math"/>
                                    </a:rPr>
                                    <m:t>𝑒</m:t>
                                  </m:r>
                                </m:e>
                                <m:sup>
                                  <m:r>
                                    <a:rPr lang="en-IN" sz="1800" i="1">
                                      <a:latin typeface="Cambria Math"/>
                                    </a:rPr>
                                    <m:t>−</m:t>
                                  </m:r>
                                  <m:r>
                                    <a:rPr lang="en-IN" sz="1800" i="1">
                                      <a:latin typeface="Cambria Math"/>
                                    </a:rPr>
                                    <m:t>2</m:t>
                                  </m:r>
                                  <m:sSub>
                                    <m:sSubPr>
                                      <m:ctrlPr>
                                        <a:rPr lang="en-US" sz="1800" i="1">
                                          <a:latin typeface="Cambria Math"/>
                                        </a:rPr>
                                      </m:ctrlPr>
                                    </m:sSubPr>
                                    <m:e>
                                      <m:r>
                                        <a:rPr lang="en-IN" sz="1800" i="1">
                                          <a:latin typeface="Cambria Math"/>
                                        </a:rPr>
                                        <m:t>𝑚</m:t>
                                      </m:r>
                                    </m:e>
                                    <m:sub>
                                      <m:r>
                                        <a:rPr lang="en-IN" sz="1800" i="1">
                                          <a:latin typeface="Cambria Math"/>
                                        </a:rPr>
                                        <m:t>𝑖</m:t>
                                      </m:r>
                                    </m:sub>
                                  </m:sSub>
                                  <m:r>
                                    <a:rPr lang="en-IN" sz="1800" i="1">
                                      <a:latin typeface="Cambria Math"/>
                                    </a:rPr>
                                    <m:t>𝑡</m:t>
                                  </m:r>
                                </m:sup>
                              </m:sSup>
                            </m:e>
                          </m:nary>
                        </m:e>
                      </m:nary>
                    </m:oMath>
                  </m:oMathPara>
                </a14:m>
                <a:endParaRPr lang="en-US" sz="1800" dirty="0" smtClean="0">
                  <a:effectLst/>
                </a:endParaRPr>
              </a:p>
              <a:p>
                <a:pPr marL="0" indent="0">
                  <a:buNone/>
                </a:pPr>
                <a:endParaRPr lang="en-US" sz="1800" dirty="0"/>
              </a:p>
              <a:p>
                <a:pPr marL="0" indent="0">
                  <a:buNone/>
                </a:pPr>
                <a:r>
                  <a:rPr lang="en-US" sz="1800" dirty="0">
                    <a:solidFill>
                      <a:srgbClr val="000000"/>
                    </a:solidFill>
                    <a:latin typeface="Times New Roman"/>
                    <a:ea typeface="Times New Roman"/>
                  </a:rPr>
                  <a:t> </a:t>
                </a:r>
                <a14:m>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𝐾</m:t>
                        </m:r>
                      </m:e>
                      <m:sub>
                        <m:r>
                          <a:rPr lang="en-IN" sz="1800" i="1">
                            <a:solidFill>
                              <a:srgbClr val="000000"/>
                            </a:solidFill>
                            <a:effectLst/>
                            <a:latin typeface="Cambria Math"/>
                            <a:ea typeface="Times New Roman"/>
                            <a:cs typeface="Times New Roman"/>
                          </a:rPr>
                          <m:t>𝑖</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𝑡</m:t>
                        </m:r>
                      </m:e>
                    </m:d>
                    <m:r>
                      <a:rPr lang="en-IN" sz="1800" i="1">
                        <a:solidFill>
                          <a:srgbClr val="000000"/>
                        </a:solidFill>
                        <a:effectLst/>
                        <a:latin typeface="Cambria Math"/>
                        <a:ea typeface="Times New Roman"/>
                        <a:cs typeface="Times New Roman"/>
                      </a:rPr>
                      <m:t>, (</m:t>
                    </m:r>
                    <m:r>
                      <a:rPr lang="en-IN" sz="1800" i="1">
                        <a:solidFill>
                          <a:srgbClr val="000000"/>
                        </a:solidFill>
                        <a:effectLst/>
                        <a:latin typeface="Cambria Math"/>
                        <a:ea typeface="Times New Roman"/>
                        <a:cs typeface="Times New Roman"/>
                      </a:rPr>
                      <m:t>𝑖</m:t>
                    </m:r>
                    <m:r>
                      <a:rPr lang="en-IN" sz="1800" i="1">
                        <a:solidFill>
                          <a:srgbClr val="000000"/>
                        </a:solidFill>
                        <a:effectLst/>
                        <a:latin typeface="Cambria Math"/>
                        <a:ea typeface="Times New Roman"/>
                        <a:cs typeface="Times New Roman"/>
                      </a:rPr>
                      <m:t>&gt;</m:t>
                    </m:r>
                    <m:r>
                      <a:rPr lang="en-IN" sz="1800" i="1">
                        <a:solidFill>
                          <a:srgbClr val="000000"/>
                        </a:solidFill>
                        <a:effectLst/>
                        <a:latin typeface="Cambria Math"/>
                        <a:ea typeface="Times New Roman"/>
                        <a:cs typeface="Times New Roman"/>
                      </a:rPr>
                      <m:t>2</m:t>
                    </m:r>
                    <m:r>
                      <a:rPr lang="en-IN" sz="1800" i="1">
                        <a:solidFill>
                          <a:srgbClr val="000000"/>
                        </a:solidFill>
                        <a:effectLst/>
                        <a:latin typeface="Cambria Math"/>
                        <a:ea typeface="Times New Roman"/>
                        <a:cs typeface="Times New Roman"/>
                      </a:rPr>
                      <m:t>)</m:t>
                    </m:r>
                  </m:oMath>
                </a14:m>
                <a:r>
                  <a:rPr lang="en-IN" sz="1800" dirty="0">
                    <a:solidFill>
                      <a:srgbClr val="000000"/>
                    </a:solidFill>
                    <a:effectLst/>
                    <a:latin typeface="Times New Roman"/>
                    <a:ea typeface="Times New Roman"/>
                  </a:rPr>
                  <a:t> are negligible small compared with </a:t>
                </a:r>
                <a14:m>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ea typeface="Times New Roman"/>
                            <a:cs typeface="Times New Roman"/>
                          </a:rPr>
                          <m:t>𝐾</m:t>
                        </m:r>
                      </m:e>
                      <m:sub>
                        <m:r>
                          <a:rPr lang="en-IN" sz="1800" i="1">
                            <a:solidFill>
                              <a:srgbClr val="000000"/>
                            </a:solidFill>
                            <a:effectLst/>
                            <a:latin typeface="Cambria Math"/>
                            <a:ea typeface="Times New Roman"/>
                            <a:cs typeface="Times New Roman"/>
                          </a:rPr>
                          <m:t>2</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ea typeface="Times New Roman"/>
                            <a:cs typeface="Times New Roman"/>
                          </a:rPr>
                          <m:t>𝑡</m:t>
                        </m:r>
                      </m:e>
                    </m:d>
                  </m:oMath>
                </a14:m>
                <a:r>
                  <a:rPr lang="en-IN" sz="1800" dirty="0">
                    <a:solidFill>
                      <a:srgbClr val="000000"/>
                    </a:solidFill>
                    <a:effectLst/>
                    <a:latin typeface="Times New Roman"/>
                    <a:ea typeface="Times New Roman"/>
                  </a:rPr>
                  <a:t> </a:t>
                </a:r>
                <a:endParaRPr lang="en-US" sz="1800" dirty="0">
                  <a:effectLst/>
                </a:endParaRPr>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r="-22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71</a:t>
            </a:fld>
            <a:endParaRPr lang="en-US"/>
          </a:p>
        </p:txBody>
      </p:sp>
    </p:spTree>
    <p:extLst>
      <p:ext uri="{BB962C8B-B14F-4D97-AF65-F5344CB8AC3E}">
        <p14:creationId xmlns:p14="http://schemas.microsoft.com/office/powerpoint/2010/main" val="14390154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600" b="1" dirty="0" smtClean="0">
                <a:latin typeface="Times New Roman" pitchFamily="18" charset="0"/>
                <a:cs typeface="Times New Roman" pitchFamily="18" charset="0"/>
              </a:rPr>
              <a:t>Mean Concentration Distribution:</a:t>
            </a:r>
            <a:endParaRPr lang="en-US" sz="2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pPr marL="0" indent="0" algn="just">
                  <a:buNone/>
                </a:pPr>
                <a14:m>
                  <m:oMath xmlns:m="http://schemas.openxmlformats.org/officeDocument/2006/math">
                    <m:sSub>
                      <m:sSubPr>
                        <m:ctrlPr>
                          <a:rPr lang="en-US" i="1" smtClean="0">
                            <a:solidFill>
                              <a:srgbClr val="000000"/>
                            </a:solidFill>
                            <a:latin typeface="Cambria Math"/>
                            <a:cs typeface="Times New Roman"/>
                          </a:rPr>
                        </m:ctrlPr>
                      </m:sSubPr>
                      <m:e>
                        <m:r>
                          <a:rPr lang="en-IN" i="1">
                            <a:solidFill>
                              <a:srgbClr val="000000"/>
                            </a:solidFill>
                            <a:effectLst/>
                            <a:latin typeface="Cambria Math"/>
                            <a:cs typeface="Times New Roman"/>
                          </a:rPr>
                          <m:t>𝐶</m:t>
                        </m:r>
                      </m:e>
                      <m:sub>
                        <m:r>
                          <a:rPr lang="en-IN" i="1">
                            <a:solidFill>
                              <a:srgbClr val="000000"/>
                            </a:solidFill>
                            <a:effectLst/>
                            <a:latin typeface="Cambria Math"/>
                            <a:cs typeface="Times New Roman"/>
                          </a:rPr>
                          <m:t>𝑚</m:t>
                        </m:r>
                      </m:sub>
                    </m:sSub>
                    <m:r>
                      <a:rPr lang="en-IN" i="1">
                        <a:solidFill>
                          <a:srgbClr val="000000"/>
                        </a:solidFill>
                        <a:effectLst/>
                        <a:latin typeface="Cambria Math"/>
                        <a:cs typeface="Times New Roman"/>
                      </a:rPr>
                      <m:t>=</m:t>
                    </m:r>
                    <m:f>
                      <m:fPr>
                        <m:ctrlPr>
                          <a:rPr lang="en-US" i="1">
                            <a:solidFill>
                              <a:srgbClr val="000000"/>
                            </a:solidFill>
                            <a:effectLst/>
                            <a:latin typeface="Cambria Math"/>
                            <a:cs typeface="Times New Roman"/>
                          </a:rPr>
                        </m:ctrlPr>
                      </m:fPr>
                      <m:num>
                        <m:r>
                          <a:rPr lang="en-IN" i="1">
                            <a:solidFill>
                              <a:srgbClr val="000000"/>
                            </a:solidFill>
                            <a:effectLst/>
                            <a:latin typeface="Cambria Math"/>
                            <a:cs typeface="Times New Roman"/>
                          </a:rPr>
                          <m:t>1</m:t>
                        </m:r>
                      </m:num>
                      <m:den>
                        <m:r>
                          <a:rPr lang="en-IN" i="1">
                            <a:solidFill>
                              <a:srgbClr val="000000"/>
                            </a:solidFill>
                            <a:effectLst/>
                            <a:latin typeface="Cambria Math"/>
                            <a:cs typeface="Times New Roman"/>
                          </a:rPr>
                          <m:t>2</m:t>
                        </m:r>
                      </m:den>
                    </m:f>
                    <m:d>
                      <m:dPr>
                        <m:begChr m:val="["/>
                        <m:endChr m:val="]"/>
                        <m:ctrlPr>
                          <a:rPr lang="en-US" i="1">
                            <a:solidFill>
                              <a:srgbClr val="000000"/>
                            </a:solidFill>
                            <a:effectLst/>
                            <a:latin typeface="Cambria Math"/>
                            <a:cs typeface="Times New Roman"/>
                          </a:rPr>
                        </m:ctrlPr>
                      </m:dPr>
                      <m:e>
                        <m:r>
                          <a:rPr lang="en-IN" i="1">
                            <a:solidFill>
                              <a:srgbClr val="000000"/>
                            </a:solidFill>
                            <a:effectLst/>
                            <a:latin typeface="Cambria Math"/>
                            <a:cs typeface="Times New Roman"/>
                          </a:rPr>
                          <m:t>𝑒𝑟𝑓</m:t>
                        </m:r>
                        <m:d>
                          <m:dPr>
                            <m:begChr m:val="{"/>
                            <m:endChr m:val="}"/>
                            <m:ctrlPr>
                              <a:rPr lang="en-US" i="1">
                                <a:solidFill>
                                  <a:srgbClr val="000000"/>
                                </a:solidFill>
                                <a:effectLst/>
                                <a:latin typeface="Cambria Math"/>
                                <a:cs typeface="Times New Roman"/>
                              </a:rPr>
                            </m:ctrlPr>
                          </m:dPr>
                          <m:e>
                            <m:f>
                              <m:fPr>
                                <m:ctrlPr>
                                  <a:rPr lang="en-US" i="1">
                                    <a:solidFill>
                                      <a:srgbClr val="000000"/>
                                    </a:solidFill>
                                    <a:effectLst/>
                                    <a:latin typeface="Cambria Math"/>
                                    <a:cs typeface="Times New Roman"/>
                                  </a:rPr>
                                </m:ctrlPr>
                              </m:fPr>
                              <m:num>
                                <m:r>
                                  <a:rPr lang="en-IN" i="1">
                                    <a:solidFill>
                                      <a:srgbClr val="000000"/>
                                    </a:solidFill>
                                    <a:effectLst/>
                                    <a:latin typeface="Cambria Math"/>
                                    <a:cs typeface="Times New Roman"/>
                                  </a:rPr>
                                  <m:t>1</m:t>
                                </m:r>
                                <m:r>
                                  <a:rPr lang="en-IN" i="1">
                                    <a:solidFill>
                                      <a:srgbClr val="000000"/>
                                    </a:solidFill>
                                    <a:effectLst/>
                                    <a:latin typeface="Cambria Math"/>
                                    <a:cs typeface="Times New Roman"/>
                                  </a:rPr>
                                  <m:t>−</m:t>
                                </m:r>
                                <m:r>
                                  <a:rPr lang="en-IN" i="1">
                                    <a:solidFill>
                                      <a:srgbClr val="000000"/>
                                    </a:solidFill>
                                    <a:effectLst/>
                                    <a:latin typeface="Cambria Math"/>
                                    <a:cs typeface="Times New Roman"/>
                                  </a:rPr>
                                  <m:t>𝑥</m:t>
                                </m:r>
                              </m:num>
                              <m:den>
                                <m:rad>
                                  <m:radPr>
                                    <m:ctrlPr>
                                      <a:rPr lang="en-US" i="1">
                                        <a:solidFill>
                                          <a:srgbClr val="000000"/>
                                        </a:solidFill>
                                        <a:effectLst/>
                                        <a:latin typeface="Cambria Math"/>
                                        <a:cs typeface="Times New Roman"/>
                                      </a:rPr>
                                    </m:ctrlPr>
                                  </m:radPr>
                                  <m:deg>
                                    <m:r>
                                      <a:rPr lang="en-IN" i="1">
                                        <a:solidFill>
                                          <a:srgbClr val="000000"/>
                                        </a:solidFill>
                                        <a:effectLst/>
                                        <a:latin typeface="Cambria Math"/>
                                        <a:cs typeface="Times New Roman"/>
                                      </a:rPr>
                                      <m:t>2</m:t>
                                    </m:r>
                                  </m:deg>
                                  <m:e>
                                    <m:r>
                                      <a:rPr lang="en-IN" i="1">
                                        <a:solidFill>
                                          <a:srgbClr val="000000"/>
                                        </a:solidFill>
                                        <a:effectLst/>
                                        <a:latin typeface="Cambria Math"/>
                                        <a:cs typeface="Times New Roman"/>
                                      </a:rPr>
                                      <m:t>𝑇</m:t>
                                    </m:r>
                                  </m:e>
                                </m:rad>
                              </m:den>
                            </m:f>
                          </m:e>
                        </m:d>
                        <m:r>
                          <a:rPr lang="en-IN" i="1">
                            <a:solidFill>
                              <a:srgbClr val="000000"/>
                            </a:solidFill>
                            <a:effectLst/>
                            <a:latin typeface="Cambria Math"/>
                            <a:cs typeface="Times New Roman"/>
                          </a:rPr>
                          <m:t>+</m:t>
                        </m:r>
                        <m:r>
                          <a:rPr lang="en-IN" i="1">
                            <a:solidFill>
                              <a:srgbClr val="000000"/>
                            </a:solidFill>
                            <a:effectLst/>
                            <a:latin typeface="Cambria Math"/>
                            <a:cs typeface="Times New Roman"/>
                          </a:rPr>
                          <m:t>𝑒𝑟𝑓</m:t>
                        </m:r>
                        <m:d>
                          <m:dPr>
                            <m:begChr m:val="{"/>
                            <m:endChr m:val="}"/>
                            <m:ctrlPr>
                              <a:rPr lang="en-US" i="1">
                                <a:solidFill>
                                  <a:srgbClr val="000000"/>
                                </a:solidFill>
                                <a:effectLst/>
                                <a:latin typeface="Cambria Math"/>
                                <a:cs typeface="Times New Roman"/>
                              </a:rPr>
                            </m:ctrlPr>
                          </m:dPr>
                          <m:e>
                            <m:f>
                              <m:fPr>
                                <m:ctrlPr>
                                  <a:rPr lang="en-US" i="1">
                                    <a:solidFill>
                                      <a:srgbClr val="000000"/>
                                    </a:solidFill>
                                    <a:effectLst/>
                                    <a:latin typeface="Cambria Math"/>
                                    <a:cs typeface="Times New Roman"/>
                                  </a:rPr>
                                </m:ctrlPr>
                              </m:fPr>
                              <m:num>
                                <m:r>
                                  <a:rPr lang="en-IN" i="1">
                                    <a:solidFill>
                                      <a:srgbClr val="000000"/>
                                    </a:solidFill>
                                    <a:effectLst/>
                                    <a:latin typeface="Cambria Math"/>
                                    <a:cs typeface="Times New Roman"/>
                                  </a:rPr>
                                  <m:t>1</m:t>
                                </m:r>
                                <m:r>
                                  <a:rPr lang="en-IN" i="1">
                                    <a:solidFill>
                                      <a:srgbClr val="000000"/>
                                    </a:solidFill>
                                    <a:effectLst/>
                                    <a:latin typeface="Cambria Math"/>
                                    <a:cs typeface="Times New Roman"/>
                                  </a:rPr>
                                  <m:t>−</m:t>
                                </m:r>
                                <m:r>
                                  <a:rPr lang="en-IN" i="1">
                                    <a:solidFill>
                                      <a:srgbClr val="000000"/>
                                    </a:solidFill>
                                    <a:effectLst/>
                                    <a:latin typeface="Cambria Math"/>
                                    <a:cs typeface="Times New Roman"/>
                                  </a:rPr>
                                  <m:t>𝑥</m:t>
                                </m:r>
                              </m:num>
                              <m:den>
                                <m:rad>
                                  <m:radPr>
                                    <m:ctrlPr>
                                      <a:rPr lang="en-US" i="1">
                                        <a:solidFill>
                                          <a:srgbClr val="000000"/>
                                        </a:solidFill>
                                        <a:effectLst/>
                                        <a:latin typeface="Cambria Math"/>
                                        <a:cs typeface="Times New Roman"/>
                                      </a:rPr>
                                    </m:ctrlPr>
                                  </m:radPr>
                                  <m:deg>
                                    <m:r>
                                      <a:rPr lang="en-IN" i="1">
                                        <a:solidFill>
                                          <a:srgbClr val="000000"/>
                                        </a:solidFill>
                                        <a:effectLst/>
                                        <a:latin typeface="Cambria Math"/>
                                        <a:cs typeface="Times New Roman"/>
                                      </a:rPr>
                                      <m:t>2</m:t>
                                    </m:r>
                                  </m:deg>
                                  <m:e>
                                    <m:r>
                                      <a:rPr lang="en-IN" i="1">
                                        <a:solidFill>
                                          <a:srgbClr val="000000"/>
                                        </a:solidFill>
                                        <a:effectLst/>
                                        <a:latin typeface="Cambria Math"/>
                                        <a:cs typeface="Times New Roman"/>
                                      </a:rPr>
                                      <m:t>𝑇</m:t>
                                    </m:r>
                                  </m:e>
                                </m:rad>
                              </m:den>
                            </m:f>
                          </m:e>
                        </m:d>
                      </m:e>
                    </m:d>
                  </m:oMath>
                </a14:m>
                <a:r>
                  <a:rPr lang="en-IN" dirty="0">
                    <a:solidFill>
                      <a:srgbClr val="000000"/>
                    </a:solidFill>
                    <a:effectLst/>
                    <a:latin typeface="Times New Roman"/>
                  </a:rPr>
                  <a:t> </a:t>
                </a:r>
                <a:endParaRPr lang="en-US" dirty="0">
                  <a:effectLst/>
                </a:endParaRPr>
              </a:p>
              <a:p>
                <a:pPr marL="0" indent="0" algn="just">
                  <a:buNone/>
                </a:pPr>
                <a:r>
                  <a:rPr lang="en-IN" dirty="0">
                    <a:solidFill>
                      <a:srgbClr val="000000"/>
                    </a:solidFill>
                    <a:effectLst/>
                    <a:latin typeface="Times New Roman"/>
                  </a:rPr>
                  <a:t> </a:t>
                </a:r>
                <a:endParaRPr lang="en-US" dirty="0">
                  <a:effectLst/>
                </a:endParaRPr>
              </a:p>
              <a:p>
                <a:pPr marL="0" indent="0" algn="just">
                  <a:buNone/>
                </a:pPr>
                <a:r>
                  <a:rPr lang="en-IN" dirty="0">
                    <a:solidFill>
                      <a:srgbClr val="000000"/>
                    </a:solidFill>
                    <a:effectLst/>
                    <a:latin typeface="Times New Roman"/>
                  </a:rPr>
                  <a:t>where,	 </a:t>
                </a:r>
                <a14:m>
                  <m:oMath xmlns:m="http://schemas.openxmlformats.org/officeDocument/2006/math">
                    <m:r>
                      <a:rPr lang="en-IN" i="1">
                        <a:solidFill>
                          <a:srgbClr val="000000"/>
                        </a:solidFill>
                        <a:effectLst/>
                        <a:latin typeface="Cambria Math"/>
                        <a:cs typeface="Times New Roman"/>
                      </a:rPr>
                      <m:t>𝑇</m:t>
                    </m:r>
                    <m:r>
                      <a:rPr lang="en-IN" i="1">
                        <a:solidFill>
                          <a:srgbClr val="000000"/>
                        </a:solidFill>
                        <a:effectLst/>
                        <a:latin typeface="Cambria Math"/>
                        <a:cs typeface="Times New Roman"/>
                      </a:rPr>
                      <m:t>=</m:t>
                    </m:r>
                    <m:nary>
                      <m:naryPr>
                        <m:limLoc m:val="undOvr"/>
                        <m:ctrlPr>
                          <a:rPr lang="en-US" i="1">
                            <a:solidFill>
                              <a:srgbClr val="000000"/>
                            </a:solidFill>
                            <a:effectLst/>
                            <a:latin typeface="Cambria Math"/>
                            <a:cs typeface="Times New Roman"/>
                          </a:rPr>
                        </m:ctrlPr>
                      </m:naryPr>
                      <m:sub>
                        <m:r>
                          <a:rPr lang="en-IN" i="1">
                            <a:solidFill>
                              <a:srgbClr val="000000"/>
                            </a:solidFill>
                            <a:effectLst/>
                            <a:latin typeface="Cambria Math"/>
                            <a:cs typeface="Times New Roman"/>
                          </a:rPr>
                          <m:t>0</m:t>
                        </m:r>
                      </m:sub>
                      <m:sup>
                        <m:r>
                          <a:rPr lang="en-IN" i="1">
                            <a:solidFill>
                              <a:srgbClr val="000000"/>
                            </a:solidFill>
                            <a:effectLst/>
                            <a:latin typeface="Cambria Math"/>
                            <a:cs typeface="Times New Roman"/>
                          </a:rPr>
                          <m:t>𝑡</m:t>
                        </m:r>
                      </m:sup>
                      <m:e>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𝐾</m:t>
                            </m:r>
                          </m:e>
                          <m:sub>
                            <m:r>
                              <a:rPr lang="en-IN" i="1">
                                <a:solidFill>
                                  <a:srgbClr val="000000"/>
                                </a:solidFill>
                                <a:effectLst/>
                                <a:latin typeface="Cambria Math"/>
                                <a:cs typeface="Times New Roman"/>
                              </a:rPr>
                              <m:t>2</m:t>
                            </m:r>
                          </m:sub>
                        </m:sSub>
                        <m:r>
                          <a:rPr lang="en-IN" i="1">
                            <a:solidFill>
                              <a:srgbClr val="000000"/>
                            </a:solidFill>
                            <a:effectLst/>
                            <a:latin typeface="Cambria Math"/>
                            <a:cs typeface="Times New Roman"/>
                          </a:rPr>
                          <m:t>(</m:t>
                        </m:r>
                        <m:r>
                          <a:rPr lang="en-IN" i="1">
                            <a:solidFill>
                              <a:srgbClr val="000000"/>
                            </a:solidFill>
                            <a:effectLst/>
                            <a:latin typeface="Cambria Math"/>
                            <a:cs typeface="Times New Roman"/>
                          </a:rPr>
                          <m:t>𝑧</m:t>
                        </m:r>
                        <m:r>
                          <a:rPr lang="en-IN" i="1">
                            <a:solidFill>
                              <a:srgbClr val="000000"/>
                            </a:solidFill>
                            <a:effectLst/>
                            <a:latin typeface="Cambria Math"/>
                            <a:cs typeface="Times New Roman"/>
                          </a:rPr>
                          <m:t>)</m:t>
                        </m:r>
                        <m:r>
                          <a:rPr lang="en-IN" i="1">
                            <a:solidFill>
                              <a:srgbClr val="000000"/>
                            </a:solidFill>
                            <a:effectLst/>
                            <a:latin typeface="Cambria Math"/>
                            <a:cs typeface="Times New Roman"/>
                          </a:rPr>
                          <m:t>𝑑𝑧</m:t>
                        </m:r>
                      </m:e>
                    </m:nary>
                  </m:oMath>
                </a14:m>
                <a:endParaRPr lang="en-US" dirty="0">
                  <a:effectLst/>
                </a:endParaRPr>
              </a:p>
              <a:p>
                <a:pPr marL="0" indent="0" algn="just">
                  <a:buNone/>
                </a:pPr>
                <a14:m>
                  <m:oMath xmlns:m="http://schemas.openxmlformats.org/officeDocument/2006/math">
                    <m:r>
                      <a:rPr lang="en-IN" i="1">
                        <a:solidFill>
                          <a:srgbClr val="000000"/>
                        </a:solidFill>
                        <a:effectLst/>
                        <a:latin typeface="Cambria Math"/>
                        <a:cs typeface="Times New Roman"/>
                      </a:rPr>
                      <m:t>𝑇</m:t>
                    </m:r>
                    <m:r>
                      <a:rPr lang="en-IN" i="1">
                        <a:solidFill>
                          <a:srgbClr val="000000"/>
                        </a:solidFill>
                        <a:effectLst/>
                        <a:latin typeface="Cambria Math"/>
                        <a:cs typeface="Times New Roman"/>
                      </a:rPr>
                      <m:t>=</m:t>
                    </m:r>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m:t>
                        </m:r>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2</m:t>
                        </m:r>
                      </m:sub>
                      <m:sup>
                        <m:r>
                          <a:rPr lang="en-IN" i="1">
                            <a:solidFill>
                              <a:srgbClr val="000000"/>
                            </a:solidFill>
                            <a:effectLst/>
                            <a:latin typeface="Cambria Math"/>
                            <a:cs typeface="Times New Roman"/>
                          </a:rPr>
                          <m:t>  −</m:t>
                        </m:r>
                        <m:r>
                          <a:rPr lang="en-IN" i="1">
                            <a:solidFill>
                              <a:srgbClr val="000000"/>
                            </a:solidFill>
                            <a:effectLst/>
                            <a:latin typeface="Cambria Math"/>
                            <a:cs typeface="Times New Roman"/>
                          </a:rPr>
                          <m:t>2</m:t>
                        </m:r>
                      </m:sup>
                    </m:sSubSup>
                    <m:r>
                      <a:rPr lang="en-IN" i="1">
                        <a:solidFill>
                          <a:srgbClr val="000000"/>
                        </a:solidFill>
                        <a:effectLst/>
                        <a:latin typeface="Cambria Math"/>
                        <a:cs typeface="Times New Roman"/>
                      </a:rPr>
                      <m:t>𝑡</m:t>
                    </m:r>
                    <m:r>
                      <a:rPr lang="en-IN" i="1">
                        <a:solidFill>
                          <a:srgbClr val="000000"/>
                        </a:solidFill>
                        <a:effectLst/>
                        <a:latin typeface="Cambria Math"/>
                        <a:cs typeface="Times New Roman"/>
                      </a:rPr>
                      <m:t>+</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1</m:t>
                        </m:r>
                      </m:sub>
                    </m:sSub>
                    <m:d>
                      <m:dPr>
                        <m:begChr m:val="["/>
                        <m:endChr m:val="]"/>
                        <m:ctrlPr>
                          <a:rPr lang="en-US" i="1">
                            <a:solidFill>
                              <a:srgbClr val="000000"/>
                            </a:solidFill>
                            <a:effectLst/>
                            <a:latin typeface="Cambria Math"/>
                            <a:cs typeface="Times New Roman"/>
                          </a:rPr>
                        </m:ctrlPr>
                      </m:dPr>
                      <m:e>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9</m:t>
                            </m:r>
                          </m:sub>
                        </m:sSub>
                        <m:r>
                          <a:rPr lang="en-IN" i="1">
                            <a:solidFill>
                              <a:srgbClr val="000000"/>
                            </a:solidFill>
                            <a:effectLst/>
                            <a:latin typeface="Cambria Math"/>
                            <a:cs typeface="Times New Roman"/>
                          </a:rPr>
                          <m:t>𝑊</m:t>
                        </m:r>
                        <m:r>
                          <a:rPr lang="en-IN" i="1">
                            <a:solidFill>
                              <a:srgbClr val="000000"/>
                            </a:solidFill>
                            <a:effectLst/>
                            <a:latin typeface="Cambria Math"/>
                            <a:cs typeface="Times New Roman"/>
                          </a:rPr>
                          <m:t>+</m:t>
                        </m:r>
                        <m:r>
                          <a:rPr lang="en-IN" i="1">
                            <a:solidFill>
                              <a:srgbClr val="000000"/>
                            </a:solidFill>
                            <a:effectLst/>
                            <a:latin typeface="Cambria Math"/>
                            <a:cs typeface="Times New Roman"/>
                          </a:rPr>
                          <m:t>4</m:t>
                        </m:r>
                        <m:r>
                          <a:rPr lang="en-IN" i="1">
                            <a:solidFill>
                              <a:srgbClr val="000000"/>
                            </a:solidFill>
                            <a:effectLst/>
                            <a:latin typeface="Cambria Math"/>
                            <a:cs typeface="Times New Roman"/>
                          </a:rPr>
                          <m:t>𝜀</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6</m:t>
                            </m:r>
                          </m:sub>
                        </m:sSub>
                        <m:r>
                          <a:rPr lang="en-IN" i="1">
                            <a:solidFill>
                              <a:srgbClr val="000000"/>
                            </a:solidFill>
                            <a:effectLst/>
                            <a:latin typeface="Cambria Math"/>
                            <a:cs typeface="Times New Roman"/>
                          </a:rPr>
                          <m:t> </m:t>
                        </m:r>
                        <m:r>
                          <a:rPr lang="en-IN" i="1">
                            <a:solidFill>
                              <a:srgbClr val="000000"/>
                            </a:solidFill>
                            <a:effectLst/>
                            <a:latin typeface="Cambria Math"/>
                            <a:cs typeface="Times New Roman"/>
                          </a:rPr>
                          <m:t>h</m:t>
                        </m:r>
                        <m:nary>
                          <m:naryPr>
                            <m:chr m:val="∑"/>
                            <m:limLoc m:val="undOvr"/>
                            <m:ctrlPr>
                              <a:rPr lang="en-US" i="1">
                                <a:solidFill>
                                  <a:srgbClr val="000000"/>
                                </a:solidFill>
                                <a:effectLst/>
                                <a:latin typeface="Cambria Math"/>
                                <a:cs typeface="Times New Roman"/>
                              </a:rPr>
                            </m:ctrlPr>
                          </m:naryPr>
                          <m:sub>
                            <m:r>
                              <a:rPr lang="en-IN" i="1">
                                <a:solidFill>
                                  <a:srgbClr val="000000"/>
                                </a:solidFill>
                                <a:effectLst/>
                                <a:latin typeface="Cambria Math"/>
                                <a:cs typeface="Times New Roman"/>
                              </a:rPr>
                              <m:t>𝑖</m:t>
                            </m:r>
                            <m:r>
                              <a:rPr lang="en-IN" i="1">
                                <a:solidFill>
                                  <a:srgbClr val="000000"/>
                                </a:solidFill>
                                <a:effectLst/>
                                <a:latin typeface="Cambria Math"/>
                                <a:cs typeface="Times New Roman"/>
                              </a:rPr>
                              <m:t>=</m:t>
                            </m:r>
                            <m:r>
                              <a:rPr lang="en-IN" i="1">
                                <a:solidFill>
                                  <a:srgbClr val="000000"/>
                                </a:solidFill>
                                <a:effectLst/>
                                <a:latin typeface="Cambria Math"/>
                                <a:cs typeface="Times New Roman"/>
                              </a:rPr>
                              <m:t>1</m:t>
                            </m:r>
                          </m:sub>
                          <m:sup>
                            <m:r>
                              <a:rPr lang="en-IN" i="1">
                                <a:solidFill>
                                  <a:srgbClr val="000000"/>
                                </a:solidFill>
                                <a:effectLst/>
                                <a:latin typeface="Cambria Math"/>
                                <a:cs typeface="Times New Roman"/>
                              </a:rPr>
                              <m:t>∞</m:t>
                            </m:r>
                          </m:sup>
                          <m:e>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𝐵</m:t>
                                </m:r>
                              </m:e>
                              <m:sub>
                                <m:r>
                                  <a:rPr lang="en-IN" i="1">
                                    <a:solidFill>
                                      <a:srgbClr val="000000"/>
                                    </a:solidFill>
                                    <a:effectLst/>
                                    <a:latin typeface="Cambria Math"/>
                                    <a:cs typeface="Times New Roman"/>
                                  </a:rPr>
                                  <m:t>𝑖</m:t>
                                </m:r>
                              </m:sub>
                            </m:sSub>
                            <m:f>
                              <m:fPr>
                                <m:ctrlPr>
                                  <a:rPr lang="en-US" i="1">
                                    <a:solidFill>
                                      <a:srgbClr val="000000"/>
                                    </a:solidFill>
                                    <a:effectLst/>
                                    <a:latin typeface="Cambria Math"/>
                                    <a:cs typeface="Times New Roman"/>
                                  </a:rPr>
                                </m:ctrlPr>
                              </m:fPr>
                              <m:num>
                                <m:r>
                                  <a:rPr lang="en-IN" i="1">
                                    <a:solidFill>
                                      <a:srgbClr val="000000"/>
                                    </a:solidFill>
                                    <a:effectLst/>
                                    <a:latin typeface="Cambria Math"/>
                                    <a:cs typeface="Times New Roman"/>
                                  </a:rPr>
                                  <m:t>1</m:t>
                                </m:r>
                              </m:num>
                              <m:den>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𝑚</m:t>
                                    </m:r>
                                  </m:e>
                                  <m:sub>
                                    <m:r>
                                      <a:rPr lang="en-IN" i="1">
                                        <a:solidFill>
                                          <a:srgbClr val="000000"/>
                                        </a:solidFill>
                                        <a:effectLst/>
                                        <a:latin typeface="Cambria Math"/>
                                        <a:cs typeface="Times New Roman"/>
                                      </a:rPr>
                                      <m:t>𝑖</m:t>
                                    </m:r>
                                  </m:sub>
                                  <m:sup>
                                    <m:r>
                                      <a:rPr lang="en-IN" i="1">
                                        <a:solidFill>
                                          <a:srgbClr val="000000"/>
                                        </a:solidFill>
                                        <a:effectLst/>
                                        <a:latin typeface="Cambria Math"/>
                                        <a:cs typeface="Times New Roman"/>
                                      </a:rPr>
                                      <m:t>  </m:t>
                                    </m:r>
                                    <m:r>
                                      <a:rPr lang="en-IN" i="1">
                                        <a:solidFill>
                                          <a:srgbClr val="000000"/>
                                        </a:solidFill>
                                        <a:effectLst/>
                                        <a:latin typeface="Cambria Math"/>
                                        <a:cs typeface="Times New Roman"/>
                                      </a:rPr>
                                      <m:t>2</m:t>
                                    </m:r>
                                  </m:sup>
                                </m:sSubSup>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2</m:t>
                                    </m:r>
                                  </m:sub>
                                  <m:sup>
                                    <m:r>
                                      <a:rPr lang="en-IN" i="1">
                                        <a:solidFill>
                                          <a:srgbClr val="000000"/>
                                        </a:solidFill>
                                        <a:effectLst/>
                                        <a:latin typeface="Cambria Math"/>
                                        <a:cs typeface="Times New Roman"/>
                                      </a:rPr>
                                      <m:t>2</m:t>
                                    </m:r>
                                  </m:sup>
                                </m:sSubSup>
                              </m:den>
                            </m:f>
                            <m:d>
                              <m:dPr>
                                <m:ctrlPr>
                                  <a:rPr lang="en-US" i="1">
                                    <a:solidFill>
                                      <a:srgbClr val="000000"/>
                                    </a:solidFill>
                                    <a:effectLst/>
                                    <a:latin typeface="Cambria Math"/>
                                    <a:cs typeface="Times New Roman"/>
                                  </a:rPr>
                                </m:ctrlPr>
                              </m:dPr>
                              <m:e>
                                <m:sSup>
                                  <m:sSupPr>
                                    <m:ctrlPr>
                                      <a:rPr lang="en-US" i="1">
                                        <a:solidFill>
                                          <a:srgbClr val="000000"/>
                                        </a:solidFill>
                                        <a:effectLst/>
                                        <a:latin typeface="Cambria Math"/>
                                        <a:cs typeface="Times New Roman"/>
                                      </a:rPr>
                                    </m:ctrlPr>
                                  </m:sSupPr>
                                  <m:e>
                                    <m:r>
                                      <a:rPr lang="en-IN" i="1">
                                        <a:solidFill>
                                          <a:srgbClr val="000000"/>
                                        </a:solidFill>
                                        <a:effectLst/>
                                        <a:latin typeface="Cambria Math"/>
                                        <a:cs typeface="Times New Roman"/>
                                      </a:rPr>
                                      <m:t>h</m:t>
                                    </m:r>
                                  </m:e>
                                  <m:sup>
                                    <m:r>
                                      <a:rPr lang="en-IN" i="1">
                                        <a:solidFill>
                                          <a:srgbClr val="000000"/>
                                        </a:solidFill>
                                        <a:effectLst/>
                                        <a:latin typeface="Cambria Math"/>
                                        <a:cs typeface="Times New Roman"/>
                                      </a:rPr>
                                      <m:t>2</m:t>
                                    </m:r>
                                  </m:sup>
                                </m:sSup>
                                <m:r>
                                  <a:rPr lang="en-IN" i="1">
                                    <a:solidFill>
                                      <a:srgbClr val="000000"/>
                                    </a:solidFill>
                                    <a:effectLst/>
                                    <a:latin typeface="Cambria Math"/>
                                    <a:cs typeface="Times New Roman"/>
                                  </a:rPr>
                                  <m:t>−</m:t>
                                </m:r>
                                <m:f>
                                  <m:fPr>
                                    <m:ctrlPr>
                                      <a:rPr lang="en-US" i="1">
                                        <a:solidFill>
                                          <a:srgbClr val="000000"/>
                                        </a:solidFill>
                                        <a:effectLst/>
                                        <a:latin typeface="Cambria Math"/>
                                        <a:cs typeface="Times New Roman"/>
                                      </a:rPr>
                                    </m:ctrlPr>
                                  </m:fPr>
                                  <m:num>
                                    <m:r>
                                      <a:rPr lang="en-IN" i="1">
                                        <a:solidFill>
                                          <a:srgbClr val="000000"/>
                                        </a:solidFill>
                                        <a:effectLst/>
                                        <a:latin typeface="Cambria Math"/>
                                        <a:cs typeface="Times New Roman"/>
                                      </a:rPr>
                                      <m:t>6</m:t>
                                    </m:r>
                                    <m:r>
                                      <a:rPr lang="en-IN" i="1">
                                        <a:solidFill>
                                          <a:srgbClr val="000000"/>
                                        </a:solidFill>
                                        <a:effectLst/>
                                        <a:latin typeface="Cambria Math"/>
                                        <a:cs typeface="Times New Roman"/>
                                      </a:rPr>
                                      <m:t>h</m:t>
                                    </m:r>
                                  </m:num>
                                  <m:den>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𝑚</m:t>
                                        </m:r>
                                      </m:e>
                                      <m:sub>
                                        <m:r>
                                          <a:rPr lang="en-IN" i="1">
                                            <a:solidFill>
                                              <a:srgbClr val="000000"/>
                                            </a:solidFill>
                                            <a:effectLst/>
                                            <a:latin typeface="Cambria Math"/>
                                            <a:cs typeface="Times New Roman"/>
                                          </a:rPr>
                                          <m:t>𝑖</m:t>
                                        </m:r>
                                      </m:sub>
                                      <m:sup>
                                        <m:r>
                                          <a:rPr lang="en-IN" i="1">
                                            <a:solidFill>
                                              <a:srgbClr val="000000"/>
                                            </a:solidFill>
                                            <a:effectLst/>
                                            <a:latin typeface="Cambria Math"/>
                                            <a:cs typeface="Times New Roman"/>
                                          </a:rPr>
                                          <m:t>   </m:t>
                                        </m:r>
                                        <m:r>
                                          <a:rPr lang="en-IN" i="1">
                                            <a:solidFill>
                                              <a:srgbClr val="000000"/>
                                            </a:solidFill>
                                            <a:effectLst/>
                                            <a:latin typeface="Cambria Math"/>
                                            <a:cs typeface="Times New Roman"/>
                                          </a:rPr>
                                          <m:t>2</m:t>
                                        </m:r>
                                      </m:sup>
                                    </m:sSubSup>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2</m:t>
                                        </m:r>
                                      </m:sub>
                                      <m:sup>
                                        <m:r>
                                          <a:rPr lang="en-IN" i="1">
                                            <a:solidFill>
                                              <a:srgbClr val="000000"/>
                                            </a:solidFill>
                                            <a:effectLst/>
                                            <a:latin typeface="Cambria Math"/>
                                            <a:cs typeface="Times New Roman"/>
                                          </a:rPr>
                                          <m:t>   </m:t>
                                        </m:r>
                                        <m:r>
                                          <a:rPr lang="en-IN" i="1">
                                            <a:solidFill>
                                              <a:srgbClr val="000000"/>
                                            </a:solidFill>
                                            <a:effectLst/>
                                            <a:latin typeface="Cambria Math"/>
                                            <a:cs typeface="Times New Roman"/>
                                          </a:rPr>
                                          <m:t>2</m:t>
                                        </m:r>
                                      </m:sup>
                                    </m:sSubSup>
                                  </m:den>
                                </m:f>
                              </m:e>
                            </m:d>
                          </m:e>
                        </m:nary>
                        <m:f>
                          <m:fPr>
                            <m:ctrlPr>
                              <a:rPr lang="en-US" i="1">
                                <a:solidFill>
                                  <a:srgbClr val="000000"/>
                                </a:solidFill>
                                <a:effectLst/>
                                <a:latin typeface="Cambria Math"/>
                                <a:cs typeface="Times New Roman"/>
                              </a:rPr>
                            </m:ctrlPr>
                          </m:fPr>
                          <m:num>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𝐶𝑜𝑠</m:t>
                                </m:r>
                                <m:r>
                                  <a:rPr lang="en-IN" i="1">
                                    <a:solidFill>
                                      <a:srgbClr val="000000"/>
                                    </a:solidFill>
                                    <a:effectLst/>
                                    <a:latin typeface="Cambria Math"/>
                                    <a:cs typeface="Times New Roman"/>
                                  </a:rPr>
                                  <m:t> </m:t>
                                </m:r>
                                <m:r>
                                  <a:rPr lang="en-IN" i="1">
                                    <a:solidFill>
                                      <a:srgbClr val="000000"/>
                                    </a:solidFill>
                                    <a:effectLst/>
                                    <a:latin typeface="Cambria Math"/>
                                    <a:cs typeface="Times New Roman"/>
                                  </a:rPr>
                                  <m:t>𝑚</m:t>
                                </m:r>
                              </m:e>
                              <m:sub>
                                <m:r>
                                  <a:rPr lang="en-IN" i="1">
                                    <a:solidFill>
                                      <a:srgbClr val="000000"/>
                                    </a:solidFill>
                                    <a:effectLst/>
                                    <a:latin typeface="Cambria Math"/>
                                    <a:cs typeface="Times New Roman"/>
                                  </a:rPr>
                                  <m:t>𝑖</m:t>
                                </m:r>
                              </m:sub>
                            </m:sSub>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2</m:t>
                                </m:r>
                              </m:sub>
                            </m:sSub>
                            <m:r>
                              <a:rPr lang="en-IN" i="1">
                                <a:solidFill>
                                  <a:srgbClr val="000000"/>
                                </a:solidFill>
                                <a:effectLst/>
                                <a:latin typeface="Cambria Math"/>
                                <a:cs typeface="Times New Roman"/>
                              </a:rPr>
                              <m:t>h</m:t>
                            </m:r>
                          </m:num>
                          <m:den>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𝑚</m:t>
                                </m:r>
                              </m:e>
                              <m:sub>
                                <m:r>
                                  <a:rPr lang="en-IN" i="1">
                                    <a:solidFill>
                                      <a:srgbClr val="000000"/>
                                    </a:solidFill>
                                    <a:effectLst/>
                                    <a:latin typeface="Cambria Math"/>
                                    <a:cs typeface="Times New Roman"/>
                                  </a:rPr>
                                  <m:t>𝑖</m:t>
                                </m:r>
                              </m:sub>
                              <m:sup>
                                <m:r>
                                  <a:rPr lang="en-IN" i="1">
                                    <a:solidFill>
                                      <a:srgbClr val="000000"/>
                                    </a:solidFill>
                                    <a:effectLst/>
                                    <a:latin typeface="Cambria Math"/>
                                    <a:cs typeface="Times New Roman"/>
                                  </a:rPr>
                                  <m:t>   </m:t>
                                </m:r>
                                <m:r>
                                  <a:rPr lang="en-IN" i="1">
                                    <a:solidFill>
                                      <a:srgbClr val="000000"/>
                                    </a:solidFill>
                                    <a:effectLst/>
                                    <a:latin typeface="Cambria Math"/>
                                    <a:cs typeface="Times New Roman"/>
                                  </a:rPr>
                                  <m:t>2</m:t>
                                </m:r>
                              </m:sup>
                            </m:sSubSup>
                          </m:den>
                        </m:f>
                        <m:d>
                          <m:dPr>
                            <m:ctrlPr>
                              <a:rPr lang="en-US" i="1">
                                <a:solidFill>
                                  <a:srgbClr val="000000"/>
                                </a:solidFill>
                                <a:effectLst/>
                                <a:latin typeface="Cambria Math"/>
                                <a:cs typeface="Times New Roman"/>
                              </a:rPr>
                            </m:ctrlPr>
                          </m:dPr>
                          <m:e>
                            <m:sSup>
                              <m:sSupPr>
                                <m:ctrlPr>
                                  <a:rPr lang="en-US" i="1">
                                    <a:solidFill>
                                      <a:srgbClr val="000000"/>
                                    </a:solidFill>
                                    <a:effectLst/>
                                    <a:latin typeface="Cambria Math"/>
                                    <a:cs typeface="Times New Roman"/>
                                  </a:rPr>
                                </m:ctrlPr>
                              </m:sSupPr>
                              <m:e>
                                <m:r>
                                  <a:rPr lang="en-IN" i="1">
                                    <a:solidFill>
                                      <a:srgbClr val="000000"/>
                                    </a:solidFill>
                                    <a:effectLst/>
                                    <a:latin typeface="Cambria Math"/>
                                    <a:cs typeface="Times New Roman"/>
                                  </a:rPr>
                                  <m:t>1</m:t>
                                </m:r>
                                <m:r>
                                  <a:rPr lang="en-IN" i="1">
                                    <a:solidFill>
                                      <a:srgbClr val="000000"/>
                                    </a:solidFill>
                                    <a:effectLst/>
                                    <a:latin typeface="Cambria Math"/>
                                    <a:cs typeface="Times New Roman"/>
                                  </a:rPr>
                                  <m:t>−</m:t>
                                </m:r>
                                <m:r>
                                  <a:rPr lang="en-IN" i="1">
                                    <a:solidFill>
                                      <a:srgbClr val="000000"/>
                                    </a:solidFill>
                                    <a:effectLst/>
                                    <a:latin typeface="Cambria Math"/>
                                    <a:cs typeface="Times New Roman"/>
                                  </a:rPr>
                                  <m:t>𝑒</m:t>
                                </m:r>
                              </m:e>
                              <m:sup>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m:t>
                                    </m:r>
                                    <m:r>
                                      <a:rPr lang="en-IN" i="1">
                                        <a:solidFill>
                                          <a:srgbClr val="000000"/>
                                        </a:solidFill>
                                        <a:effectLst/>
                                        <a:latin typeface="Cambria Math"/>
                                        <a:cs typeface="Times New Roman"/>
                                      </a:rPr>
                                      <m:t>2</m:t>
                                    </m:r>
                                    <m:r>
                                      <a:rPr lang="en-IN" i="1">
                                        <a:solidFill>
                                          <a:srgbClr val="000000"/>
                                        </a:solidFill>
                                        <a:effectLst/>
                                        <a:latin typeface="Cambria Math"/>
                                        <a:cs typeface="Times New Roman"/>
                                      </a:rPr>
                                      <m:t>𝑚</m:t>
                                    </m:r>
                                  </m:e>
                                  <m:sub>
                                    <m:r>
                                      <a:rPr lang="en-IN" i="1">
                                        <a:solidFill>
                                          <a:srgbClr val="000000"/>
                                        </a:solidFill>
                                        <a:effectLst/>
                                        <a:latin typeface="Cambria Math"/>
                                        <a:cs typeface="Times New Roman"/>
                                      </a:rPr>
                                      <m:t>𝑖</m:t>
                                    </m:r>
                                  </m:sub>
                                </m:sSub>
                                <m:r>
                                  <a:rPr lang="en-IN" i="1">
                                    <a:solidFill>
                                      <a:srgbClr val="000000"/>
                                    </a:solidFill>
                                    <a:effectLst/>
                                    <a:latin typeface="Cambria Math"/>
                                    <a:cs typeface="Times New Roman"/>
                                  </a:rPr>
                                  <m:t>𝑡</m:t>
                                </m:r>
                              </m:sup>
                            </m:sSup>
                          </m:e>
                        </m:d>
                      </m:e>
                    </m:d>
                    <m:r>
                      <a:rPr lang="en-US" b="0" i="1" smtClean="0">
                        <a:solidFill>
                          <a:srgbClr val="000000"/>
                        </a:solidFill>
                        <a:effectLst/>
                        <a:latin typeface="Cambria Math"/>
                        <a:cs typeface="Times New Roman"/>
                      </a:rPr>
                      <m:t>   </m:t>
                    </m:r>
                  </m:oMath>
                </a14:m>
                <a:r>
                  <a:rPr lang="en-IN" dirty="0">
                    <a:solidFill>
                      <a:srgbClr val="000000"/>
                    </a:solidFill>
                    <a:effectLst/>
                    <a:latin typeface="Times New Roman"/>
                  </a:rPr>
                  <a:t> </a:t>
                </a:r>
                <a:endParaRPr lang="en-US" dirty="0">
                  <a:effectLst/>
                </a:endParaRPr>
              </a:p>
              <a:p>
                <a:pPr marL="0" indent="0" algn="just">
                  <a:buNone/>
                </a:pPr>
                <a:r>
                  <a:rPr lang="en-IN" dirty="0">
                    <a:solidFill>
                      <a:srgbClr val="000000"/>
                    </a:solidFill>
                    <a:effectLst/>
                    <a:latin typeface="Times New Roman"/>
                  </a:rPr>
                  <a:t> </a:t>
                </a:r>
                <a:endParaRPr lang="en-US" dirty="0">
                  <a:effectLst/>
                </a:endParaRPr>
              </a:p>
              <a:p>
                <a:pPr marL="0" indent="0" algn="just">
                  <a:buNone/>
                </a:pPr>
                <a14:m>
                  <m:oMathPara xmlns:m="http://schemas.openxmlformats.org/officeDocument/2006/math">
                    <m:oMathParaPr>
                      <m:jc m:val="left"/>
                    </m:oMathParaPr>
                    <m:oMath xmlns:m="http://schemas.openxmlformats.org/officeDocument/2006/math">
                      <m:r>
                        <a:rPr lang="en-IN" i="1">
                          <a:solidFill>
                            <a:srgbClr val="000000"/>
                          </a:solidFill>
                          <a:effectLst/>
                          <a:latin typeface="Cambria Math"/>
                          <a:cs typeface="Times New Roman"/>
                        </a:rPr>
                        <m:t>𝑤</m:t>
                      </m:r>
                      <m:r>
                        <a:rPr lang="en-IN" i="1">
                          <a:solidFill>
                            <a:srgbClr val="000000"/>
                          </a:solidFill>
                          <a:effectLst/>
                          <a:latin typeface="Cambria Math"/>
                          <a:cs typeface="Times New Roman"/>
                        </a:rPr>
                        <m:t>h</m:t>
                      </m:r>
                      <m:r>
                        <a:rPr lang="en-IN" i="1">
                          <a:solidFill>
                            <a:srgbClr val="000000"/>
                          </a:solidFill>
                          <a:effectLst/>
                          <a:latin typeface="Cambria Math"/>
                          <a:cs typeface="Times New Roman"/>
                        </a:rPr>
                        <m:t>𝑒𝑟𝑒</m:t>
                      </m:r>
                      <m:r>
                        <a:rPr lang="en-US" b="0" i="1" smtClean="0">
                          <a:solidFill>
                            <a:srgbClr val="000000"/>
                          </a:solidFill>
                          <a:effectLst/>
                          <a:latin typeface="Cambria Math"/>
                          <a:cs typeface="Times New Roman"/>
                        </a:rPr>
                        <m:t>,</m:t>
                      </m:r>
                    </m:oMath>
                  </m:oMathPara>
                </a14:m>
                <a:endParaRPr lang="en-US" b="0" i="1" dirty="0" smtClean="0">
                  <a:solidFill>
                    <a:srgbClr val="000000"/>
                  </a:solidFill>
                  <a:effectLst/>
                  <a:latin typeface="Cambria Math"/>
                  <a:cs typeface="Times New Roman"/>
                </a:endParaRPr>
              </a:p>
              <a:p>
                <a:pPr marL="0" indent="0" algn="just">
                  <a:buNone/>
                </a:pPr>
                <a:endParaRPr lang="en-US" b="0" i="1" dirty="0" smtClean="0">
                  <a:solidFill>
                    <a:srgbClr val="000000"/>
                  </a:solidFill>
                  <a:effectLst/>
                  <a:latin typeface="Cambria Math"/>
                  <a:cs typeface="Times New Roman"/>
                </a:endParaRPr>
              </a:p>
              <a:p>
                <a:pPr marL="0" indent="0" algn="just">
                  <a:buNone/>
                </a:pPr>
                <a14:m>
                  <m:oMath xmlns:m="http://schemas.openxmlformats.org/officeDocument/2006/math">
                    <m:r>
                      <a:rPr lang="en-IN" i="1">
                        <a:solidFill>
                          <a:srgbClr val="000000"/>
                        </a:solidFill>
                        <a:effectLst/>
                        <a:latin typeface="Cambria Math"/>
                        <a:cs typeface="Times New Roman"/>
                      </a:rPr>
                      <m:t> </m:t>
                    </m:r>
                    <m:r>
                      <a:rPr lang="en-IN" i="1">
                        <a:solidFill>
                          <a:srgbClr val="000000"/>
                        </a:solidFill>
                        <a:effectLst/>
                        <a:latin typeface="Cambria Math"/>
                        <a:cs typeface="Times New Roman"/>
                      </a:rPr>
                      <m:t>𝑊</m:t>
                    </m:r>
                    <m:r>
                      <a:rPr lang="en-IN" i="1">
                        <a:solidFill>
                          <a:srgbClr val="000000"/>
                        </a:solidFill>
                        <a:effectLst/>
                        <a:latin typeface="Cambria Math"/>
                        <a:cs typeface="Times New Roman"/>
                      </a:rPr>
                      <m:t>=−</m:t>
                    </m:r>
                    <m:f>
                      <m:fPr>
                        <m:ctrlPr>
                          <a:rPr lang="en-US" i="1">
                            <a:solidFill>
                              <a:srgbClr val="000000"/>
                            </a:solidFill>
                            <a:effectLst/>
                            <a:latin typeface="Cambria Math"/>
                            <a:cs typeface="Times New Roman"/>
                          </a:rPr>
                        </m:ctrlPr>
                      </m:fPr>
                      <m:num>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2</m:t>
                            </m:r>
                          </m:sub>
                          <m:sup>
                            <m:r>
                              <a:rPr lang="en-IN" i="1">
                                <a:solidFill>
                                  <a:srgbClr val="000000"/>
                                </a:solidFill>
                                <a:effectLst/>
                                <a:latin typeface="Cambria Math"/>
                                <a:cs typeface="Times New Roman"/>
                              </a:rPr>
                              <m:t>−</m:t>
                            </m:r>
                            <m:r>
                              <a:rPr lang="en-IN" i="1">
                                <a:solidFill>
                                  <a:srgbClr val="000000"/>
                                </a:solidFill>
                                <a:effectLst/>
                                <a:latin typeface="Cambria Math"/>
                                <a:cs typeface="Times New Roman"/>
                              </a:rPr>
                              <m:t>2</m:t>
                            </m:r>
                          </m:sup>
                        </m:sSubSup>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1</m:t>
                            </m:r>
                          </m:sub>
                        </m:sSub>
                      </m:num>
                      <m:den>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𝑏</m:t>
                            </m:r>
                          </m:e>
                          <m:sub>
                            <m:r>
                              <a:rPr lang="en-IN" i="1">
                                <a:solidFill>
                                  <a:srgbClr val="000000"/>
                                </a:solidFill>
                                <a:effectLst/>
                                <a:latin typeface="Cambria Math"/>
                                <a:cs typeface="Times New Roman"/>
                              </a:rPr>
                              <m:t>1</m:t>
                            </m:r>
                          </m:sub>
                        </m:sSub>
                      </m:den>
                    </m:f>
                    <m:d>
                      <m:dPr>
                        <m:begChr m:val="{"/>
                        <m:endChr m:val="}"/>
                        <m:ctrlPr>
                          <a:rPr lang="en-US" i="1">
                            <a:solidFill>
                              <a:srgbClr val="000000"/>
                            </a:solidFill>
                            <a:effectLst/>
                            <a:latin typeface="Cambria Math"/>
                            <a:cs typeface="Times New Roman"/>
                          </a:rPr>
                        </m:ctrlPr>
                      </m:dPr>
                      <m:e>
                        <m:d>
                          <m:dPr>
                            <m:ctrlPr>
                              <a:rPr lang="en-US" i="1">
                                <a:solidFill>
                                  <a:srgbClr val="000000"/>
                                </a:solidFill>
                                <a:effectLst/>
                                <a:latin typeface="Cambria Math"/>
                                <a:cs typeface="Times New Roman"/>
                              </a:rPr>
                            </m:ctrlPr>
                          </m:dPr>
                          <m:e>
                            <m:f>
                              <m:fPr>
                                <m:ctrlPr>
                                  <a:rPr lang="en-US" i="1">
                                    <a:solidFill>
                                      <a:srgbClr val="000000"/>
                                    </a:solidFill>
                                    <a:effectLst/>
                                    <a:latin typeface="Cambria Math"/>
                                    <a:cs typeface="Times New Roman"/>
                                  </a:rPr>
                                </m:ctrlPr>
                              </m:fPr>
                              <m:num>
                                <m:r>
                                  <a:rPr lang="en-IN" i="1">
                                    <a:solidFill>
                                      <a:srgbClr val="000000"/>
                                    </a:solidFill>
                                    <a:effectLst/>
                                    <a:latin typeface="Cambria Math"/>
                                    <a:cs typeface="Times New Roman"/>
                                  </a:rPr>
                                  <m:t>2</m:t>
                                </m:r>
                                <m:r>
                                  <a:rPr lang="en-IN" i="1">
                                    <a:solidFill>
                                      <a:srgbClr val="000000"/>
                                    </a:solidFill>
                                    <a:effectLst/>
                                    <a:latin typeface="Cambria Math"/>
                                    <a:cs typeface="Times New Roman"/>
                                  </a:rPr>
                                  <m:t>(</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3</m:t>
                                    </m:r>
                                  </m:sub>
                                </m:sSub>
                                <m:r>
                                  <a:rPr lang="en-IN" i="1">
                                    <a:solidFill>
                                      <a:srgbClr val="000000"/>
                                    </a:solidFill>
                                    <a:effectLst/>
                                    <a:latin typeface="Cambria Math"/>
                                    <a:cs typeface="Times New Roman"/>
                                  </a:rPr>
                                  <m:t>+</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𝜀</m:t>
                                    </m:r>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5</m:t>
                                    </m:r>
                                  </m:sub>
                                </m:sSub>
                                <m:r>
                                  <a:rPr lang="en-IN" i="1">
                                    <a:solidFill>
                                      <a:srgbClr val="000000"/>
                                    </a:solidFill>
                                    <a:effectLst/>
                                    <a:latin typeface="Cambria Math"/>
                                    <a:cs typeface="Times New Roman"/>
                                  </a:rPr>
                                  <m:t>)</m:t>
                                </m:r>
                              </m:num>
                              <m:den>
                                <m:r>
                                  <a:rPr lang="en-IN" i="1">
                                    <a:solidFill>
                                      <a:srgbClr val="000000"/>
                                    </a:solidFill>
                                    <a:effectLst/>
                                    <a:latin typeface="Cambria Math"/>
                                    <a:cs typeface="Times New Roman"/>
                                  </a:rPr>
                                  <m:t>45</m:t>
                                </m:r>
                              </m:den>
                            </m:f>
                          </m:e>
                        </m:d>
                        <m:d>
                          <m:dPr>
                            <m:ctrlPr>
                              <a:rPr lang="en-US" i="1">
                                <a:solidFill>
                                  <a:srgbClr val="000000"/>
                                </a:solidFill>
                                <a:effectLst/>
                                <a:latin typeface="Cambria Math"/>
                                <a:cs typeface="Times New Roman"/>
                              </a:rPr>
                            </m:ctrlPr>
                          </m:dPr>
                          <m:e>
                            <m:f>
                              <m:fPr>
                                <m:ctrlPr>
                                  <a:rPr lang="en-US" i="1">
                                    <a:solidFill>
                                      <a:srgbClr val="000000"/>
                                    </a:solidFill>
                                    <a:effectLst/>
                                    <a:latin typeface="Cambria Math"/>
                                    <a:cs typeface="Times New Roman"/>
                                  </a:rPr>
                                </m:ctrlPr>
                              </m:fPr>
                              <m:num>
                                <m:r>
                                  <a:rPr lang="en-IN" i="1">
                                    <a:solidFill>
                                      <a:srgbClr val="000000"/>
                                    </a:solidFill>
                                    <a:effectLst/>
                                    <a:latin typeface="Cambria Math"/>
                                    <a:cs typeface="Times New Roman"/>
                                  </a:rPr>
                                  <m:t>(</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3</m:t>
                                    </m:r>
                                  </m:sub>
                                </m:sSub>
                                <m:r>
                                  <a:rPr lang="en-IN" i="1">
                                    <a:solidFill>
                                      <a:srgbClr val="000000"/>
                                    </a:solidFill>
                                    <a:effectLst/>
                                    <a:latin typeface="Cambria Math"/>
                                    <a:cs typeface="Times New Roman"/>
                                  </a:rPr>
                                  <m:t>+</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𝜀</m:t>
                                    </m:r>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5</m:t>
                                    </m:r>
                                  </m:sub>
                                </m:sSub>
                                <m:r>
                                  <a:rPr lang="en-IN" i="1">
                                    <a:solidFill>
                                      <a:srgbClr val="000000"/>
                                    </a:solidFill>
                                    <a:effectLst/>
                                    <a:latin typeface="Cambria Math"/>
                                    <a:cs typeface="Times New Roman"/>
                                  </a:rPr>
                                  <m:t>)</m:t>
                                </m:r>
                              </m:num>
                              <m:den>
                                <m:r>
                                  <a:rPr lang="en-IN" i="1">
                                    <a:solidFill>
                                      <a:srgbClr val="000000"/>
                                    </a:solidFill>
                                    <a:effectLst/>
                                    <a:latin typeface="Cambria Math"/>
                                    <a:cs typeface="Times New Roman"/>
                                  </a:rPr>
                                  <m:t>7</m:t>
                                </m:r>
                              </m:den>
                            </m:f>
                          </m:e>
                        </m:d>
                        <m:r>
                          <a:rPr lang="en-IN" i="1">
                            <a:solidFill>
                              <a:srgbClr val="000000"/>
                            </a:solidFill>
                            <a:effectLst/>
                            <a:latin typeface="Cambria Math"/>
                            <a:cs typeface="Times New Roman"/>
                          </a:rPr>
                          <m:t>+</m:t>
                        </m:r>
                        <m:f>
                          <m:fPr>
                            <m:ctrlPr>
                              <a:rPr lang="en-US" i="1">
                                <a:solidFill>
                                  <a:srgbClr val="000000"/>
                                </a:solidFill>
                                <a:effectLst/>
                                <a:latin typeface="Cambria Math"/>
                                <a:cs typeface="Times New Roman"/>
                              </a:rPr>
                            </m:ctrlPr>
                          </m:fPr>
                          <m:num>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2</m:t>
                                </m:r>
                                <m:r>
                                  <a:rPr lang="en-IN" i="1">
                                    <a:solidFill>
                                      <a:srgbClr val="000000"/>
                                    </a:solidFill>
                                    <a:effectLst/>
                                    <a:latin typeface="Cambria Math"/>
                                    <a:cs typeface="Times New Roman"/>
                                  </a:rPr>
                                  <m:t>𝜀</m:t>
                                </m:r>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6</m:t>
                                </m:r>
                              </m:sub>
                            </m:sSub>
                            <m:sSup>
                              <m:sSupPr>
                                <m:ctrlPr>
                                  <a:rPr lang="en-US" i="1">
                                    <a:solidFill>
                                      <a:srgbClr val="000000"/>
                                    </a:solidFill>
                                    <a:effectLst/>
                                    <a:latin typeface="Cambria Math"/>
                                    <a:cs typeface="Times New Roman"/>
                                  </a:rPr>
                                </m:ctrlPr>
                              </m:sSupPr>
                              <m:e>
                                <m:r>
                                  <a:rPr lang="en-IN" i="1">
                                    <a:solidFill>
                                      <a:srgbClr val="000000"/>
                                    </a:solidFill>
                                    <a:effectLst/>
                                    <a:latin typeface="Cambria Math"/>
                                    <a:cs typeface="Times New Roman"/>
                                  </a:rPr>
                                  <m:t>h</m:t>
                                </m:r>
                              </m:e>
                              <m:sup>
                                <m:r>
                                  <a:rPr lang="en-IN" i="1">
                                    <a:solidFill>
                                      <a:srgbClr val="000000"/>
                                    </a:solidFill>
                                    <a:effectLst/>
                                    <a:latin typeface="Cambria Math"/>
                                    <a:cs typeface="Times New Roman"/>
                                  </a:rPr>
                                  <m:t>2</m:t>
                                </m:r>
                              </m:sup>
                            </m:sSup>
                          </m:num>
                          <m:den>
                            <m:r>
                              <a:rPr lang="en-IN" i="1">
                                <a:solidFill>
                                  <a:srgbClr val="000000"/>
                                </a:solidFill>
                                <a:effectLst/>
                                <a:latin typeface="Cambria Math"/>
                                <a:cs typeface="Times New Roman"/>
                              </a:rPr>
                              <m:t>7</m:t>
                            </m:r>
                          </m:den>
                        </m:f>
                      </m:e>
                    </m:d>
                    <m:sSup>
                      <m:sSupPr>
                        <m:ctrlPr>
                          <a:rPr lang="en-US" i="1">
                            <a:solidFill>
                              <a:srgbClr val="000000"/>
                            </a:solidFill>
                            <a:effectLst/>
                            <a:latin typeface="Cambria Math"/>
                            <a:cs typeface="Times New Roman"/>
                          </a:rPr>
                        </m:ctrlPr>
                      </m:sSupPr>
                      <m:e>
                        <m:r>
                          <a:rPr lang="en-IN" i="1">
                            <a:solidFill>
                              <a:srgbClr val="000000"/>
                            </a:solidFill>
                            <a:effectLst/>
                            <a:latin typeface="Cambria Math"/>
                            <a:cs typeface="Times New Roman"/>
                          </a:rPr>
                          <m:t>h</m:t>
                        </m:r>
                      </m:e>
                      <m:sup>
                        <m:r>
                          <a:rPr lang="en-IN" i="1">
                            <a:solidFill>
                              <a:srgbClr val="000000"/>
                            </a:solidFill>
                            <a:effectLst/>
                            <a:latin typeface="Cambria Math"/>
                            <a:cs typeface="Times New Roman"/>
                          </a:rPr>
                          <m:t>5</m:t>
                        </m:r>
                      </m:sup>
                    </m:sSup>
                    <m:r>
                      <a:rPr lang="en-IN" i="1">
                        <a:solidFill>
                          <a:srgbClr val="000000"/>
                        </a:solidFill>
                        <a:effectLst/>
                        <a:latin typeface="Cambria Math"/>
                        <a:cs typeface="Times New Roman"/>
                      </a:rPr>
                      <m:t>+</m:t>
                    </m:r>
                    <m:r>
                      <a:rPr lang="en-IN" i="1">
                        <a:solidFill>
                          <a:srgbClr val="000000"/>
                        </a:solidFill>
                        <a:effectLst/>
                        <a:latin typeface="Cambria Math"/>
                        <a:cs typeface="Times New Roman"/>
                      </a:rPr>
                      <m:t>2</m:t>
                    </m:r>
                    <m:d>
                      <m:dPr>
                        <m:ctrlPr>
                          <a:rPr lang="en-US" i="1">
                            <a:solidFill>
                              <a:srgbClr val="000000"/>
                            </a:solidFill>
                            <a:effectLst/>
                            <a:latin typeface="Cambria Math"/>
                            <a:cs typeface="Times New Roman"/>
                          </a:rPr>
                        </m:ctrlPr>
                      </m:dPr>
                      <m:e>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3</m:t>
                            </m:r>
                          </m:sub>
                        </m:sSub>
                        <m:r>
                          <a:rPr lang="en-IN" i="1">
                            <a:solidFill>
                              <a:srgbClr val="000000"/>
                            </a:solidFill>
                            <a:effectLst/>
                            <a:latin typeface="Cambria Math"/>
                            <a:cs typeface="Times New Roman"/>
                          </a:rPr>
                          <m:t>+</m:t>
                        </m:r>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𝜀</m:t>
                            </m:r>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5</m:t>
                            </m:r>
                          </m:sub>
                        </m:sSub>
                      </m:e>
                    </m:d>
                    <m:r>
                      <a:rPr lang="en-IN" i="1">
                        <a:solidFill>
                          <a:srgbClr val="000000"/>
                        </a:solidFill>
                        <a:effectLst/>
                        <a:latin typeface="Cambria Math"/>
                        <a:cs typeface="Times New Roman"/>
                      </a:rPr>
                      <m:t>h</m:t>
                    </m:r>
                    <m:nary>
                      <m:naryPr>
                        <m:chr m:val="∑"/>
                        <m:limLoc m:val="undOvr"/>
                        <m:ctrlPr>
                          <a:rPr lang="en-US" i="1">
                            <a:solidFill>
                              <a:srgbClr val="000000"/>
                            </a:solidFill>
                            <a:effectLst/>
                            <a:latin typeface="Cambria Math"/>
                            <a:cs typeface="Times New Roman"/>
                          </a:rPr>
                        </m:ctrlPr>
                      </m:naryPr>
                      <m:sub>
                        <m:r>
                          <a:rPr lang="en-IN" i="1">
                            <a:solidFill>
                              <a:srgbClr val="000000"/>
                            </a:solidFill>
                            <a:effectLst/>
                            <a:latin typeface="Cambria Math"/>
                            <a:cs typeface="Times New Roman"/>
                          </a:rPr>
                          <m:t>𝑖</m:t>
                        </m:r>
                        <m:r>
                          <a:rPr lang="en-IN" i="1">
                            <a:solidFill>
                              <a:srgbClr val="000000"/>
                            </a:solidFill>
                            <a:effectLst/>
                            <a:latin typeface="Cambria Math"/>
                            <a:cs typeface="Times New Roman"/>
                          </a:rPr>
                          <m:t>=</m:t>
                        </m:r>
                        <m:r>
                          <a:rPr lang="en-IN" i="1">
                            <a:solidFill>
                              <a:srgbClr val="000000"/>
                            </a:solidFill>
                            <a:effectLst/>
                            <a:latin typeface="Cambria Math"/>
                            <a:cs typeface="Times New Roman"/>
                          </a:rPr>
                          <m:t>1</m:t>
                        </m:r>
                      </m:sub>
                      <m:sup>
                        <m:r>
                          <a:rPr lang="en-IN" i="1">
                            <a:solidFill>
                              <a:srgbClr val="000000"/>
                            </a:solidFill>
                            <a:effectLst/>
                            <a:latin typeface="Cambria Math"/>
                            <a:cs typeface="Times New Roman"/>
                          </a:rPr>
                          <m:t>∞</m:t>
                        </m:r>
                      </m:sup>
                      <m:e>
                        <m:f>
                          <m:fPr>
                            <m:ctrlPr>
                              <a:rPr lang="en-US" i="1">
                                <a:solidFill>
                                  <a:srgbClr val="000000"/>
                                </a:solidFill>
                                <a:effectLst/>
                                <a:latin typeface="Cambria Math"/>
                                <a:cs typeface="Times New Roman"/>
                              </a:rPr>
                            </m:ctrlPr>
                          </m:fPr>
                          <m:num>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𝐶𝑜𝑠</m:t>
                                </m:r>
                                <m:r>
                                  <a:rPr lang="en-IN" i="1">
                                    <a:solidFill>
                                      <a:srgbClr val="000000"/>
                                    </a:solidFill>
                                    <a:effectLst/>
                                    <a:latin typeface="Cambria Math"/>
                                    <a:cs typeface="Times New Roman"/>
                                  </a:rPr>
                                  <m:t> </m:t>
                                </m:r>
                                <m:r>
                                  <a:rPr lang="en-IN" i="1">
                                    <a:solidFill>
                                      <a:srgbClr val="000000"/>
                                    </a:solidFill>
                                    <a:effectLst/>
                                    <a:latin typeface="Cambria Math"/>
                                    <a:cs typeface="Times New Roman"/>
                                  </a:rPr>
                                  <m:t>𝑚</m:t>
                                </m:r>
                              </m:e>
                              <m:sub>
                                <m:r>
                                  <a:rPr lang="en-IN" i="1">
                                    <a:solidFill>
                                      <a:srgbClr val="000000"/>
                                    </a:solidFill>
                                    <a:effectLst/>
                                    <a:latin typeface="Cambria Math"/>
                                    <a:cs typeface="Times New Roman"/>
                                  </a:rPr>
                                  <m:t>𝑖</m:t>
                                </m:r>
                              </m:sub>
                            </m:sSub>
                            <m:sSub>
                              <m:sSubPr>
                                <m:ctrlPr>
                                  <a:rPr lang="en-US" i="1">
                                    <a:solidFill>
                                      <a:srgbClr val="000000"/>
                                    </a:solidFill>
                                    <a:effectLst/>
                                    <a:latin typeface="Cambria Math"/>
                                    <a:cs typeface="Times New Roman"/>
                                  </a:rPr>
                                </m:ctrlPr>
                              </m:sSub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2</m:t>
                                </m:r>
                              </m:sub>
                            </m:sSub>
                            <m:r>
                              <a:rPr lang="en-IN" i="1">
                                <a:solidFill>
                                  <a:srgbClr val="000000"/>
                                </a:solidFill>
                                <a:effectLst/>
                                <a:latin typeface="Cambria Math"/>
                                <a:cs typeface="Times New Roman"/>
                              </a:rPr>
                              <m:t>h</m:t>
                            </m:r>
                          </m:num>
                          <m:den>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𝑚</m:t>
                                </m:r>
                              </m:e>
                              <m:sub>
                                <m:r>
                                  <a:rPr lang="en-IN" i="1">
                                    <a:solidFill>
                                      <a:srgbClr val="000000"/>
                                    </a:solidFill>
                                    <a:effectLst/>
                                    <a:latin typeface="Cambria Math"/>
                                    <a:cs typeface="Times New Roman"/>
                                  </a:rPr>
                                  <m:t>𝑖</m:t>
                                </m:r>
                              </m:sub>
                              <m:sup>
                                <m:r>
                                  <a:rPr lang="en-IN" i="1">
                                    <a:solidFill>
                                      <a:srgbClr val="000000"/>
                                    </a:solidFill>
                                    <a:effectLst/>
                                    <a:latin typeface="Cambria Math"/>
                                    <a:cs typeface="Times New Roman"/>
                                  </a:rPr>
                                  <m:t>   </m:t>
                                </m:r>
                                <m:r>
                                  <a:rPr lang="en-IN" i="1">
                                    <a:solidFill>
                                      <a:srgbClr val="000000"/>
                                    </a:solidFill>
                                    <a:effectLst/>
                                    <a:latin typeface="Cambria Math"/>
                                    <a:cs typeface="Times New Roman"/>
                                  </a:rPr>
                                  <m:t>2</m:t>
                                </m:r>
                              </m:sup>
                            </m:sSubSup>
                            <m:sSubSup>
                              <m:sSubSupPr>
                                <m:ctrlPr>
                                  <a:rPr lang="en-US" i="1">
                                    <a:solidFill>
                                      <a:srgbClr val="000000"/>
                                    </a:solidFill>
                                    <a:effectLst/>
                                    <a:latin typeface="Cambria Math"/>
                                    <a:cs typeface="Times New Roman"/>
                                  </a:rPr>
                                </m:ctrlPr>
                              </m:sSubSupPr>
                              <m:e>
                                <m:r>
                                  <a:rPr lang="en-IN" i="1">
                                    <a:solidFill>
                                      <a:srgbClr val="000000"/>
                                    </a:solidFill>
                                    <a:effectLst/>
                                    <a:latin typeface="Cambria Math"/>
                                    <a:cs typeface="Times New Roman"/>
                                  </a:rPr>
                                  <m:t>𝑎</m:t>
                                </m:r>
                              </m:e>
                              <m:sub>
                                <m:r>
                                  <a:rPr lang="en-IN" i="1">
                                    <a:solidFill>
                                      <a:srgbClr val="000000"/>
                                    </a:solidFill>
                                    <a:effectLst/>
                                    <a:latin typeface="Cambria Math"/>
                                    <a:cs typeface="Times New Roman"/>
                                  </a:rPr>
                                  <m:t>2</m:t>
                                </m:r>
                              </m:sub>
                              <m:sup>
                                <m:r>
                                  <a:rPr lang="en-IN" i="1">
                                    <a:solidFill>
                                      <a:srgbClr val="000000"/>
                                    </a:solidFill>
                                    <a:effectLst/>
                                    <a:latin typeface="Cambria Math"/>
                                    <a:cs typeface="Times New Roman"/>
                                  </a:rPr>
                                  <m:t>  </m:t>
                                </m:r>
                                <m:r>
                                  <a:rPr lang="en-IN" i="1">
                                    <a:solidFill>
                                      <a:srgbClr val="000000"/>
                                    </a:solidFill>
                                    <a:effectLst/>
                                    <a:latin typeface="Cambria Math"/>
                                    <a:cs typeface="Times New Roman"/>
                                  </a:rPr>
                                  <m:t>2</m:t>
                                </m:r>
                              </m:sup>
                            </m:sSubSup>
                          </m:den>
                        </m:f>
                      </m:e>
                    </m:nary>
                  </m:oMath>
                </a14:m>
                <a:r>
                  <a:rPr lang="en-IN" dirty="0">
                    <a:solidFill>
                      <a:srgbClr val="000000"/>
                    </a:solidFill>
                    <a:effectLst/>
                    <a:latin typeface="Times New Roman"/>
                  </a:rPr>
                  <a:t> </a:t>
                </a:r>
                <a:endParaRPr lang="en-US" dirty="0">
                  <a:effectLst/>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b="-20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72</a:t>
            </a:fld>
            <a:endParaRPr lang="en-US"/>
          </a:p>
        </p:txBody>
      </p:sp>
    </p:spTree>
    <p:extLst>
      <p:ext uri="{BB962C8B-B14F-4D97-AF65-F5344CB8AC3E}">
        <p14:creationId xmlns:p14="http://schemas.microsoft.com/office/powerpoint/2010/main" val="37995524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73</a:t>
            </a:fld>
            <a:endParaRPr lang="en-US"/>
          </a:p>
        </p:txBody>
      </p:sp>
      <p:graphicFrame>
        <p:nvGraphicFramePr>
          <p:cNvPr id="3" name="Chart 2"/>
          <p:cNvGraphicFramePr/>
          <p:nvPr/>
        </p:nvGraphicFramePr>
        <p:xfrm>
          <a:off x="1781175" y="626428"/>
          <a:ext cx="5581650" cy="5605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94728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74</a:t>
            </a:fld>
            <a:endParaRPr lang="en-US"/>
          </a:p>
        </p:txBody>
      </p:sp>
      <p:graphicFrame>
        <p:nvGraphicFramePr>
          <p:cNvPr id="3" name="Chart 2"/>
          <p:cNvGraphicFramePr/>
          <p:nvPr/>
        </p:nvGraphicFramePr>
        <p:xfrm>
          <a:off x="1781175" y="1675765"/>
          <a:ext cx="5581650" cy="3506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74093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75</a:t>
                </a:fld>
                <a:endParaRPr lang="en-US"/>
              </a:p>
            </p:txBody>
          </p:sp>
        </mc:Choice>
        <mc:Fallback xmlns="">
          <p:sp>
            <p:nvSpPr>
              <p:cNvPr id="2" name="Slide Number Placeholder 1"/>
              <p:cNvSpPr>
                <a:spLocks noGrp="1" noRot="1" noChangeAspect="1" noMove="1" noResize="1" noEditPoints="1" noAdjustHandles="1" noChangeArrowheads="1" noChangeShapeType="1" noTextEdit="1"/>
              </p:cNvSpPr>
              <p:nvPr>
                <p:ph type="sldNum" sz="quarter" idx="12"/>
              </p:nvPr>
            </p:nvSpPr>
            <p:spPr>
              <a:blipFill rotWithShape="1">
                <a:blip r:embed="rId2"/>
                <a:stretch>
                  <a:fillRect t="-15758"/>
                </a:stretch>
              </a:blipFill>
            </p:spPr>
            <p:txBody>
              <a:bodyPr/>
              <a:lstStyle/>
              <a:p>
                <a:r>
                  <a:rPr lang="en-US">
                    <a:noFill/>
                  </a:rPr>
                  <a:t> </a:t>
                </a:r>
              </a:p>
            </p:txBody>
          </p:sp>
        </mc:Fallback>
      </mc:AlternateContent>
      <p:graphicFrame>
        <p:nvGraphicFramePr>
          <p:cNvPr id="3" name="Chart 2"/>
          <p:cNvGraphicFramePr/>
          <p:nvPr/>
        </p:nvGraphicFramePr>
        <p:xfrm>
          <a:off x="1837055" y="1080135"/>
          <a:ext cx="5469890" cy="4697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74157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76</a:t>
            </a:fld>
            <a:endParaRPr lang="en-US"/>
          </a:p>
        </p:txBody>
      </p:sp>
      <p:graphicFrame>
        <p:nvGraphicFramePr>
          <p:cNvPr id="3" name="Chart 2"/>
          <p:cNvGraphicFramePr/>
          <p:nvPr/>
        </p:nvGraphicFramePr>
        <p:xfrm>
          <a:off x="1804987" y="1016000"/>
          <a:ext cx="5534025" cy="482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20990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2600" b="1" dirty="0" smtClean="0">
                <a:latin typeface="Times New Roman" pitchFamily="18" charset="0"/>
                <a:cs typeface="Times New Roman" pitchFamily="18" charset="0"/>
              </a:rPr>
              <a:t/>
            </a:r>
            <a:br>
              <a:rPr lang="en-IN" sz="2600" b="1" dirty="0" smtClean="0">
                <a:latin typeface="Times New Roman" pitchFamily="18" charset="0"/>
                <a:cs typeface="Times New Roman" pitchFamily="18" charset="0"/>
              </a:rPr>
            </a:br>
            <a:r>
              <a:rPr lang="en-IN" sz="2600" b="1" dirty="0" smtClean="0">
                <a:latin typeface="Times New Roman" pitchFamily="18" charset="0"/>
                <a:cs typeface="Times New Roman" pitchFamily="18" charset="0"/>
              </a:rPr>
              <a:t>CONCLUSIONS:</a:t>
            </a:r>
            <a:endParaRPr lang="en-US" sz="26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gn="just">
                  <a:buFont typeface="Wingdings" pitchFamily="2" charset="2"/>
                  <a:buChar char="q"/>
                </a:pPr>
                <a:r>
                  <a:rPr lang="en-US" sz="1800" dirty="0">
                    <a:latin typeface="Times New Roman" pitchFamily="18" charset="0"/>
                    <a:cs typeface="Times New Roman" pitchFamily="18" charset="0"/>
                  </a:rPr>
                  <a:t>I</a:t>
                </a:r>
                <a:r>
                  <a:rPr lang="en-US" sz="1800" dirty="0" smtClean="0">
                    <a:latin typeface="Times New Roman" pitchFamily="18" charset="0"/>
                    <a:cs typeface="Times New Roman" pitchFamily="18" charset="0"/>
                  </a:rPr>
                  <a:t>n </a:t>
                </a:r>
                <a:r>
                  <a:rPr lang="en-US" sz="1800" dirty="0">
                    <a:latin typeface="Times New Roman" pitchFamily="18" charset="0"/>
                    <a:cs typeface="Times New Roman" pitchFamily="18" charset="0"/>
                  </a:rPr>
                  <a:t>this study the dispersion coefficients and mean concentration distribution of synovia fluid flow in the fluid film gap of articular cartilages under the action of various values of viscoelastic parameter of normal and diseased values is studied. </a:t>
                </a:r>
                <a:endParaRPr lang="en-US" sz="1800" dirty="0" smtClean="0">
                  <a:latin typeface="Times New Roman" pitchFamily="18" charset="0"/>
                  <a:cs typeface="Times New Roman" pitchFamily="18" charset="0"/>
                </a:endParaRPr>
              </a:p>
              <a:p>
                <a:pPr marL="0" indent="0" algn="just">
                  <a:buNone/>
                </a:pPr>
                <a:endParaRPr lang="en-US" sz="1800" dirty="0" smtClean="0">
                  <a:latin typeface="Times New Roman" pitchFamily="18" charset="0"/>
                  <a:cs typeface="Times New Roman" pitchFamily="18" charset="0"/>
                </a:endParaRPr>
              </a:p>
              <a:p>
                <a:pPr algn="just">
                  <a:buFont typeface="Wingdings" pitchFamily="2" charset="2"/>
                  <a:buChar char="q"/>
                </a:pPr>
                <a:r>
                  <a:rPr lang="en-US" sz="1800" dirty="0" smtClean="0">
                    <a:latin typeface="Times New Roman" pitchFamily="18" charset="0"/>
                    <a:cs typeface="Times New Roman" pitchFamily="18" charset="0"/>
                  </a:rPr>
                  <a:t>It </a:t>
                </a:r>
                <a:r>
                  <a:rPr lang="en-US" sz="1800" dirty="0">
                    <a:latin typeface="Times New Roman" pitchFamily="18" charset="0"/>
                    <a:cs typeface="Times New Roman" pitchFamily="18" charset="0"/>
                  </a:rPr>
                  <a:t>has been obtained computationally that value of the axial velocity (</a:t>
                </a:r>
                <a14:m>
                  <m:oMath xmlns:m="http://schemas.openxmlformats.org/officeDocument/2006/math">
                    <m:f>
                      <m:fPr>
                        <m:type m:val="lin"/>
                        <m:ctrlPr>
                          <a:rPr lang="en-US" sz="1800" i="1">
                            <a:latin typeface="Cambria Math"/>
                          </a:rPr>
                        </m:ctrlPr>
                      </m:fPr>
                      <m:num>
                        <m:r>
                          <a:rPr lang="en-IN" sz="1800" i="1">
                            <a:latin typeface="Cambria Math"/>
                          </a:rPr>
                          <m:t>𝑢</m:t>
                        </m:r>
                      </m:num>
                      <m:den>
                        <m:acc>
                          <m:accPr>
                            <m:chr m:val="̅"/>
                            <m:ctrlPr>
                              <a:rPr lang="en-US" sz="1800" i="1">
                                <a:latin typeface="Cambria Math"/>
                              </a:rPr>
                            </m:ctrlPr>
                          </m:accPr>
                          <m:e>
                            <m:r>
                              <a:rPr lang="en-IN" sz="1800" i="1">
                                <a:latin typeface="Cambria Math"/>
                              </a:rPr>
                              <m:t>𝑢</m:t>
                            </m:r>
                          </m:e>
                        </m:acc>
                      </m:den>
                    </m:f>
                    <m:r>
                      <a:rPr lang="en-IN" sz="1800" i="1">
                        <a:latin typeface="Cambria Math"/>
                      </a:rPr>
                      <m:t>)</m:t>
                    </m:r>
                  </m:oMath>
                </a14:m>
                <a:r>
                  <a:rPr lang="en-IN" sz="1800" dirty="0">
                    <a:latin typeface="Times New Roman" pitchFamily="18" charset="0"/>
                    <a:cs typeface="Times New Roman" pitchFamily="18" charset="0"/>
                  </a:rPr>
                  <a:t> decrease as the viscoelastic parameter increases. </a:t>
                </a:r>
                <a:endParaRPr lang="en-IN" sz="1800" dirty="0" smtClean="0">
                  <a:latin typeface="Times New Roman" pitchFamily="18" charset="0"/>
                  <a:cs typeface="Times New Roman" pitchFamily="18" charset="0"/>
                </a:endParaRPr>
              </a:p>
              <a:p>
                <a:pPr marL="0" indent="0" algn="just">
                  <a:buNone/>
                </a:pPr>
                <a:endParaRPr lang="en-IN" sz="1800" dirty="0" smtClean="0">
                  <a:latin typeface="Times New Roman" pitchFamily="18" charset="0"/>
                  <a:cs typeface="Times New Roman" pitchFamily="18" charset="0"/>
                </a:endParaRPr>
              </a:p>
              <a:p>
                <a:pPr algn="just">
                  <a:buFont typeface="Wingdings" pitchFamily="2" charset="2"/>
                  <a:buChar char="q"/>
                </a:pPr>
                <a:r>
                  <a:rPr lang="en-IN" sz="1800" dirty="0" smtClean="0">
                    <a:latin typeface="Times New Roman" pitchFamily="18" charset="0"/>
                    <a:cs typeface="Times New Roman" pitchFamily="18" charset="0"/>
                  </a:rPr>
                  <a:t>The </a:t>
                </a:r>
                <a:r>
                  <a:rPr lang="en-IN" sz="1800" dirty="0">
                    <a:latin typeface="Times New Roman" pitchFamily="18" charset="0"/>
                    <a:cs typeface="Times New Roman" pitchFamily="18" charset="0"/>
                  </a:rPr>
                  <a:t>dispersion coefficients increase as the increase value of the viscoelastic parameter. It may conclude that the viscoelastic parameter effectively increase the transport of hyaluronic acid molecules and other protein required for the survival of the cartilage. </a:t>
                </a:r>
                <a:endParaRPr lang="en-IN" sz="1800" dirty="0" smtClean="0">
                  <a:latin typeface="Times New Roman" pitchFamily="18" charset="0"/>
                  <a:cs typeface="Times New Roman" pitchFamily="18" charset="0"/>
                </a:endParaRPr>
              </a:p>
              <a:p>
                <a:pPr marL="0" indent="0" algn="just">
                  <a:buNone/>
                </a:pPr>
                <a:endParaRPr lang="en-IN" sz="1800" dirty="0" smtClean="0">
                  <a:latin typeface="Times New Roman" pitchFamily="18" charset="0"/>
                  <a:cs typeface="Times New Roman" pitchFamily="18" charset="0"/>
                </a:endParaRPr>
              </a:p>
              <a:p>
                <a:pPr algn="just">
                  <a:buFont typeface="Wingdings" pitchFamily="2" charset="2"/>
                  <a:buChar char="q"/>
                </a:pPr>
                <a:r>
                  <a:rPr lang="en-IN" sz="1800" dirty="0" smtClean="0">
                    <a:latin typeface="Times New Roman" pitchFamily="18" charset="0"/>
                    <a:cs typeface="Times New Roman" pitchFamily="18" charset="0"/>
                  </a:rPr>
                  <a:t>It </a:t>
                </a:r>
                <a:r>
                  <a:rPr lang="en-IN" sz="1800" dirty="0">
                    <a:latin typeface="Times New Roman" pitchFamily="18" charset="0"/>
                    <a:cs typeface="Times New Roman" pitchFamily="18" charset="0"/>
                  </a:rPr>
                  <a:t>seen that mean concentration distribution decreases with increase in the time and axial distance the cells of middle area get more nutritional as compared to the peripheral area. It helps to orthopaedic surgeons to check by the formula of dispersion mechanism whether the joints functioning effectively or not.</a:t>
                </a:r>
                <a:endParaRPr lang="en-US" sz="1800" dirty="0">
                  <a:effectLst/>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213"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77</a:t>
            </a:fld>
            <a:endParaRPr lang="en-US"/>
          </a:p>
        </p:txBody>
      </p:sp>
    </p:spTree>
    <p:extLst>
      <p:ext uri="{BB962C8B-B14F-4D97-AF65-F5344CB8AC3E}">
        <p14:creationId xmlns:p14="http://schemas.microsoft.com/office/powerpoint/2010/main" val="27993496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265238"/>
          </a:xfrm>
        </p:spPr>
        <p:txBody>
          <a:bodyPr>
            <a:noAutofit/>
          </a:bodyPr>
          <a:lstStyle/>
          <a:p>
            <a:r>
              <a:rPr lang="en-IN" sz="2600" b="1" dirty="0" smtClean="0"/>
              <a:t/>
            </a:r>
            <a:br>
              <a:rPr lang="en-IN" sz="2600" b="1" dirty="0" smtClean="0"/>
            </a:br>
            <a:r>
              <a:rPr lang="en-US" sz="2600" dirty="0"/>
              <a:t/>
            </a:r>
            <a:br>
              <a:rPr lang="en-US" sz="2600" dirty="0"/>
            </a:br>
            <a:r>
              <a:rPr lang="en-IN" sz="2600" b="1" dirty="0"/>
              <a:t>A MODEL FOR INTRA ARTICULAR HEAT EXCHANGE IN A KNEE JOINT</a:t>
            </a:r>
            <a:r>
              <a:rPr lang="en-US" sz="2600" dirty="0"/>
              <a:t/>
            </a:r>
            <a:br>
              <a:rPr lang="en-US" sz="2600" dirty="0"/>
            </a:br>
            <a:endParaRPr lang="en-US" sz="2600" dirty="0"/>
          </a:p>
        </p:txBody>
      </p:sp>
      <p:sp>
        <p:nvSpPr>
          <p:cNvPr id="3" name="Content Placeholder 2"/>
          <p:cNvSpPr>
            <a:spLocks noGrp="1"/>
          </p:cNvSpPr>
          <p:nvPr>
            <p:ph idx="1"/>
          </p:nvPr>
        </p:nvSpPr>
        <p:spPr/>
        <p:txBody>
          <a:bodyPr>
            <a:normAutofit/>
          </a:bodyPr>
          <a:lstStyle/>
          <a:p>
            <a:pPr marL="0" indent="0" algn="ctr">
              <a:buNone/>
            </a:pPr>
            <a:endParaRPr lang="en-US" sz="1800" b="1" u="sng" dirty="0" smtClean="0">
              <a:latin typeface="Times New Roman" pitchFamily="18" charset="0"/>
            </a:endParaRPr>
          </a:p>
          <a:p>
            <a:pPr marL="0" indent="0" algn="just">
              <a:buNone/>
            </a:pPr>
            <a:r>
              <a:rPr lang="en-US" sz="1800" dirty="0" smtClean="0">
                <a:latin typeface="Times New Roman" pitchFamily="18" charset="0"/>
              </a:rPr>
              <a:t>A </a:t>
            </a:r>
            <a:r>
              <a:rPr lang="en-US" sz="1800" dirty="0">
                <a:latin typeface="Times New Roman" pitchFamily="18" charset="0"/>
              </a:rPr>
              <a:t>simplified mathematical model has been developed for the understanding temperature distribution in knee joint. Temperature rise in knee joint as a result of frictional energy. This heated synovial fluid enters into the articular cartilage by the process of filtration and supplies heat to cartilage and bone. This cooled fluid again mixes well with the lubricant in the joint cavity. The problem is formulated as a two region flow and diffusion model: flow and thermal diffusion within the intra-articular gal; and within the porous matrix covering the approaching bones at the joint. The solution of the coupled mixed boundary value problem is solved by using perturbation method. It has been observed that, in certain diseased and or old synovial joints, the movement of the fluid into or out of the cartilage resisted and therefore the temperature does rise. The temperature does rise in old and diseased joints as observed by varying the values of parameters from its normal values. These values refer to old age and/or diseases affecting degeneration of synovial fluid and or cartilage</a:t>
            </a:r>
          </a:p>
          <a:p>
            <a:pPr marL="0" indent="0" algn="just">
              <a:buNone/>
            </a:pPr>
            <a:endParaRPr lang="en-US" sz="1800" dirty="0"/>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78</a:t>
            </a:fld>
            <a:endParaRPr lang="en-US"/>
          </a:p>
        </p:txBody>
      </p:sp>
    </p:spTree>
    <p:extLst>
      <p:ext uri="{BB962C8B-B14F-4D97-AF65-F5344CB8AC3E}">
        <p14:creationId xmlns:p14="http://schemas.microsoft.com/office/powerpoint/2010/main" val="34912729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l"/>
            <a:r>
              <a:rPr lang="en-US" sz="2600" b="1" dirty="0" smtClean="0">
                <a:latin typeface="Times New Roman" pitchFamily="18" charset="0"/>
                <a:cs typeface="Times New Roman" pitchFamily="18" charset="0"/>
              </a:rPr>
              <a:t>Introduction:</a:t>
            </a:r>
            <a:endParaRPr lang="en-US" sz="2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Autofit/>
          </a:bodyPr>
          <a:lstStyle/>
          <a:p>
            <a:pPr algn="just">
              <a:buFont typeface="Wingdings" pitchFamily="2" charset="2"/>
              <a:buChar char="q"/>
            </a:pPr>
            <a:r>
              <a:rPr lang="en-IN" sz="1800" dirty="0">
                <a:latin typeface="Times New Roman" pitchFamily="18" charset="0"/>
                <a:cs typeface="Times New Roman" pitchFamily="18" charset="0"/>
              </a:rPr>
              <a:t>Friction occurs in all types of joints, both in natural and artificial. The heat generation and dissipation is a process that takes place every time the joint is used. Another factor important for frictional heat generation is the lubrication in natural joints; it is accomplished by means of the synovial fluid, probably liquid crystalline biological substances [</a:t>
            </a:r>
            <a:r>
              <a:rPr lang="en-IN" sz="1800" dirty="0" err="1">
                <a:latin typeface="Times New Roman" pitchFamily="18" charset="0"/>
                <a:cs typeface="Times New Roman" pitchFamily="18" charset="0"/>
              </a:rPr>
              <a:t>Szwajczak</a:t>
            </a:r>
            <a:r>
              <a:rPr lang="en-IN" sz="1800" dirty="0">
                <a:latin typeface="Times New Roman" pitchFamily="18" charset="0"/>
                <a:cs typeface="Times New Roman" pitchFamily="18" charset="0"/>
              </a:rPr>
              <a:t> et al 2001]. In normal human hip joints, the temperature elevation measured is of order of +2.5</a:t>
            </a:r>
            <a:r>
              <a:rPr lang="en-IN" sz="1800" baseline="30000" dirty="0">
                <a:latin typeface="Times New Roman" pitchFamily="18" charset="0"/>
                <a:cs typeface="Times New Roman" pitchFamily="18" charset="0"/>
              </a:rPr>
              <a:t>0</a:t>
            </a:r>
            <a:r>
              <a:rPr lang="en-IN" sz="1800" dirty="0">
                <a:latin typeface="Times New Roman" pitchFamily="18" charset="0"/>
                <a:cs typeface="Times New Roman" pitchFamily="18" charset="0"/>
              </a:rPr>
              <a:t>C during walking and probable more during running. </a:t>
            </a:r>
            <a:endParaRPr lang="en-US" sz="1800" dirty="0">
              <a:latin typeface="Times New Roman" pitchFamily="18" charset="0"/>
              <a:cs typeface="Times New Roman" pitchFamily="18" charset="0"/>
            </a:endParaRPr>
          </a:p>
          <a:p>
            <a:pPr algn="just">
              <a:buFont typeface="Wingdings" pitchFamily="2" charset="2"/>
              <a:buChar char="q"/>
            </a:pPr>
            <a:r>
              <a:rPr lang="en-IN" sz="1800" dirty="0">
                <a:latin typeface="Times New Roman" pitchFamily="18" charset="0"/>
                <a:cs typeface="Times New Roman" pitchFamily="18" charset="0"/>
              </a:rPr>
              <a:t>The viscous dissipation under strain is generally related to the friction arising from three different interactions:</a:t>
            </a:r>
            <a:endParaRPr lang="en-US" sz="1800" dirty="0">
              <a:latin typeface="Times New Roman" pitchFamily="18" charset="0"/>
              <a:cs typeface="Times New Roman" pitchFamily="18" charset="0"/>
            </a:endParaRPr>
          </a:p>
          <a:p>
            <a:pPr lvl="0" algn="just">
              <a:buFont typeface="Wingdings" pitchFamily="2" charset="2"/>
              <a:buChar char="q"/>
            </a:pPr>
            <a:r>
              <a:rPr lang="en-IN" sz="1800" dirty="0">
                <a:latin typeface="Times New Roman" pitchFamily="18" charset="0"/>
                <a:cs typeface="Times New Roman" pitchFamily="18" charset="0"/>
              </a:rPr>
              <a:t>A friction caused by the interactions of single Hyaluronic acid [HA] molecules with the medium (solvent and other solutes) and by the hydrodynamic interactions among the flow fields of chain segments of single HA molecules. This behaviour is typical of dilute polymeric solutions. [</a:t>
            </a:r>
            <a:r>
              <a:rPr lang="en-IN" sz="1800" dirty="0" err="1">
                <a:latin typeface="Times New Roman" pitchFamily="18" charset="0"/>
                <a:cs typeface="Times New Roman" pitchFamily="18" charset="0"/>
              </a:rPr>
              <a:t>Maroudas</a:t>
            </a:r>
            <a:r>
              <a:rPr lang="en-IN" sz="1800" dirty="0">
                <a:latin typeface="Times New Roman" pitchFamily="18" charset="0"/>
                <a:cs typeface="Times New Roman" pitchFamily="18" charset="0"/>
              </a:rPr>
              <a:t> et al 1967]</a:t>
            </a:r>
            <a:endParaRPr lang="en-US" sz="1800" dirty="0">
              <a:latin typeface="Times New Roman" pitchFamily="18" charset="0"/>
              <a:cs typeface="Times New Roman" pitchFamily="18" charset="0"/>
            </a:endParaRPr>
          </a:p>
          <a:p>
            <a:pPr lvl="0" algn="just">
              <a:buFont typeface="Wingdings" pitchFamily="2" charset="2"/>
              <a:buChar char="q"/>
            </a:pPr>
            <a:r>
              <a:rPr lang="en-IN" sz="1800" dirty="0">
                <a:latin typeface="Times New Roman" pitchFamily="18" charset="0"/>
                <a:cs typeface="Times New Roman" pitchFamily="18" charset="0"/>
              </a:rPr>
              <a:t>A friction arising among intermolecular contacts during chain slipping.</a:t>
            </a:r>
            <a:endParaRPr lang="en-US" sz="1800" dirty="0">
              <a:latin typeface="Times New Roman" pitchFamily="18" charset="0"/>
              <a:cs typeface="Times New Roman" pitchFamily="18" charset="0"/>
            </a:endParaRPr>
          </a:p>
          <a:p>
            <a:pPr lvl="0" algn="just">
              <a:buFont typeface="Wingdings" pitchFamily="2" charset="2"/>
              <a:buChar char="q"/>
            </a:pPr>
            <a:r>
              <a:rPr lang="en-IN" sz="1800" dirty="0">
                <a:latin typeface="Times New Roman" pitchFamily="18" charset="0"/>
                <a:cs typeface="Times New Roman" pitchFamily="18" charset="0"/>
              </a:rPr>
              <a:t>A friction connected with the formation of entanglements when, in concentrated solutions, the polymer molecular weight exceeds the critical value. [ </a:t>
            </a:r>
            <a:r>
              <a:rPr lang="en-IN" sz="1800" dirty="0" err="1">
                <a:latin typeface="Times New Roman" pitchFamily="18" charset="0"/>
                <a:cs typeface="Times New Roman" pitchFamily="18" charset="0"/>
              </a:rPr>
              <a:t>McCutchen</a:t>
            </a:r>
            <a:r>
              <a:rPr lang="en-IN" sz="1800" dirty="0">
                <a:latin typeface="Times New Roman" pitchFamily="18" charset="0"/>
                <a:cs typeface="Times New Roman" pitchFamily="18" charset="0"/>
              </a:rPr>
              <a:t> et al 1962]</a:t>
            </a:r>
            <a:endParaRPr lang="en-US" sz="1800" dirty="0">
              <a:latin typeface="Times New Roman" pitchFamily="18" charset="0"/>
              <a:cs typeface="Times New Roman" pitchFamily="18" charset="0"/>
            </a:endParaRPr>
          </a:p>
          <a:p>
            <a:pPr algn="just">
              <a:buFont typeface="Wingdings" pitchFamily="2" charset="2"/>
              <a:buChar char="q"/>
            </a:pP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79</a:t>
            </a:fld>
            <a:endParaRPr lang="en-US"/>
          </a:p>
        </p:txBody>
      </p:sp>
    </p:spTree>
    <p:extLst>
      <p:ext uri="{BB962C8B-B14F-4D97-AF65-F5344CB8AC3E}">
        <p14:creationId xmlns:p14="http://schemas.microsoft.com/office/powerpoint/2010/main" val="3021289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0" y="274638"/>
            <a:ext cx="8229600" cy="1143000"/>
          </a:xfrm>
        </p:spPr>
        <p:txBody>
          <a:bodyPr/>
          <a:lstStyle/>
          <a:p>
            <a:r>
              <a:rPr lang="en-US"/>
              <a:t>        </a:t>
            </a:r>
          </a:p>
        </p:txBody>
      </p:sp>
      <p:sp>
        <p:nvSpPr>
          <p:cNvPr id="11267" name="Rectangle 3"/>
          <p:cNvSpPr>
            <a:spLocks noGrp="1"/>
          </p:cNvSpPr>
          <p:nvPr>
            <p:ph type="body" idx="4294967295"/>
          </p:nvPr>
        </p:nvSpPr>
        <p:spPr>
          <a:xfrm>
            <a:off x="457200" y="304800"/>
            <a:ext cx="8534400" cy="6096000"/>
          </a:xfrm>
        </p:spPr>
        <p:txBody>
          <a:bodyPr/>
          <a:lstStyle/>
          <a:p>
            <a:pPr marL="536575" indent="-536575">
              <a:buFont typeface="Calibri" pitchFamily="34" charset="0"/>
              <a:buAutoNum type="arabicPeriod" startAt="3"/>
            </a:pPr>
            <a:r>
              <a:rPr lang="en-US" sz="2800" dirty="0">
                <a:solidFill>
                  <a:srgbClr val="FF0000"/>
                </a:solidFill>
                <a:latin typeface="Calibri" pitchFamily="34" charset="0"/>
              </a:rPr>
              <a:t>Mathematical Models may be classified according to the Mathematical techniques used in solving them, Therefore we have</a:t>
            </a:r>
          </a:p>
          <a:p>
            <a:pPr marL="536575" indent="-536575">
              <a:buFont typeface="Calibri" pitchFamily="34" charset="0"/>
              <a:buAutoNum type="romanLcPeriod"/>
            </a:pPr>
            <a:endParaRPr lang="en-US" sz="2000" dirty="0"/>
          </a:p>
          <a:p>
            <a:pPr marL="536575" indent="-536575">
              <a:buFont typeface="Calibri" pitchFamily="34" charset="0"/>
              <a:buAutoNum type="romanLcPeriod"/>
            </a:pPr>
            <a:r>
              <a:rPr lang="en-US" sz="2000" dirty="0">
                <a:latin typeface="Calibri" pitchFamily="34" charset="0"/>
              </a:rPr>
              <a:t>Mathematical Modeling through Classical algebra</a:t>
            </a:r>
          </a:p>
          <a:p>
            <a:pPr marL="536575" indent="-536575">
              <a:buFont typeface="Calibri" pitchFamily="34" charset="0"/>
              <a:buAutoNum type="romanLcPeriod"/>
            </a:pPr>
            <a:r>
              <a:rPr lang="en-US" sz="2000" dirty="0">
                <a:latin typeface="Calibri" pitchFamily="34" charset="0"/>
              </a:rPr>
              <a:t>Mathematical Modeling through Linear algebra</a:t>
            </a:r>
          </a:p>
          <a:p>
            <a:pPr marL="536575" indent="-536575">
              <a:buFont typeface="Calibri" pitchFamily="34" charset="0"/>
              <a:buAutoNum type="romanLcPeriod"/>
            </a:pPr>
            <a:r>
              <a:rPr lang="en-US" sz="2000" dirty="0">
                <a:latin typeface="Calibri" pitchFamily="34" charset="0"/>
              </a:rPr>
              <a:t>Mathematical Modeling through Ordinary and Partial differential equations</a:t>
            </a:r>
          </a:p>
          <a:p>
            <a:pPr marL="536575" indent="-536575">
              <a:buFont typeface="Calibri" pitchFamily="34" charset="0"/>
              <a:buAutoNum type="romanLcPeriod"/>
            </a:pPr>
            <a:r>
              <a:rPr lang="en-US" sz="2000" dirty="0">
                <a:latin typeface="Calibri" pitchFamily="34" charset="0"/>
              </a:rPr>
              <a:t>Mathematical Modeling through Integral equations</a:t>
            </a:r>
          </a:p>
          <a:p>
            <a:pPr marL="536575" indent="-536575">
              <a:buFont typeface="Calibri" pitchFamily="34" charset="0"/>
              <a:buAutoNum type="romanLcPeriod"/>
            </a:pPr>
            <a:r>
              <a:rPr lang="en-US" sz="2000" dirty="0">
                <a:latin typeface="Calibri" pitchFamily="34" charset="0"/>
              </a:rPr>
              <a:t>Mathematical Modeling through Integral differential equations</a:t>
            </a:r>
          </a:p>
          <a:p>
            <a:pPr marL="536575" indent="-536575">
              <a:buFont typeface="Calibri" pitchFamily="34" charset="0"/>
              <a:buAutoNum type="romanLcPeriod"/>
            </a:pPr>
            <a:r>
              <a:rPr lang="en-US" sz="2000" dirty="0">
                <a:latin typeface="Calibri" pitchFamily="34" charset="0"/>
              </a:rPr>
              <a:t>Mathematical Modeling through functional equations</a:t>
            </a:r>
          </a:p>
          <a:p>
            <a:pPr marL="536575" indent="-536575">
              <a:buFont typeface="Calibri" pitchFamily="34" charset="0"/>
              <a:buAutoNum type="romanLcPeriod"/>
            </a:pPr>
            <a:r>
              <a:rPr lang="en-US" sz="2000" dirty="0">
                <a:latin typeface="Calibri" pitchFamily="34" charset="0"/>
              </a:rPr>
              <a:t> Mathematical Modeling through graphs</a:t>
            </a:r>
          </a:p>
          <a:p>
            <a:pPr marL="536575" indent="-536575">
              <a:buFont typeface="Calibri" pitchFamily="34" charset="0"/>
              <a:buAutoNum type="romanLcPeriod"/>
            </a:pPr>
            <a:r>
              <a:rPr lang="en-US" sz="2000" dirty="0">
                <a:latin typeface="Calibri" pitchFamily="34" charset="0"/>
              </a:rPr>
              <a:t>Mathematical Modeling through mathematical programming and so on…</a:t>
            </a:r>
          </a:p>
          <a:p>
            <a:pPr marL="536575" indent="-536575"/>
            <a:endParaRPr lang="en-US" sz="2000" dirty="0"/>
          </a:p>
        </p:txBody>
      </p:sp>
    </p:spTree>
    <p:extLst>
      <p:ext uri="{BB962C8B-B14F-4D97-AF65-F5344CB8AC3E}">
        <p14:creationId xmlns:p14="http://schemas.microsoft.com/office/powerpoint/2010/main" val="24447037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600" b="1" dirty="0">
                <a:latin typeface="Times New Roman" pitchFamily="18" charset="0"/>
                <a:cs typeface="Times New Roman" pitchFamily="18" charset="0"/>
              </a:rPr>
              <a:t>Introduction</a:t>
            </a:r>
            <a:r>
              <a:rPr lang="en-US" sz="2600" b="1" dirty="0" smtClean="0">
                <a:latin typeface="Times New Roman" pitchFamily="18" charset="0"/>
                <a:cs typeface="Times New Roman" pitchFamily="18" charset="0"/>
              </a:rPr>
              <a:t>:…</a:t>
            </a:r>
            <a:endParaRPr lang="en-US" sz="2600" dirty="0"/>
          </a:p>
        </p:txBody>
      </p:sp>
      <p:sp>
        <p:nvSpPr>
          <p:cNvPr id="3" name="Content Placeholder 2"/>
          <p:cNvSpPr>
            <a:spLocks noGrp="1"/>
          </p:cNvSpPr>
          <p:nvPr>
            <p:ph idx="1"/>
          </p:nvPr>
        </p:nvSpPr>
        <p:spPr/>
        <p:txBody>
          <a:bodyPr>
            <a:normAutofit/>
          </a:bodyPr>
          <a:lstStyle/>
          <a:p>
            <a:pPr algn="just">
              <a:buFont typeface="Wingdings" pitchFamily="2" charset="2"/>
              <a:buChar char="q"/>
            </a:pPr>
            <a:r>
              <a:rPr lang="en-IN" sz="1800" dirty="0">
                <a:latin typeface="Times New Roman" pitchFamily="18" charset="0"/>
                <a:cs typeface="Times New Roman" pitchFamily="18" charset="0"/>
              </a:rPr>
              <a:t>Until now there is very small analytical attempt has been done in this direction [Mukherjee et al (1980), </a:t>
            </a:r>
            <a:r>
              <a:rPr lang="en-IN" sz="1800" dirty="0" err="1">
                <a:latin typeface="Times New Roman" pitchFamily="18" charset="0"/>
                <a:cs typeface="Times New Roman" pitchFamily="18" charset="0"/>
              </a:rPr>
              <a:t>Tandon</a:t>
            </a:r>
            <a:r>
              <a:rPr lang="en-IN" sz="1800" dirty="0">
                <a:latin typeface="Times New Roman" pitchFamily="18" charset="0"/>
                <a:cs typeface="Times New Roman" pitchFamily="18" charset="0"/>
              </a:rPr>
              <a:t> et al (1983, 1997)]. Bali et</a:t>
            </a:r>
            <a:r>
              <a:rPr lang="en-IN" sz="1800" i="1" dirty="0">
                <a:latin typeface="Times New Roman" pitchFamily="18" charset="0"/>
                <a:cs typeface="Times New Roman" pitchFamily="18" charset="0"/>
              </a:rPr>
              <a:t> al</a:t>
            </a:r>
            <a:r>
              <a:rPr lang="en-IN" sz="1800" dirty="0">
                <a:latin typeface="Times New Roman" pitchFamily="18" charset="0"/>
                <a:cs typeface="Times New Roman" pitchFamily="18" charset="0"/>
              </a:rPr>
              <a:t> (2003) considered the equation of energy in terms of the transport properties in which the effect of fluid velocity in energy transfer is very small and they also considered that at line of symmetry the temperature is zero. </a:t>
            </a:r>
            <a:endParaRPr lang="en-IN" sz="1800" dirty="0" smtClean="0">
              <a:latin typeface="Times New Roman" pitchFamily="18" charset="0"/>
              <a:cs typeface="Times New Roman" pitchFamily="18" charset="0"/>
            </a:endParaRPr>
          </a:p>
          <a:p>
            <a:pPr algn="just">
              <a:buFont typeface="Wingdings" pitchFamily="2" charset="2"/>
              <a:buChar char="q"/>
            </a:pPr>
            <a:r>
              <a:rPr lang="en-IN" sz="1800" dirty="0" smtClean="0">
                <a:latin typeface="Times New Roman" pitchFamily="18" charset="0"/>
                <a:cs typeface="Times New Roman" pitchFamily="18" charset="0"/>
              </a:rPr>
              <a:t>In </a:t>
            </a:r>
            <a:r>
              <a:rPr lang="en-IN" sz="1800" dirty="0">
                <a:latin typeface="Times New Roman" pitchFamily="18" charset="0"/>
                <a:cs typeface="Times New Roman" pitchFamily="18" charset="0"/>
              </a:rPr>
              <a:t>this chapter, an attempt has been made to present more realistic analysis by considering that the temperature in the fluid film region is distributed symmetrically and at the bony end the temperature is constant. </a:t>
            </a:r>
            <a:endParaRPr lang="en-IN" sz="1800" dirty="0" smtClean="0">
              <a:latin typeface="Times New Roman" pitchFamily="18" charset="0"/>
              <a:cs typeface="Times New Roman" pitchFamily="18" charset="0"/>
            </a:endParaRPr>
          </a:p>
          <a:p>
            <a:pPr algn="just">
              <a:buFont typeface="Wingdings" pitchFamily="2" charset="2"/>
              <a:buChar char="q"/>
            </a:pPr>
            <a:r>
              <a:rPr lang="en-IN" sz="1800" dirty="0" smtClean="0">
                <a:latin typeface="Times New Roman" pitchFamily="18" charset="0"/>
                <a:cs typeface="Times New Roman" pitchFamily="18" charset="0"/>
              </a:rPr>
              <a:t>We </a:t>
            </a:r>
            <a:r>
              <a:rPr lang="en-IN" sz="1800" dirty="0">
                <a:latin typeface="Times New Roman" pitchFamily="18" charset="0"/>
                <a:cs typeface="Times New Roman" pitchFamily="18" charset="0"/>
              </a:rPr>
              <a:t>have developed in this chapter a mathematical model for the temperature regulation in squeezing flow of synovial fluid in between the approaching poroelastic cartilaginous surfaces and flow of suspending medium of the lubricant within the intra-articular gap. The synovial fluid has been represented by viscoelastic fluid. The solution to the model is obtained by perturbation method and results have been discussed with the available experimental observations.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80</a:t>
            </a:fld>
            <a:endParaRPr lang="en-US"/>
          </a:p>
        </p:txBody>
      </p:sp>
    </p:spTree>
    <p:extLst>
      <p:ext uri="{BB962C8B-B14F-4D97-AF65-F5344CB8AC3E}">
        <p14:creationId xmlns:p14="http://schemas.microsoft.com/office/powerpoint/2010/main" val="10225145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IN" b="1" dirty="0"/>
              <a:t>FORMULATION OF THE PROBLEM</a:t>
            </a:r>
            <a:r>
              <a:rPr lang="en-US" sz="1600" dirty="0"/>
              <a:t/>
            </a:r>
            <a:br>
              <a:rPr lang="en-US" sz="1600" dirty="0"/>
            </a:br>
            <a:endParaRPr lang="en-US" dirty="0"/>
          </a:p>
        </p:txBody>
      </p:sp>
      <p:sp>
        <p:nvSpPr>
          <p:cNvPr id="3" name="Content Placeholder 2"/>
          <p:cNvSpPr>
            <a:spLocks noGrp="1"/>
          </p:cNvSpPr>
          <p:nvPr>
            <p:ph idx="1"/>
          </p:nvPr>
        </p:nvSpPr>
        <p:spPr/>
        <p:txBody>
          <a:bodyPr>
            <a:normAutofit/>
          </a:bodyPr>
          <a:lstStyle/>
          <a:p>
            <a:pPr marL="0" indent="0">
              <a:buNone/>
            </a:pPr>
            <a:r>
              <a:rPr lang="en-IN" sz="1800" dirty="0">
                <a:latin typeface="Times New Roman" pitchFamily="18" charset="0"/>
                <a:cs typeface="Times New Roman" pitchFamily="18" charset="0"/>
              </a:rPr>
              <a:t>Fig. 7.1 represents geometrical counterpart of the normal knee joint for the model proposed in this chapter. In order to formulate a mathematical tractable problem, we introduce the following admissible assumptions:</a:t>
            </a:r>
            <a:endParaRPr lang="en-US" sz="1800" dirty="0">
              <a:latin typeface="Times New Roman" pitchFamily="18" charset="0"/>
              <a:cs typeface="Times New Roman" pitchFamily="18" charset="0"/>
            </a:endParaRPr>
          </a:p>
          <a:p>
            <a:pPr>
              <a:buFont typeface="Wingdings" pitchFamily="2" charset="2"/>
              <a:buChar char="q"/>
            </a:pPr>
            <a:r>
              <a:rPr lang="en-IN" sz="1800" dirty="0" smtClean="0">
                <a:latin typeface="Times New Roman" pitchFamily="18" charset="0"/>
                <a:cs typeface="Times New Roman" pitchFamily="18" charset="0"/>
              </a:rPr>
              <a:t>Articular </a:t>
            </a:r>
            <a:r>
              <a:rPr lang="en-IN" sz="1800" dirty="0">
                <a:latin typeface="Times New Roman" pitchFamily="18" charset="0"/>
                <a:cs typeface="Times New Roman" pitchFamily="18" charset="0"/>
              </a:rPr>
              <a:t>cartilage behaves strictly as elastic.</a:t>
            </a:r>
            <a:endParaRPr lang="en-US" sz="1800" dirty="0">
              <a:latin typeface="Times New Roman" pitchFamily="18" charset="0"/>
              <a:cs typeface="Times New Roman" pitchFamily="18" charset="0"/>
            </a:endParaRPr>
          </a:p>
          <a:p>
            <a:pPr>
              <a:buFont typeface="Wingdings" pitchFamily="2" charset="2"/>
              <a:buChar char="q"/>
            </a:pPr>
            <a:r>
              <a:rPr lang="en-IN" sz="1800" dirty="0" smtClean="0">
                <a:latin typeface="Times New Roman" pitchFamily="18" charset="0"/>
                <a:cs typeface="Times New Roman" pitchFamily="18" charset="0"/>
              </a:rPr>
              <a:t>Body </a:t>
            </a:r>
            <a:r>
              <a:rPr lang="en-IN" sz="1800" dirty="0">
                <a:latin typeface="Times New Roman" pitchFamily="18" charset="0"/>
                <a:cs typeface="Times New Roman" pitchFamily="18" charset="0"/>
              </a:rPr>
              <a:t>forces and diffusional couples do not exist.</a:t>
            </a:r>
            <a:endParaRPr lang="en-US" sz="1800" dirty="0">
              <a:latin typeface="Times New Roman" pitchFamily="18" charset="0"/>
              <a:cs typeface="Times New Roman" pitchFamily="18" charset="0"/>
            </a:endParaRPr>
          </a:p>
          <a:p>
            <a:pPr>
              <a:buFont typeface="Wingdings" pitchFamily="2" charset="2"/>
              <a:buChar char="q"/>
            </a:pPr>
            <a:r>
              <a:rPr lang="en-IN" sz="1800" dirty="0" smtClean="0">
                <a:latin typeface="Times New Roman" pitchFamily="18" charset="0"/>
                <a:cs typeface="Times New Roman" pitchFamily="18" charset="0"/>
              </a:rPr>
              <a:t>The </a:t>
            </a:r>
            <a:r>
              <a:rPr lang="en-IN" sz="1800" dirty="0">
                <a:latin typeface="Times New Roman" pitchFamily="18" charset="0"/>
                <a:cs typeface="Times New Roman" pitchFamily="18" charset="0"/>
              </a:rPr>
              <a:t>solid and fluid phases are isotropic, homogeneous and incompressible.</a:t>
            </a:r>
            <a:endParaRPr lang="en-US" sz="1800" dirty="0">
              <a:latin typeface="Times New Roman" pitchFamily="18" charset="0"/>
              <a:cs typeface="Times New Roman" pitchFamily="18" charset="0"/>
            </a:endParaRPr>
          </a:p>
          <a:p>
            <a:pPr>
              <a:buFont typeface="Wingdings" pitchFamily="2" charset="2"/>
              <a:buChar char="q"/>
            </a:pPr>
            <a:r>
              <a:rPr lang="en-IN" sz="1800" dirty="0" smtClean="0">
                <a:latin typeface="Times New Roman" pitchFamily="18" charset="0"/>
                <a:cs typeface="Times New Roman" pitchFamily="18" charset="0"/>
              </a:rPr>
              <a:t>The </a:t>
            </a:r>
            <a:r>
              <a:rPr lang="en-IN" sz="1800" dirty="0">
                <a:latin typeface="Times New Roman" pitchFamily="18" charset="0"/>
                <a:cs typeface="Times New Roman" pitchFamily="18" charset="0"/>
              </a:rPr>
              <a:t>ratio of solidity to fluidity (v) is constant.</a:t>
            </a:r>
            <a:endParaRPr lang="en-US" sz="1800" dirty="0">
              <a:latin typeface="Times New Roman" pitchFamily="18" charset="0"/>
              <a:cs typeface="Times New Roman" pitchFamily="18" charset="0"/>
            </a:endParaRPr>
          </a:p>
          <a:p>
            <a:pPr>
              <a:buFont typeface="Wingdings" pitchFamily="2" charset="2"/>
              <a:buChar char="q"/>
            </a:pPr>
            <a:r>
              <a:rPr lang="en-IN" sz="1800" dirty="0" smtClean="0">
                <a:latin typeface="Times New Roman" pitchFamily="18" charset="0"/>
                <a:cs typeface="Times New Roman" pitchFamily="18" charset="0"/>
              </a:rPr>
              <a:t>The </a:t>
            </a:r>
            <a:r>
              <a:rPr lang="en-IN" sz="1800" dirty="0">
                <a:latin typeface="Times New Roman" pitchFamily="18" charset="0"/>
                <a:cs typeface="Times New Roman" pitchFamily="18" charset="0"/>
              </a:rPr>
              <a:t>effect of viscosity of interstitial fluid is negligible except where it </a:t>
            </a:r>
            <a:r>
              <a:rPr lang="en-IN" sz="1800" dirty="0" err="1">
                <a:latin typeface="Times New Roman" pitchFamily="18" charset="0"/>
                <a:cs typeface="Times New Roman" pitchFamily="18" charset="0"/>
              </a:rPr>
              <a:t>implicity</a:t>
            </a:r>
            <a:r>
              <a:rPr lang="en-IN" sz="1800" dirty="0">
                <a:latin typeface="Times New Roman" pitchFamily="18" charset="0"/>
                <a:cs typeface="Times New Roman" pitchFamily="18" charset="0"/>
              </a:rPr>
              <a:t> </a:t>
            </a:r>
            <a:r>
              <a:rPr lang="en-IN" sz="1800" dirty="0" smtClean="0">
                <a:latin typeface="Times New Roman" pitchFamily="18" charset="0"/>
                <a:cs typeface="Times New Roman" pitchFamily="18" charset="0"/>
              </a:rPr>
              <a:t>contributes </a:t>
            </a:r>
            <a:r>
              <a:rPr lang="en-IN" sz="1800" dirty="0">
                <a:latin typeface="Times New Roman" pitchFamily="18" charset="0"/>
                <a:cs typeface="Times New Roman" pitchFamily="18" charset="0"/>
              </a:rPr>
              <a:t>to the diffusional drag.</a:t>
            </a:r>
            <a:endParaRPr lang="en-US" sz="1800" dirty="0">
              <a:latin typeface="Times New Roman" pitchFamily="18" charset="0"/>
              <a:cs typeface="Times New Roman" pitchFamily="18" charset="0"/>
            </a:endParaRPr>
          </a:p>
          <a:p>
            <a:pPr>
              <a:buFont typeface="Wingdings" pitchFamily="2" charset="2"/>
              <a:buChar char="q"/>
            </a:pPr>
            <a:r>
              <a:rPr lang="en-IN" sz="1800" dirty="0" smtClean="0">
                <a:latin typeface="Times New Roman" pitchFamily="18" charset="0"/>
                <a:cs typeface="Times New Roman" pitchFamily="18" charset="0"/>
              </a:rPr>
              <a:t>Owing </a:t>
            </a:r>
            <a:r>
              <a:rPr lang="en-IN" sz="1800" dirty="0">
                <a:latin typeface="Times New Roman" pitchFamily="18" charset="0"/>
                <a:cs typeface="Times New Roman" pitchFamily="18" charset="0"/>
              </a:rPr>
              <a:t>to small transients during articulation, inertial forces are negligible.             </a:t>
            </a:r>
            <a:endParaRPr lang="en-IN" sz="1800" dirty="0" smtClean="0">
              <a:latin typeface="Times New Roman" pitchFamily="18" charset="0"/>
              <a:cs typeface="Times New Roman" pitchFamily="18" charset="0"/>
            </a:endParaRPr>
          </a:p>
          <a:p>
            <a:pPr>
              <a:buFont typeface="Wingdings" pitchFamily="2" charset="2"/>
              <a:buChar char="q"/>
            </a:pPr>
            <a:r>
              <a:rPr lang="en-IN" sz="1800" dirty="0" smtClean="0">
                <a:latin typeface="Times New Roman" pitchFamily="18" charset="0"/>
                <a:cs typeface="Times New Roman" pitchFamily="18" charset="0"/>
              </a:rPr>
              <a:t>Under </a:t>
            </a:r>
            <a:r>
              <a:rPr lang="en-IN" sz="1800" dirty="0">
                <a:latin typeface="Times New Roman" pitchFamily="18" charset="0"/>
                <a:cs typeface="Times New Roman" pitchFamily="18" charset="0"/>
              </a:rPr>
              <a:t>these assumptions, the governing differential equations of continuity, momentum for the cartilage matrix and in the fluid film region are given below separately:</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81</a:t>
            </a:fld>
            <a:endParaRPr lang="en-US"/>
          </a:p>
        </p:txBody>
      </p:sp>
    </p:spTree>
    <p:extLst>
      <p:ext uri="{BB962C8B-B14F-4D97-AF65-F5344CB8AC3E}">
        <p14:creationId xmlns:p14="http://schemas.microsoft.com/office/powerpoint/2010/main" val="30913814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IN" sz="2600" b="1" dirty="0">
                    <a:latin typeface="Times New Roman" pitchFamily="18" charset="0"/>
                    <a:cs typeface="Times New Roman" pitchFamily="18" charset="0"/>
                  </a:rPr>
                  <a:t>Porous cartilage – matrix: </a:t>
                </a:r>
                <a14:m>
                  <m:oMath xmlns:m="http://schemas.openxmlformats.org/officeDocument/2006/math">
                    <m:r>
                      <a:rPr lang="en-IN" sz="2600" b="1" i="1">
                        <a:latin typeface="Cambria Math"/>
                      </a:rPr>
                      <m:t>−</m:t>
                    </m:r>
                    <m:d>
                      <m:dPr>
                        <m:ctrlPr>
                          <a:rPr lang="en-US" sz="2600" b="1" i="1">
                            <a:latin typeface="Cambria Math"/>
                          </a:rPr>
                        </m:ctrlPr>
                      </m:dPr>
                      <m:e>
                        <m:sSup>
                          <m:sSupPr>
                            <m:ctrlPr>
                              <a:rPr lang="en-US" sz="2600" b="1" i="1">
                                <a:latin typeface="Cambria Math"/>
                              </a:rPr>
                            </m:ctrlPr>
                          </m:sSupPr>
                          <m:e>
                            <m:r>
                              <a:rPr lang="en-IN" sz="2600" b="1" i="1">
                                <a:latin typeface="Cambria Math"/>
                              </a:rPr>
                              <m:t>𝒉</m:t>
                            </m:r>
                          </m:e>
                          <m:sup>
                            <m:r>
                              <a:rPr lang="en-IN" sz="2600" b="1" i="1">
                                <a:latin typeface="Cambria Math"/>
                              </a:rPr>
                              <m:t>′</m:t>
                            </m:r>
                          </m:sup>
                        </m:sSup>
                        <m:r>
                          <a:rPr lang="en-IN" sz="2600" b="1" i="1">
                            <a:latin typeface="Cambria Math"/>
                          </a:rPr>
                          <m:t>+</m:t>
                        </m:r>
                        <m:sSup>
                          <m:sSupPr>
                            <m:ctrlPr>
                              <a:rPr lang="en-US" sz="2600" b="1" i="1">
                                <a:latin typeface="Cambria Math"/>
                              </a:rPr>
                            </m:ctrlPr>
                          </m:sSupPr>
                          <m:e>
                            <m:r>
                              <a:rPr lang="en-IN" sz="2600" b="1" i="1">
                                <a:latin typeface="Cambria Math"/>
                              </a:rPr>
                              <m:t>𝑯</m:t>
                            </m:r>
                          </m:e>
                          <m:sup>
                            <m:r>
                              <a:rPr lang="en-IN" sz="2600" b="1" i="1">
                                <a:latin typeface="Cambria Math"/>
                              </a:rPr>
                              <m:t>′</m:t>
                            </m:r>
                          </m:sup>
                        </m:sSup>
                      </m:e>
                    </m:d>
                    <m:r>
                      <a:rPr lang="en-IN" sz="2600" b="1" i="1">
                        <a:latin typeface="Cambria Math"/>
                      </a:rPr>
                      <m:t>≤</m:t>
                    </m:r>
                    <m:sSup>
                      <m:sSupPr>
                        <m:ctrlPr>
                          <a:rPr lang="en-US" sz="2600" b="1" i="1">
                            <a:latin typeface="Cambria Math"/>
                          </a:rPr>
                        </m:ctrlPr>
                      </m:sSupPr>
                      <m:e>
                        <m:r>
                          <a:rPr lang="en-IN" sz="2600" b="1" i="1">
                            <a:latin typeface="Cambria Math"/>
                          </a:rPr>
                          <m:t>𝒚</m:t>
                        </m:r>
                      </m:e>
                      <m:sup>
                        <m:r>
                          <a:rPr lang="en-IN" sz="2600" b="1" i="1">
                            <a:latin typeface="Cambria Math"/>
                          </a:rPr>
                          <m:t>′</m:t>
                        </m:r>
                      </m:sup>
                    </m:sSup>
                    <m:r>
                      <a:rPr lang="en-IN" sz="2600" b="1" i="1">
                        <a:latin typeface="Cambria Math"/>
                      </a:rPr>
                      <m:t>≤−</m:t>
                    </m:r>
                    <m:sSup>
                      <m:sSupPr>
                        <m:ctrlPr>
                          <a:rPr lang="en-US" sz="2600" b="1" i="1">
                            <a:latin typeface="Cambria Math"/>
                          </a:rPr>
                        </m:ctrlPr>
                      </m:sSupPr>
                      <m:e>
                        <m:r>
                          <a:rPr lang="en-IN" sz="2600" b="1" i="1">
                            <a:latin typeface="Cambria Math"/>
                          </a:rPr>
                          <m:t>𝒉</m:t>
                        </m:r>
                      </m:e>
                      <m:sup>
                        <m:r>
                          <a:rPr lang="en-IN" sz="2600" b="1" i="1">
                            <a:latin typeface="Cambria Math"/>
                          </a:rPr>
                          <m:t>′</m:t>
                        </m:r>
                      </m:sup>
                    </m:sSup>
                    <m:r>
                      <a:rPr lang="en-IN" sz="2600" b="1" i="1">
                        <a:latin typeface="Cambria Math"/>
                      </a:rPr>
                      <m:t>  </m:t>
                    </m:r>
                    <m:r>
                      <a:rPr lang="en-IN" sz="2600" b="1" i="1">
                        <a:latin typeface="Cambria Math"/>
                      </a:rPr>
                      <m:t>𝒂𝒏𝒅</m:t>
                    </m:r>
                    <m:r>
                      <a:rPr lang="en-IN" sz="2600" b="1" i="1">
                        <a:latin typeface="Cambria Math"/>
                      </a:rPr>
                      <m:t> </m:t>
                    </m:r>
                    <m:sSup>
                      <m:sSupPr>
                        <m:ctrlPr>
                          <a:rPr lang="en-US" sz="2600" b="1" i="1">
                            <a:latin typeface="Cambria Math"/>
                          </a:rPr>
                        </m:ctrlPr>
                      </m:sSupPr>
                      <m:e>
                        <m:r>
                          <a:rPr lang="en-IN" sz="2600" b="1" i="1">
                            <a:latin typeface="Cambria Math"/>
                          </a:rPr>
                          <m:t>𝒉</m:t>
                        </m:r>
                      </m:e>
                      <m:sup>
                        <m:r>
                          <a:rPr lang="en-IN" sz="2600" b="1" i="1">
                            <a:latin typeface="Cambria Math"/>
                          </a:rPr>
                          <m:t>′</m:t>
                        </m:r>
                      </m:sup>
                    </m:sSup>
                    <m:r>
                      <a:rPr lang="en-IN" sz="2600" b="1" i="1">
                        <a:latin typeface="Cambria Math"/>
                      </a:rPr>
                      <m:t>≤</m:t>
                    </m:r>
                    <m:r>
                      <a:rPr lang="en-IN" sz="2600" b="1" i="1">
                        <a:latin typeface="Cambria Math"/>
                      </a:rPr>
                      <m:t>𝒚</m:t>
                    </m:r>
                    <m:r>
                      <a:rPr lang="en-IN" sz="2600" b="1" i="1">
                        <a:latin typeface="Cambria Math"/>
                      </a:rPr>
                      <m:t>′≤(</m:t>
                    </m:r>
                    <m:sSup>
                      <m:sSupPr>
                        <m:ctrlPr>
                          <a:rPr lang="en-US" sz="2600" b="1" i="1">
                            <a:latin typeface="Cambria Math"/>
                          </a:rPr>
                        </m:ctrlPr>
                      </m:sSupPr>
                      <m:e>
                        <m:r>
                          <a:rPr lang="en-IN" sz="2600" b="1" i="1">
                            <a:latin typeface="Cambria Math"/>
                          </a:rPr>
                          <m:t>𝒉</m:t>
                        </m:r>
                      </m:e>
                      <m:sup>
                        <m:r>
                          <a:rPr lang="en-IN" sz="2600" b="1" i="1">
                            <a:latin typeface="Cambria Math"/>
                          </a:rPr>
                          <m:t>′</m:t>
                        </m:r>
                      </m:sup>
                    </m:sSup>
                    <m:r>
                      <a:rPr lang="en-IN" sz="2600" b="1" i="1">
                        <a:latin typeface="Cambria Math"/>
                      </a:rPr>
                      <m:t>+</m:t>
                    </m:r>
                    <m:sSup>
                      <m:sSupPr>
                        <m:ctrlPr>
                          <a:rPr lang="en-US" sz="2600" b="1" i="1">
                            <a:latin typeface="Cambria Math"/>
                          </a:rPr>
                        </m:ctrlPr>
                      </m:sSupPr>
                      <m:e>
                        <m:r>
                          <a:rPr lang="en-IN" sz="2600" b="1" i="1">
                            <a:latin typeface="Cambria Math"/>
                          </a:rPr>
                          <m:t>𝑯</m:t>
                        </m:r>
                      </m:e>
                      <m:sup>
                        <m:r>
                          <a:rPr lang="en-IN" sz="2600" b="1" i="1">
                            <a:latin typeface="Cambria Math"/>
                          </a:rPr>
                          <m:t>′</m:t>
                        </m:r>
                      </m:sup>
                    </m:sSup>
                    <m:r>
                      <a:rPr lang="en-IN" sz="2600" b="1" i="1">
                        <a:latin typeface="Cambria Math"/>
                      </a:rPr>
                      <m:t>)</m:t>
                    </m:r>
                  </m:oMath>
                </a14:m>
                <a:endParaRPr lang="en-US" sz="2600" dirty="0">
                  <a:latin typeface="Times New Roman" pitchFamily="18" charset="0"/>
                  <a:cs typeface="Times New Roman"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1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pitchFamily="2" charset="2"/>
                  <a:buChar char="q"/>
                </a:pPr>
                <a:r>
                  <a:rPr lang="en-IN" sz="1800" dirty="0" smtClean="0">
                    <a:latin typeface="Times New Roman" pitchFamily="18" charset="0"/>
                    <a:cs typeface="Times New Roman" pitchFamily="18" charset="0"/>
                  </a:rPr>
                  <a:t>The </a:t>
                </a:r>
                <a:r>
                  <a:rPr lang="en-IN" sz="1800" dirty="0">
                    <a:latin typeface="Times New Roman" pitchFamily="18" charset="0"/>
                    <a:cs typeface="Times New Roman" pitchFamily="18" charset="0"/>
                  </a:rPr>
                  <a:t>governing equation for the pressure distribution within the cartilage.</a:t>
                </a:r>
                <a:endParaRPr lang="en-US" sz="1800" dirty="0">
                  <a:latin typeface="Times New Roman" pitchFamily="18" charset="0"/>
                  <a:cs typeface="Times New Roman" pitchFamily="18" charset="0"/>
                </a:endParaRPr>
              </a:p>
              <a:p>
                <a:pPr>
                  <a:buFont typeface="Wingdings" pitchFamily="2" charset="2"/>
                  <a:buChar char="q"/>
                </a:pPr>
                <a:endParaRPr lang="en-IN" sz="1800" dirty="0" smtClean="0"/>
              </a:p>
              <a:p>
                <a:pPr marL="0" indent="0">
                  <a:buNone/>
                </a:pPr>
                <a:r>
                  <a:rPr lang="en-IN" sz="1800" dirty="0" smtClean="0"/>
                  <a:t>		</a:t>
                </a:r>
                <a14:m>
                  <m:oMath xmlns:m="http://schemas.openxmlformats.org/officeDocument/2006/math">
                    <m:r>
                      <a:rPr lang="en-IN" sz="1800">
                        <a:latin typeface="Cambria Math"/>
                      </a:rPr>
                      <m:t>𝛻</m:t>
                    </m:r>
                    <m:r>
                      <a:rPr lang="en-IN" sz="1800" i="1">
                        <a:latin typeface="Cambria Math"/>
                      </a:rPr>
                      <m:t>.</m:t>
                    </m:r>
                    <m:d>
                      <m:dPr>
                        <m:ctrlPr>
                          <a:rPr lang="en-US" sz="1800" i="1">
                            <a:latin typeface="Cambria Math"/>
                          </a:rPr>
                        </m:ctrlPr>
                      </m:dPr>
                      <m:e>
                        <m:sSup>
                          <m:sSupPr>
                            <m:ctrlPr>
                              <a:rPr lang="en-US" sz="1800" i="1">
                                <a:latin typeface="Cambria Math"/>
                              </a:rPr>
                            </m:ctrlPr>
                          </m:sSupPr>
                          <m:e>
                            <m:r>
                              <a:rPr lang="en-IN" sz="1800" i="1">
                                <a:latin typeface="Cambria Math"/>
                              </a:rPr>
                              <m:t>𝑘</m:t>
                            </m:r>
                          </m:e>
                          <m:sup>
                            <m:r>
                              <a:rPr lang="en-IN" sz="1800" i="1">
                                <a:latin typeface="Cambria Math"/>
                              </a:rPr>
                              <m:t>′</m:t>
                            </m:r>
                          </m:sup>
                        </m:sSup>
                        <m:r>
                          <a:rPr lang="en-IN" sz="1800">
                            <a:latin typeface="Cambria Math"/>
                          </a:rPr>
                          <m:t>𝛻</m:t>
                        </m:r>
                        <m:acc>
                          <m:accPr>
                            <m:chr m:val="̅"/>
                            <m:ctrlPr>
                              <a:rPr lang="en-US" sz="1800" i="1">
                                <a:latin typeface="Cambria Math"/>
                              </a:rPr>
                            </m:ctrlPr>
                          </m:accPr>
                          <m:e>
                            <m:sSup>
                              <m:sSupPr>
                                <m:ctrlPr>
                                  <a:rPr lang="en-US" sz="1800" i="1">
                                    <a:latin typeface="Cambria Math"/>
                                  </a:rPr>
                                </m:ctrlPr>
                              </m:sSupPr>
                              <m:e>
                                <m:r>
                                  <a:rPr lang="en-IN" sz="1800" i="1">
                                    <a:latin typeface="Cambria Math"/>
                                  </a:rPr>
                                  <m:t>𝑝</m:t>
                                </m:r>
                              </m:e>
                              <m:sup>
                                <m:r>
                                  <a:rPr lang="en-IN" sz="1800" i="1">
                                    <a:latin typeface="Cambria Math"/>
                                  </a:rPr>
                                  <m:t>′</m:t>
                                </m:r>
                              </m:sup>
                            </m:sSup>
                          </m:e>
                        </m:acc>
                      </m:e>
                    </m:d>
                    <m:r>
                      <a:rPr lang="en-IN" sz="1800" i="1">
                        <a:latin typeface="Cambria Math"/>
                      </a:rPr>
                      <m:t>=0</m:t>
                    </m:r>
                  </m:oMath>
                </a14:m>
                <a:endParaRPr lang="en-US" sz="1800" dirty="0" smtClean="0">
                  <a:latin typeface="Times New Roman" pitchFamily="18" charset="0"/>
                  <a:cs typeface="Times New Roman" pitchFamily="18" charset="0"/>
                </a:endParaRPr>
              </a:p>
              <a:p>
                <a:pPr>
                  <a:buFont typeface="Wingdings" pitchFamily="2" charset="2"/>
                  <a:buChar char="q"/>
                </a:pPr>
                <a:endParaRPr lang="en-US" sz="1800" dirty="0">
                  <a:latin typeface="Times New Roman" pitchFamily="18" charset="0"/>
                  <a:cs typeface="Times New Roman" pitchFamily="18" charset="0"/>
                </a:endParaRPr>
              </a:p>
              <a:p>
                <a:pPr marL="0" marR="0" algn="just">
                  <a:lnSpc>
                    <a:spcPct val="115000"/>
                  </a:lnSpc>
                  <a:spcBef>
                    <a:spcPts val="0"/>
                  </a:spcBef>
                  <a:spcAft>
                    <a:spcPts val="1000"/>
                  </a:spcAft>
                  <a:buFont typeface="Wingdings" pitchFamily="2" charset="2"/>
                  <a:buChar char="q"/>
                </a:pPr>
                <a:r>
                  <a:rPr lang="en-IN" sz="1800" dirty="0">
                    <a:latin typeface="Times New Roman"/>
                    <a:ea typeface="Times New Roman"/>
                    <a:cs typeface="Times New Roman"/>
                  </a:rPr>
                  <a:t>The permeability of the porous matrix, due to the normal body weight during prolonged standing or jumping, decreases with y-coordinate </a:t>
                </a:r>
                <a14:m>
                  <m:oMath xmlns:m="http://schemas.openxmlformats.org/officeDocument/2006/math">
                    <m:r>
                      <a:rPr lang="en-IN" sz="1800" i="1">
                        <a:effectLst/>
                        <a:latin typeface="Cambria Math"/>
                        <a:ea typeface="Times New Roman"/>
                        <a:cs typeface="Times New Roman"/>
                      </a:rPr>
                      <m:t>𝑘</m:t>
                    </m:r>
                    <m:r>
                      <a:rPr lang="en-IN" sz="1800" i="1">
                        <a:effectLst/>
                        <a:latin typeface="Cambria Math"/>
                        <a:ea typeface="Times New Roman"/>
                        <a:cs typeface="Times New Roman"/>
                      </a:rPr>
                      <m:t>=</m:t>
                    </m:r>
                    <m:sSub>
                      <m:sSubPr>
                        <m:ctrlPr>
                          <a:rPr lang="en-US" sz="1800" i="1">
                            <a:effectLst/>
                            <a:latin typeface="Cambria Math"/>
                            <a:ea typeface="Times New Roman"/>
                            <a:cs typeface="Times New Roman"/>
                          </a:rPr>
                        </m:ctrlPr>
                      </m:sSubPr>
                      <m:e>
                        <m:r>
                          <a:rPr lang="en-IN" sz="1800" i="1">
                            <a:effectLst/>
                            <a:latin typeface="Cambria Math"/>
                            <a:ea typeface="Times New Roman"/>
                            <a:cs typeface="Times New Roman"/>
                          </a:rPr>
                          <m:t>𝑘</m:t>
                        </m:r>
                      </m:e>
                      <m:sub>
                        <m:r>
                          <a:rPr lang="en-IN" sz="1800" i="1">
                            <a:effectLst/>
                            <a:latin typeface="Cambria Math"/>
                            <a:ea typeface="Times New Roman"/>
                            <a:cs typeface="Times New Roman"/>
                          </a:rPr>
                          <m:t>0</m:t>
                        </m:r>
                      </m:sub>
                    </m:sSub>
                    <m:d>
                      <m:dPr>
                        <m:ctrlPr>
                          <a:rPr lang="en-US" sz="1800" i="1">
                            <a:effectLst/>
                            <a:latin typeface="Cambria Math"/>
                            <a:ea typeface="Times New Roman"/>
                            <a:cs typeface="Times New Roman"/>
                          </a:rPr>
                        </m:ctrlPr>
                      </m:dPr>
                      <m:e>
                        <m:r>
                          <a:rPr lang="en-IN" sz="1800" i="1">
                            <a:effectLst/>
                            <a:latin typeface="Cambria Math"/>
                            <a:ea typeface="Times New Roman"/>
                            <a:cs typeface="Times New Roman"/>
                          </a:rPr>
                          <m:t>1−</m:t>
                        </m:r>
                        <m:r>
                          <a:rPr lang="en-IN" sz="1800" i="1">
                            <a:effectLst/>
                            <a:latin typeface="Cambria Math"/>
                            <a:ea typeface="Times New Roman"/>
                            <a:cs typeface="Times New Roman"/>
                          </a:rPr>
                          <m:t>𝛽</m:t>
                        </m:r>
                        <m:sSup>
                          <m:sSupPr>
                            <m:ctrlPr>
                              <a:rPr lang="en-US" sz="1800" i="1">
                                <a:effectLst/>
                                <a:latin typeface="Cambria Math"/>
                                <a:ea typeface="Times New Roman"/>
                                <a:cs typeface="Times New Roman"/>
                              </a:rPr>
                            </m:ctrlPr>
                          </m:sSupPr>
                          <m:e>
                            <m:r>
                              <a:rPr lang="en-IN" sz="1800" i="1">
                                <a:effectLst/>
                                <a:latin typeface="Cambria Math"/>
                                <a:ea typeface="Times New Roman"/>
                                <a:cs typeface="Times New Roman"/>
                              </a:rPr>
                              <m:t>𝑦</m:t>
                            </m:r>
                          </m:e>
                          <m:sup>
                            <m:r>
                              <a:rPr lang="en-IN" sz="1800" i="1">
                                <a:effectLst/>
                                <a:latin typeface="Cambria Math"/>
                                <a:ea typeface="Times New Roman"/>
                                <a:cs typeface="Times New Roman"/>
                              </a:rPr>
                              <m:t>′</m:t>
                            </m:r>
                          </m:sup>
                        </m:sSup>
                      </m:e>
                    </m:d>
                  </m:oMath>
                </a14:m>
                <a:r>
                  <a:rPr lang="en-IN" sz="1800" dirty="0">
                    <a:effectLst/>
                    <a:latin typeface="Times New Roman"/>
                    <a:ea typeface="Times New Roman"/>
                    <a:cs typeface="Times New Roman"/>
                  </a:rPr>
                  <a:t> i.e. in the tissue region</a:t>
                </a:r>
                <a14:m>
                  <m:oMath xmlns:m="http://schemas.openxmlformats.org/officeDocument/2006/math">
                    <m:r>
                      <a:rPr lang="en-IN" sz="1800" i="1">
                        <a:effectLst/>
                        <a:latin typeface="Cambria Math"/>
                        <a:ea typeface="Times New Roman"/>
                        <a:cs typeface="Times New Roman"/>
                      </a:rPr>
                      <m:t>.</m:t>
                    </m:r>
                  </m:oMath>
                </a14:m>
                <a:endParaRPr lang="en-US" sz="1600" dirty="0">
                  <a:ea typeface="Times New Roman"/>
                  <a:cs typeface="Times New Roman"/>
                </a:endParaRPr>
              </a:p>
              <a:p>
                <a:pPr marL="0" marR="0" algn="just">
                  <a:lnSpc>
                    <a:spcPct val="115000"/>
                  </a:lnSpc>
                  <a:spcBef>
                    <a:spcPts val="0"/>
                  </a:spcBef>
                  <a:spcAft>
                    <a:spcPts val="1000"/>
                  </a:spcAft>
                  <a:buFont typeface="Wingdings" pitchFamily="2" charset="2"/>
                  <a:buChar char="q"/>
                </a:pPr>
                <a:r>
                  <a:rPr lang="en-IN" sz="1800" dirty="0">
                    <a:effectLst/>
                    <a:latin typeface="Times New Roman"/>
                    <a:ea typeface="Times New Roman"/>
                    <a:cs typeface="Times New Roman"/>
                  </a:rPr>
                  <a:t>The pressure distribution within the porous matrix </a:t>
                </a:r>
                <a14:m>
                  <m:oMath xmlns:m="http://schemas.openxmlformats.org/officeDocument/2006/math">
                    <m:acc>
                      <m:accPr>
                        <m:chr m:val="̅"/>
                        <m:ctrlPr>
                          <a:rPr lang="en-US" sz="1800" i="1">
                            <a:effectLst/>
                            <a:latin typeface="Cambria Math"/>
                            <a:ea typeface="Times New Roman"/>
                            <a:cs typeface="Times New Roman"/>
                          </a:rPr>
                        </m:ctrlPr>
                      </m:accPr>
                      <m:e>
                        <m:r>
                          <a:rPr lang="en-IN" sz="1800" i="1">
                            <a:effectLst/>
                            <a:latin typeface="Cambria Math"/>
                            <a:ea typeface="Times New Roman"/>
                            <a:cs typeface="Times New Roman"/>
                          </a:rPr>
                          <m:t>𝑝</m:t>
                        </m:r>
                      </m:e>
                    </m:acc>
                    <m:r>
                      <a:rPr lang="en-IN" sz="1800" i="1">
                        <a:effectLst/>
                        <a:latin typeface="Cambria Math"/>
                        <a:ea typeface="Times New Roman"/>
                        <a:cs typeface="Times New Roman"/>
                      </a:rPr>
                      <m:t>(</m:t>
                    </m:r>
                    <m:sSup>
                      <m:sSupPr>
                        <m:ctrlPr>
                          <a:rPr lang="en-US" sz="1800" i="1">
                            <a:effectLst/>
                            <a:latin typeface="Cambria Math"/>
                            <a:ea typeface="Times New Roman"/>
                            <a:cs typeface="Times New Roman"/>
                          </a:rPr>
                        </m:ctrlPr>
                      </m:sSupPr>
                      <m:e>
                        <m:r>
                          <a:rPr lang="en-IN" sz="1800" i="1">
                            <a:effectLst/>
                            <a:latin typeface="Cambria Math"/>
                            <a:ea typeface="Times New Roman"/>
                            <a:cs typeface="Times New Roman"/>
                          </a:rPr>
                          <m:t>𝑥</m:t>
                        </m:r>
                      </m:e>
                      <m:sup>
                        <m:r>
                          <a:rPr lang="en-IN" sz="1800" i="1">
                            <a:effectLst/>
                            <a:latin typeface="Cambria Math"/>
                            <a:ea typeface="Times New Roman"/>
                            <a:cs typeface="Times New Roman"/>
                          </a:rPr>
                          <m:t>′</m:t>
                        </m:r>
                      </m:sup>
                    </m:sSup>
                    <m:r>
                      <a:rPr lang="en-IN" sz="1800" i="1">
                        <a:effectLst/>
                        <a:latin typeface="Cambria Math"/>
                        <a:ea typeface="Times New Roman"/>
                        <a:cs typeface="Times New Roman"/>
                      </a:rPr>
                      <m:t>,</m:t>
                    </m:r>
                    <m:sSup>
                      <m:sSupPr>
                        <m:ctrlPr>
                          <a:rPr lang="en-US" sz="1800" i="1">
                            <a:effectLst/>
                            <a:latin typeface="Cambria Math"/>
                            <a:ea typeface="Times New Roman"/>
                            <a:cs typeface="Times New Roman"/>
                          </a:rPr>
                        </m:ctrlPr>
                      </m:sSupPr>
                      <m:e>
                        <m:r>
                          <a:rPr lang="en-IN" sz="1800" i="1">
                            <a:effectLst/>
                            <a:latin typeface="Cambria Math"/>
                            <a:ea typeface="Times New Roman"/>
                            <a:cs typeface="Times New Roman"/>
                          </a:rPr>
                          <m:t>𝑦</m:t>
                        </m:r>
                      </m:e>
                      <m:sup>
                        <m:r>
                          <a:rPr lang="en-IN" sz="1800" i="1">
                            <a:effectLst/>
                            <a:latin typeface="Cambria Math"/>
                            <a:ea typeface="Times New Roman"/>
                            <a:cs typeface="Times New Roman"/>
                          </a:rPr>
                          <m:t>′</m:t>
                        </m:r>
                      </m:sup>
                    </m:sSup>
                    <m:r>
                      <a:rPr lang="en-IN" sz="1800" i="1">
                        <a:effectLst/>
                        <a:latin typeface="Cambria Math"/>
                        <a:ea typeface="Times New Roman"/>
                        <a:cs typeface="Times New Roman"/>
                      </a:rPr>
                      <m:t>)</m:t>
                    </m:r>
                  </m:oMath>
                </a14:m>
                <a:r>
                  <a:rPr lang="en-IN" sz="1800" dirty="0">
                    <a:effectLst/>
                    <a:latin typeface="Times New Roman"/>
                    <a:ea typeface="Times New Roman"/>
                    <a:cs typeface="Times New Roman"/>
                  </a:rPr>
                  <a:t> is given by the equation </a:t>
                </a:r>
                <a:endParaRPr lang="en-US" sz="1600" dirty="0">
                  <a:ea typeface="Times New Roman"/>
                  <a:cs typeface="Times New Roman"/>
                </a:endParaRPr>
              </a:p>
              <a:p>
                <a:pPr marL="0" indent="0">
                  <a:buNone/>
                </a:pPr>
                <a:r>
                  <a:rPr lang="en-US" sz="1800" dirty="0" smtClean="0">
                    <a:effectLst/>
                    <a:cs typeface="Times New Roman"/>
                  </a:rPr>
                  <a:t>	</a:t>
                </a:r>
                <a14:m>
                  <m:oMath xmlns:m="http://schemas.openxmlformats.org/officeDocument/2006/math">
                    <m:f>
                      <m:fPr>
                        <m:ctrlPr>
                          <a:rPr lang="en-US" sz="1800" i="1">
                            <a:effectLst/>
                            <a:latin typeface="Cambria Math"/>
                            <a:cs typeface="Times New Roman"/>
                          </a:rPr>
                        </m:ctrlPr>
                      </m:fPr>
                      <m:num>
                        <m:sSup>
                          <m:sSupPr>
                            <m:ctrlPr>
                              <a:rPr lang="en-US" sz="1800" i="1">
                                <a:effectLst/>
                                <a:latin typeface="Cambria Math"/>
                                <a:cs typeface="Times New Roman"/>
                              </a:rPr>
                            </m:ctrlPr>
                          </m:sSupPr>
                          <m:e>
                            <m:r>
                              <a:rPr lang="en-IN" sz="1800" i="1">
                                <a:effectLst/>
                                <a:latin typeface="Cambria Math"/>
                                <a:ea typeface="Times New Roman"/>
                                <a:cs typeface="Times New Roman"/>
                              </a:rPr>
                              <m:t>𝜕</m:t>
                            </m:r>
                          </m:e>
                          <m:sup>
                            <m:r>
                              <a:rPr lang="en-IN" sz="1800" i="1">
                                <a:effectLst/>
                                <a:latin typeface="Cambria Math"/>
                                <a:ea typeface="Times New Roman"/>
                                <a:cs typeface="Times New Roman"/>
                              </a:rPr>
                              <m:t>2</m:t>
                            </m:r>
                          </m:sup>
                        </m:sSup>
                        <m:acc>
                          <m:accPr>
                            <m:chr m:val="̅"/>
                            <m:ctrlPr>
                              <a:rPr lang="en-US" sz="1800" i="1">
                                <a:effectLst/>
                                <a:latin typeface="Cambria Math"/>
                                <a:cs typeface="Times New Roman"/>
                              </a:rPr>
                            </m:ctrlPr>
                          </m:accPr>
                          <m:e>
                            <m:r>
                              <a:rPr lang="en-IN" sz="1800" i="1">
                                <a:effectLst/>
                                <a:latin typeface="Cambria Math"/>
                                <a:ea typeface="Times New Roman"/>
                                <a:cs typeface="Times New Roman"/>
                              </a:rPr>
                              <m:t>𝑝</m:t>
                            </m:r>
                            <m:r>
                              <a:rPr lang="en-IN" sz="1800" i="1">
                                <a:effectLst/>
                                <a:latin typeface="Cambria Math"/>
                                <a:ea typeface="Times New Roman"/>
                                <a:cs typeface="Times New Roman"/>
                              </a:rPr>
                              <m:t>′</m:t>
                            </m:r>
                          </m:e>
                        </m:acc>
                      </m:num>
                      <m:den>
                        <m:r>
                          <a:rPr lang="en-IN" sz="1800" i="1">
                            <a:effectLst/>
                            <a:latin typeface="Cambria Math"/>
                            <a:ea typeface="Times New Roman"/>
                            <a:cs typeface="Times New Roman"/>
                          </a:rPr>
                          <m:t>𝜕</m:t>
                        </m:r>
                        <m:sSup>
                          <m:sSupPr>
                            <m:ctrlPr>
                              <a:rPr lang="en-US" sz="1800" i="1">
                                <a:effectLst/>
                                <a:latin typeface="Cambria Math"/>
                                <a:cs typeface="Times New Roman"/>
                              </a:rPr>
                            </m:ctrlPr>
                          </m:sSupPr>
                          <m:e>
                            <m:r>
                              <a:rPr lang="en-IN" sz="1800" i="1">
                                <a:effectLst/>
                                <a:latin typeface="Cambria Math"/>
                                <a:ea typeface="Times New Roman"/>
                                <a:cs typeface="Times New Roman"/>
                              </a:rPr>
                              <m:t>𝑥</m:t>
                            </m:r>
                            <m:r>
                              <a:rPr lang="en-IN" sz="1800" i="1">
                                <a:effectLst/>
                                <a:latin typeface="Cambria Math"/>
                                <a:ea typeface="Times New Roman"/>
                                <a:cs typeface="Times New Roman"/>
                              </a:rPr>
                              <m:t>′</m:t>
                            </m:r>
                          </m:e>
                          <m:sup>
                            <m:r>
                              <a:rPr lang="en-IN" sz="1800" i="1">
                                <a:effectLst/>
                                <a:latin typeface="Cambria Math"/>
                                <a:ea typeface="Times New Roman"/>
                                <a:cs typeface="Times New Roman"/>
                              </a:rPr>
                              <m:t>2</m:t>
                            </m:r>
                          </m:sup>
                        </m:sSup>
                      </m:den>
                    </m:f>
                    <m:r>
                      <a:rPr lang="en-IN" sz="1800" i="1">
                        <a:effectLst/>
                        <a:latin typeface="Cambria Math"/>
                        <a:ea typeface="Times New Roman"/>
                        <a:cs typeface="Times New Roman"/>
                      </a:rPr>
                      <m:t>+</m:t>
                    </m:r>
                    <m:f>
                      <m:fPr>
                        <m:ctrlPr>
                          <a:rPr lang="en-US" sz="1800" i="1">
                            <a:effectLst/>
                            <a:latin typeface="Cambria Math"/>
                            <a:cs typeface="Times New Roman"/>
                          </a:rPr>
                        </m:ctrlPr>
                      </m:fPr>
                      <m:num>
                        <m:r>
                          <a:rPr lang="en-IN" sz="1800" i="1">
                            <a:effectLst/>
                            <a:latin typeface="Cambria Math"/>
                            <a:ea typeface="Times New Roman"/>
                            <a:cs typeface="Times New Roman"/>
                          </a:rPr>
                          <m:t>𝜕</m:t>
                        </m:r>
                      </m:num>
                      <m:den>
                        <m:r>
                          <a:rPr lang="en-IN" sz="1800" i="1">
                            <a:effectLst/>
                            <a:latin typeface="Cambria Math"/>
                            <a:ea typeface="Times New Roman"/>
                            <a:cs typeface="Times New Roman"/>
                          </a:rPr>
                          <m:t>𝜕</m:t>
                        </m:r>
                        <m:r>
                          <a:rPr lang="en-IN" sz="1800" i="1">
                            <a:effectLst/>
                            <a:latin typeface="Cambria Math"/>
                            <a:ea typeface="Times New Roman"/>
                            <a:cs typeface="Times New Roman"/>
                          </a:rPr>
                          <m:t>𝑦</m:t>
                        </m:r>
                        <m:r>
                          <a:rPr lang="en-IN" sz="1800" i="1">
                            <a:effectLst/>
                            <a:latin typeface="Cambria Math"/>
                            <a:ea typeface="Times New Roman"/>
                            <a:cs typeface="Times New Roman"/>
                          </a:rPr>
                          <m:t>′</m:t>
                        </m:r>
                      </m:den>
                    </m:f>
                    <m:d>
                      <m:dPr>
                        <m:begChr m:val="["/>
                        <m:endChr m:val="]"/>
                        <m:ctrlPr>
                          <a:rPr lang="en-US" sz="1800" i="1">
                            <a:effectLst/>
                            <a:latin typeface="Cambria Math"/>
                            <a:cs typeface="Times New Roman"/>
                          </a:rPr>
                        </m:ctrlPr>
                      </m:dPr>
                      <m:e>
                        <m:sSub>
                          <m:sSubPr>
                            <m:ctrlPr>
                              <a:rPr lang="en-US" sz="1800" i="1">
                                <a:effectLst/>
                                <a:latin typeface="Cambria Math"/>
                                <a:cs typeface="Times New Roman"/>
                              </a:rPr>
                            </m:ctrlPr>
                          </m:sSubPr>
                          <m:e>
                            <m:r>
                              <a:rPr lang="en-IN" sz="1800" i="1">
                                <a:effectLst/>
                                <a:latin typeface="Cambria Math"/>
                                <a:ea typeface="Times New Roman"/>
                                <a:cs typeface="Times New Roman"/>
                              </a:rPr>
                              <m:t>𝑘</m:t>
                            </m:r>
                          </m:e>
                          <m:sub>
                            <m:r>
                              <a:rPr lang="en-IN" sz="1800" i="1">
                                <a:effectLst/>
                                <a:latin typeface="Cambria Math"/>
                                <a:ea typeface="Times New Roman"/>
                                <a:cs typeface="Times New Roman"/>
                              </a:rPr>
                              <m:t>0</m:t>
                            </m:r>
                          </m:sub>
                        </m:sSub>
                        <m:r>
                          <a:rPr lang="en-IN" sz="1800" i="1">
                            <a:effectLst/>
                            <a:latin typeface="Cambria Math"/>
                            <a:ea typeface="Times New Roman"/>
                            <a:cs typeface="Times New Roman"/>
                          </a:rPr>
                          <m:t>(1−</m:t>
                        </m:r>
                        <m:r>
                          <a:rPr lang="en-IN" sz="1800" i="1">
                            <a:effectLst/>
                            <a:latin typeface="Cambria Math"/>
                            <a:ea typeface="Times New Roman"/>
                            <a:cs typeface="Times New Roman"/>
                          </a:rPr>
                          <m:t>𝛽</m:t>
                        </m:r>
                        <m:sSup>
                          <m:sSupPr>
                            <m:ctrlPr>
                              <a:rPr lang="en-US" sz="1800" i="1">
                                <a:effectLst/>
                                <a:latin typeface="Cambria Math"/>
                                <a:cs typeface="Times New Roman"/>
                              </a:rPr>
                            </m:ctrlPr>
                          </m:sSupPr>
                          <m:e>
                            <m:r>
                              <a:rPr lang="en-IN" sz="1800" i="1">
                                <a:effectLst/>
                                <a:latin typeface="Cambria Math"/>
                                <a:ea typeface="Times New Roman"/>
                                <a:cs typeface="Times New Roman"/>
                              </a:rPr>
                              <m:t>𝑦</m:t>
                            </m:r>
                          </m:e>
                          <m:sup>
                            <m:r>
                              <a:rPr lang="en-IN" sz="1800" i="1">
                                <a:effectLst/>
                                <a:latin typeface="Cambria Math"/>
                                <a:ea typeface="Times New Roman"/>
                                <a:cs typeface="Times New Roman"/>
                              </a:rPr>
                              <m:t>′</m:t>
                            </m:r>
                          </m:sup>
                        </m:sSup>
                        <m:r>
                          <a:rPr lang="en-IN" sz="1800" i="1">
                            <a:effectLst/>
                            <a:latin typeface="Cambria Math"/>
                            <a:ea typeface="Times New Roman"/>
                            <a:cs typeface="Times New Roman"/>
                          </a:rPr>
                          <m:t>)</m:t>
                        </m:r>
                        <m:f>
                          <m:fPr>
                            <m:ctrlPr>
                              <a:rPr lang="en-US" sz="1800" i="1">
                                <a:effectLst/>
                                <a:latin typeface="Cambria Math"/>
                                <a:cs typeface="Times New Roman"/>
                              </a:rPr>
                            </m:ctrlPr>
                          </m:fPr>
                          <m:num>
                            <m:r>
                              <a:rPr lang="en-IN" sz="1800" i="1">
                                <a:effectLst/>
                                <a:latin typeface="Cambria Math"/>
                                <a:ea typeface="Times New Roman"/>
                                <a:cs typeface="Times New Roman"/>
                              </a:rPr>
                              <m:t>𝜕</m:t>
                            </m:r>
                            <m:acc>
                              <m:accPr>
                                <m:chr m:val="̅"/>
                                <m:ctrlPr>
                                  <a:rPr lang="en-US" sz="1800" i="1">
                                    <a:effectLst/>
                                    <a:latin typeface="Cambria Math"/>
                                    <a:cs typeface="Times New Roman"/>
                                  </a:rPr>
                                </m:ctrlPr>
                              </m:accPr>
                              <m:e>
                                <m:r>
                                  <a:rPr lang="en-IN" sz="1800" i="1">
                                    <a:effectLst/>
                                    <a:latin typeface="Cambria Math"/>
                                    <a:ea typeface="Times New Roman"/>
                                    <a:cs typeface="Times New Roman"/>
                                  </a:rPr>
                                  <m:t>𝑝</m:t>
                                </m:r>
                                <m:r>
                                  <a:rPr lang="en-IN" sz="1800" i="1">
                                    <a:effectLst/>
                                    <a:latin typeface="Cambria Math"/>
                                    <a:ea typeface="Times New Roman"/>
                                    <a:cs typeface="Times New Roman"/>
                                  </a:rPr>
                                  <m:t>′</m:t>
                                </m:r>
                              </m:e>
                            </m:acc>
                          </m:num>
                          <m:den>
                            <m:r>
                              <a:rPr lang="en-IN" sz="1800" i="1">
                                <a:effectLst/>
                                <a:latin typeface="Cambria Math"/>
                                <a:ea typeface="Times New Roman"/>
                                <a:cs typeface="Times New Roman"/>
                              </a:rPr>
                              <m:t>𝜕</m:t>
                            </m:r>
                            <m:r>
                              <a:rPr lang="en-IN" sz="1800" i="1">
                                <a:effectLst/>
                                <a:latin typeface="Cambria Math"/>
                                <a:ea typeface="Times New Roman"/>
                                <a:cs typeface="Times New Roman"/>
                              </a:rPr>
                              <m:t>𝑦</m:t>
                            </m:r>
                            <m:r>
                              <a:rPr lang="en-IN" sz="1800" i="1">
                                <a:effectLst/>
                                <a:latin typeface="Cambria Math"/>
                                <a:ea typeface="Times New Roman"/>
                                <a:cs typeface="Times New Roman"/>
                              </a:rPr>
                              <m:t>′</m:t>
                            </m:r>
                          </m:den>
                        </m:f>
                      </m:e>
                    </m:d>
                    <m:r>
                      <a:rPr lang="en-IN" sz="1800" i="1">
                        <a:effectLst/>
                        <a:latin typeface="Cambria Math"/>
                        <a:ea typeface="Times New Roman"/>
                        <a:cs typeface="Times New Roman"/>
                      </a:rPr>
                      <m:t>=0 </m:t>
                    </m:r>
                  </m:oMath>
                </a14:m>
                <a:endParaRPr lang="en-US" sz="1800" dirty="0">
                  <a:latin typeface="Times New Roman" pitchFamily="18" charset="0"/>
                  <a:cs typeface="Times New Roman" pitchFamily="18" charset="0"/>
                </a:endParaRPr>
              </a:p>
              <a:p>
                <a:pPr>
                  <a:buFont typeface="Wingdings" pitchFamily="2" charset="2"/>
                  <a:buChar char="q"/>
                </a:pPr>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t="-674" r="-1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82</a:t>
            </a:fld>
            <a:endParaRPr lang="en-US"/>
          </a:p>
        </p:txBody>
      </p:sp>
    </p:spTree>
    <p:extLst>
      <p:ext uri="{BB962C8B-B14F-4D97-AF65-F5344CB8AC3E}">
        <p14:creationId xmlns:p14="http://schemas.microsoft.com/office/powerpoint/2010/main" val="40828397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GB" sz="2600" b="1" dirty="0">
                <a:latin typeface="Times New Roman"/>
                <a:ea typeface="Times New Roman"/>
              </a:rPr>
              <a:t>INTRA-ARTICULAR HEAT </a:t>
            </a:r>
            <a:r>
              <a:rPr lang="en-GB" sz="2600" b="1" dirty="0" smtClean="0">
                <a:latin typeface="Times New Roman"/>
                <a:ea typeface="Times New Roman"/>
              </a:rPr>
              <a:t>EXCHANGE:</a:t>
            </a:r>
            <a:endParaRPr lang="en-US" sz="2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8229600" cy="5486400"/>
              </a:xfrm>
            </p:spPr>
            <p:txBody>
              <a:bodyPr>
                <a:noAutofit/>
              </a:bodyPr>
              <a:lstStyle/>
              <a:p>
                <a:pPr marL="0" marR="0" indent="0">
                  <a:lnSpc>
                    <a:spcPct val="115000"/>
                  </a:lnSpc>
                  <a:spcBef>
                    <a:spcPts val="0"/>
                  </a:spcBef>
                  <a:spcAft>
                    <a:spcPts val="0"/>
                  </a:spcAft>
                  <a:buNone/>
                </a:pPr>
                <a:r>
                  <a:rPr lang="en-GB" sz="1800" dirty="0">
                    <a:ea typeface="Calibri"/>
                    <a:cs typeface="Times New Roman"/>
                  </a:rPr>
                  <a:t> </a:t>
                </a:r>
                <a:r>
                  <a:rPr lang="en-IN" sz="1800" dirty="0" smtClean="0">
                    <a:effectLst/>
                    <a:latin typeface="Times New Roman"/>
                    <a:ea typeface="Times New Roman"/>
                    <a:cs typeface="Times New Roman"/>
                  </a:rPr>
                  <a:t>We </a:t>
                </a:r>
                <a:r>
                  <a:rPr lang="en-IN" sz="1800" dirty="0">
                    <a:effectLst/>
                    <a:latin typeface="Times New Roman"/>
                    <a:ea typeface="Times New Roman"/>
                    <a:cs typeface="Times New Roman"/>
                  </a:rPr>
                  <a:t>introduced the following </a:t>
                </a:r>
                <a:r>
                  <a:rPr lang="en-IN" sz="1800" dirty="0" smtClean="0">
                    <a:effectLst/>
                    <a:latin typeface="Times New Roman"/>
                    <a:ea typeface="Times New Roman"/>
                    <a:cs typeface="Times New Roman"/>
                  </a:rPr>
                  <a:t>assumptions:</a:t>
                </a:r>
              </a:p>
              <a:p>
                <a:pPr marL="0" marR="0" indent="0">
                  <a:lnSpc>
                    <a:spcPct val="115000"/>
                  </a:lnSpc>
                  <a:spcBef>
                    <a:spcPts val="0"/>
                  </a:spcBef>
                  <a:spcAft>
                    <a:spcPts val="0"/>
                  </a:spcAft>
                  <a:buNone/>
                </a:pPr>
                <a:endParaRPr lang="en-US" sz="1800" dirty="0">
                  <a:ea typeface="Times New Roman"/>
                  <a:cs typeface="Times New Roman"/>
                </a:endParaRPr>
              </a:p>
              <a:p>
                <a:pPr lvl="0" algn="just">
                  <a:lnSpc>
                    <a:spcPct val="115000"/>
                  </a:lnSpc>
                  <a:spcBef>
                    <a:spcPts val="0"/>
                  </a:spcBef>
                  <a:buFont typeface="Wingdings" pitchFamily="2" charset="2"/>
                  <a:buChar char="q"/>
                </a:pPr>
                <a:r>
                  <a:rPr lang="en-IN" sz="1800" dirty="0">
                    <a:effectLst/>
                    <a:latin typeface="Times New Roman"/>
                    <a:ea typeface="Calibri"/>
                    <a:cs typeface="Times New Roman"/>
                  </a:rPr>
                  <a:t>It is assumed that there is no internal heat transfer phenomena from inside or outside or vice versa i.e. </a:t>
                </a:r>
                <a14:m>
                  <m:oMath xmlns:m="http://schemas.openxmlformats.org/officeDocument/2006/math">
                    <m:acc>
                      <m:accPr>
                        <m:chr m:val="̇"/>
                        <m:ctrlPr>
                          <a:rPr lang="en-US" sz="1800" i="1">
                            <a:effectLst/>
                            <a:latin typeface="Cambria Math"/>
                            <a:ea typeface="Calibri"/>
                            <a:cs typeface="Times New Roman"/>
                          </a:rPr>
                        </m:ctrlPr>
                      </m:accPr>
                      <m:e>
                        <m:r>
                          <a:rPr lang="en-IN" sz="1800" i="1">
                            <a:effectLst/>
                            <a:latin typeface="Cambria Math"/>
                            <a:ea typeface="Calibri"/>
                            <a:cs typeface="Times New Roman"/>
                          </a:rPr>
                          <m:t>𝑄</m:t>
                        </m:r>
                      </m:e>
                    </m:acc>
                    <m:r>
                      <a:rPr lang="en-IN" sz="1800" i="1">
                        <a:effectLst/>
                        <a:latin typeface="Cambria Math"/>
                        <a:ea typeface="Calibri"/>
                        <a:cs typeface="Times New Roman"/>
                      </a:rPr>
                      <m:t>=0</m:t>
                    </m:r>
                  </m:oMath>
                </a14:m>
                <a:r>
                  <a:rPr lang="en-IN" sz="1800" dirty="0">
                    <a:effectLst/>
                    <a:latin typeface="Times New Roman"/>
                    <a:ea typeface="Times New Roman"/>
                    <a:cs typeface="Times New Roman"/>
                  </a:rPr>
                  <a:t>, where </a:t>
                </a:r>
                <a14:m>
                  <m:oMath xmlns:m="http://schemas.openxmlformats.org/officeDocument/2006/math">
                    <m:acc>
                      <m:accPr>
                        <m:chr m:val="̇"/>
                        <m:ctrlPr>
                          <a:rPr lang="en-US" sz="1800" i="1">
                            <a:effectLst/>
                            <a:latin typeface="Cambria Math"/>
                            <a:ea typeface="Calibri"/>
                            <a:cs typeface="Times New Roman"/>
                          </a:rPr>
                        </m:ctrlPr>
                      </m:accPr>
                      <m:e>
                        <m:r>
                          <a:rPr lang="en-IN" sz="1800" i="1">
                            <a:effectLst/>
                            <a:latin typeface="Cambria Math"/>
                            <a:ea typeface="Calibri"/>
                            <a:cs typeface="Times New Roman"/>
                          </a:rPr>
                          <m:t>𝑄</m:t>
                        </m:r>
                      </m:e>
                    </m:acc>
                  </m:oMath>
                </a14:m>
                <a:r>
                  <a:rPr lang="en-IN" sz="1800" dirty="0">
                    <a:effectLst/>
                    <a:latin typeface="Times New Roman"/>
                    <a:ea typeface="Times New Roman"/>
                    <a:cs typeface="Times New Roman"/>
                  </a:rPr>
                  <a:t> is rate of heat transfer.</a:t>
                </a:r>
                <a:endParaRPr lang="en-US" sz="1800" dirty="0">
                  <a:ea typeface="Calibri"/>
                  <a:cs typeface="Times New Roman"/>
                </a:endParaRPr>
              </a:p>
              <a:p>
                <a:pPr lvl="0" algn="just">
                  <a:lnSpc>
                    <a:spcPct val="115000"/>
                  </a:lnSpc>
                  <a:spcBef>
                    <a:spcPts val="0"/>
                  </a:spcBef>
                  <a:buFont typeface="Wingdings" pitchFamily="2" charset="2"/>
                  <a:buChar char="q"/>
                </a:pPr>
                <a:r>
                  <a:rPr lang="en-IN" sz="1800" dirty="0">
                    <a:effectLst/>
                    <a:latin typeface="Times New Roman"/>
                    <a:ea typeface="Calibri"/>
                    <a:cs typeface="Times New Roman"/>
                  </a:rPr>
                  <a:t>Energy flux (q) and viscous stress (</a:t>
                </a:r>
                <a:r>
                  <a:rPr lang="en-IN" sz="1800" dirty="0">
                    <a:effectLst/>
                    <a:latin typeface="Cambria Math"/>
                    <a:ea typeface="Calibri"/>
                    <a:cs typeface="Cambria Math"/>
                  </a:rPr>
                  <a:t>𝜏</a:t>
                </a:r>
                <a:r>
                  <a:rPr lang="en-IN" sz="1800" dirty="0">
                    <a:effectLst/>
                    <a:latin typeface="Times New Roman"/>
                    <a:ea typeface="Calibri"/>
                    <a:cs typeface="Times New Roman"/>
                  </a:rPr>
                  <a:t>) are taken in terms of temperature gradient and velocity gradient respectively.</a:t>
                </a:r>
                <a:endParaRPr lang="en-US" sz="1800" dirty="0">
                  <a:ea typeface="Calibri"/>
                  <a:cs typeface="Times New Roman"/>
                </a:endParaRPr>
              </a:p>
              <a:p>
                <a:pPr lvl="0" algn="just">
                  <a:lnSpc>
                    <a:spcPct val="115000"/>
                  </a:lnSpc>
                  <a:spcBef>
                    <a:spcPts val="0"/>
                  </a:spcBef>
                  <a:spcAft>
                    <a:spcPts val="1000"/>
                  </a:spcAft>
                  <a:buFont typeface="Wingdings" pitchFamily="2" charset="2"/>
                  <a:buChar char="q"/>
                </a:pPr>
                <a:r>
                  <a:rPr lang="en-IN" sz="1800" dirty="0">
                    <a:effectLst/>
                    <a:latin typeface="Times New Roman"/>
                    <a:ea typeface="Calibri"/>
                    <a:cs typeface="Times New Roman"/>
                  </a:rPr>
                  <a:t>The temperature is time independent in both the regions.</a:t>
                </a:r>
                <a:endParaRPr lang="en-US" sz="1800" dirty="0">
                  <a:ea typeface="Calibri"/>
                  <a:cs typeface="Times New Roman"/>
                </a:endParaRPr>
              </a:p>
              <a:p>
                <a:pPr marL="0" indent="0" algn="just">
                  <a:buNone/>
                </a:pPr>
                <a:r>
                  <a:rPr lang="en-IN" sz="1800" dirty="0" smtClean="0">
                    <a:effectLst/>
                    <a:latin typeface="Times New Roman"/>
                  </a:rPr>
                  <a:t>	The </a:t>
                </a:r>
                <a:r>
                  <a:rPr lang="en-IN" sz="1800" dirty="0">
                    <a:effectLst/>
                    <a:latin typeface="Times New Roman"/>
                  </a:rPr>
                  <a:t>equation of energy in terms of the fluid temperature T for the biomechanical system [Bird et al (2007)]</a:t>
                </a:r>
                <a:endParaRPr lang="en-US" sz="1800" dirty="0">
                  <a:effectLst/>
                </a:endParaRPr>
              </a:p>
              <a:p>
                <a:pPr marL="0" indent="0" algn="just">
                  <a:buNone/>
                </a:pPr>
                <a:r>
                  <a:rPr lang="en-IN" sz="1800" dirty="0">
                    <a:effectLst/>
                    <a:latin typeface="Times New Roman"/>
                  </a:rPr>
                  <a:t> </a:t>
                </a:r>
                <a14:m>
                  <m:oMath xmlns:m="http://schemas.openxmlformats.org/officeDocument/2006/math">
                    <m:r>
                      <a:rPr lang="en-IN" sz="1800" i="1">
                        <a:effectLst/>
                        <a:latin typeface="Cambria Math"/>
                        <a:cs typeface="Times New Roman"/>
                      </a:rPr>
                      <m:t>𝜌</m:t>
                    </m:r>
                    <m:sSub>
                      <m:sSubPr>
                        <m:ctrlPr>
                          <a:rPr lang="en-US" sz="1800" i="1">
                            <a:effectLst/>
                            <a:latin typeface="Cambria Math"/>
                            <a:cs typeface="Times New Roman"/>
                          </a:rPr>
                        </m:ctrlPr>
                      </m:sSubPr>
                      <m:e>
                        <m:r>
                          <a:rPr lang="en-IN" sz="1800" i="1">
                            <a:effectLst/>
                            <a:latin typeface="Cambria Math"/>
                            <a:cs typeface="Times New Roman"/>
                          </a:rPr>
                          <m:t>𝐶</m:t>
                        </m:r>
                      </m:e>
                      <m:sub>
                        <m:r>
                          <a:rPr lang="en-IN" sz="1800" i="1">
                            <a:effectLst/>
                            <a:latin typeface="Cambria Math"/>
                            <a:cs typeface="Times New Roman"/>
                          </a:rPr>
                          <m:t>𝑣</m:t>
                        </m:r>
                      </m:sub>
                    </m:sSub>
                    <m:f>
                      <m:fPr>
                        <m:ctrlPr>
                          <a:rPr lang="en-US" sz="1800" i="1">
                            <a:effectLst/>
                            <a:latin typeface="Cambria Math"/>
                            <a:cs typeface="Times New Roman"/>
                          </a:rPr>
                        </m:ctrlPr>
                      </m:fPr>
                      <m:num>
                        <m:r>
                          <a:rPr lang="en-IN" sz="1800" i="1">
                            <a:effectLst/>
                            <a:latin typeface="Cambria Math"/>
                            <a:cs typeface="Times New Roman"/>
                          </a:rPr>
                          <m:t>𝐷𝑇</m:t>
                        </m:r>
                      </m:num>
                      <m:den>
                        <m:r>
                          <a:rPr lang="en-IN" sz="1800" i="1">
                            <a:effectLst/>
                            <a:latin typeface="Cambria Math"/>
                            <a:cs typeface="Times New Roman"/>
                          </a:rPr>
                          <m:t>𝐷𝑡</m:t>
                        </m:r>
                      </m:den>
                    </m:f>
                    <m:r>
                      <a:rPr lang="en-IN" sz="1800" i="1">
                        <a:effectLst/>
                        <a:latin typeface="Cambria Math"/>
                        <a:cs typeface="Times New Roman"/>
                      </a:rPr>
                      <m:t>= −</m:t>
                    </m:r>
                    <m:d>
                      <m:dPr>
                        <m:ctrlPr>
                          <a:rPr lang="en-US" sz="1800" i="1">
                            <a:effectLst/>
                            <a:latin typeface="Cambria Math"/>
                            <a:cs typeface="Times New Roman"/>
                          </a:rPr>
                        </m:ctrlPr>
                      </m:dPr>
                      <m:e>
                        <m:r>
                          <a:rPr lang="en-IN" sz="1800">
                            <a:effectLst/>
                            <a:latin typeface="Cambria Math"/>
                            <a:cs typeface="Times New Roman"/>
                          </a:rPr>
                          <m:t>𝛻</m:t>
                        </m:r>
                        <m:r>
                          <a:rPr lang="en-IN" sz="1800" i="1">
                            <a:effectLst/>
                            <a:latin typeface="Cambria Math"/>
                            <a:cs typeface="Times New Roman"/>
                          </a:rPr>
                          <m:t>.</m:t>
                        </m:r>
                        <m:r>
                          <a:rPr lang="en-IN" sz="1800" i="1">
                            <a:effectLst/>
                            <a:latin typeface="Cambria Math"/>
                            <a:cs typeface="Times New Roman"/>
                          </a:rPr>
                          <m:t>𝑞</m:t>
                        </m:r>
                      </m:e>
                    </m:d>
                    <m:r>
                      <a:rPr lang="en-IN" sz="1800" i="1">
                        <a:effectLst/>
                        <a:latin typeface="Cambria Math"/>
                        <a:cs typeface="Times New Roman"/>
                      </a:rPr>
                      <m:t>−</m:t>
                    </m:r>
                    <m:r>
                      <a:rPr lang="en-IN" sz="1800" i="1">
                        <a:effectLst/>
                        <a:latin typeface="Cambria Math"/>
                        <a:cs typeface="Times New Roman"/>
                      </a:rPr>
                      <m:t>𝑇</m:t>
                    </m:r>
                    <m:sSub>
                      <m:sSubPr>
                        <m:ctrlPr>
                          <a:rPr lang="en-US" sz="1800" i="1">
                            <a:effectLst/>
                            <a:latin typeface="Cambria Math"/>
                            <a:cs typeface="Times New Roman"/>
                          </a:rPr>
                        </m:ctrlPr>
                      </m:sSubPr>
                      <m:e>
                        <m:d>
                          <m:dPr>
                            <m:ctrlPr>
                              <a:rPr lang="en-US" sz="1800" i="1">
                                <a:effectLst/>
                                <a:latin typeface="Cambria Math"/>
                                <a:cs typeface="Times New Roman"/>
                              </a:rPr>
                            </m:ctrlPr>
                          </m:dPr>
                          <m:e>
                            <m:f>
                              <m:fPr>
                                <m:ctrlPr>
                                  <a:rPr lang="en-US" sz="1800" i="1">
                                    <a:effectLst/>
                                    <a:latin typeface="Cambria Math"/>
                                    <a:cs typeface="Times New Roman"/>
                                  </a:rPr>
                                </m:ctrlPr>
                              </m:fPr>
                              <m:num>
                                <m:r>
                                  <a:rPr lang="en-IN" sz="1800" i="1">
                                    <a:effectLst/>
                                    <a:latin typeface="Cambria Math"/>
                                    <a:cs typeface="Times New Roman"/>
                                  </a:rPr>
                                  <m:t>𝜕</m:t>
                                </m:r>
                                <m:r>
                                  <a:rPr lang="en-IN" sz="1800" i="1">
                                    <a:effectLst/>
                                    <a:latin typeface="Cambria Math"/>
                                    <a:cs typeface="Times New Roman"/>
                                  </a:rPr>
                                  <m:t>𝑝</m:t>
                                </m:r>
                              </m:num>
                              <m:den>
                                <m:r>
                                  <a:rPr lang="en-IN" sz="1800" i="1">
                                    <a:effectLst/>
                                    <a:latin typeface="Cambria Math"/>
                                    <a:cs typeface="Times New Roman"/>
                                  </a:rPr>
                                  <m:t>𝜕</m:t>
                                </m:r>
                                <m:r>
                                  <a:rPr lang="en-IN" sz="1800" i="1">
                                    <a:effectLst/>
                                    <a:latin typeface="Cambria Math"/>
                                    <a:cs typeface="Times New Roman"/>
                                  </a:rPr>
                                  <m:t>𝑇</m:t>
                                </m:r>
                              </m:den>
                            </m:f>
                          </m:e>
                        </m:d>
                      </m:e>
                      <m:sub>
                        <m:r>
                          <a:rPr lang="en-IN" sz="1800" i="1">
                            <a:effectLst/>
                            <a:latin typeface="Cambria Math"/>
                            <a:cs typeface="Times New Roman"/>
                          </a:rPr>
                          <m:t>𝑉</m:t>
                        </m:r>
                      </m:sub>
                    </m:sSub>
                    <m:d>
                      <m:dPr>
                        <m:ctrlPr>
                          <a:rPr lang="en-US" sz="1800" i="1">
                            <a:effectLst/>
                            <a:latin typeface="Cambria Math"/>
                            <a:cs typeface="Times New Roman"/>
                          </a:rPr>
                        </m:ctrlPr>
                      </m:dPr>
                      <m:e>
                        <m:r>
                          <a:rPr lang="en-IN" sz="1800">
                            <a:effectLst/>
                            <a:latin typeface="Cambria Math"/>
                            <a:cs typeface="Times New Roman"/>
                          </a:rPr>
                          <m:t>𝛻</m:t>
                        </m:r>
                        <m:r>
                          <a:rPr lang="en-IN" sz="1800" i="1">
                            <a:effectLst/>
                            <a:latin typeface="Cambria Math"/>
                            <a:cs typeface="Times New Roman"/>
                          </a:rPr>
                          <m:t>.</m:t>
                        </m:r>
                        <m:r>
                          <a:rPr lang="en-IN" sz="1800" i="1">
                            <a:effectLst/>
                            <a:latin typeface="Cambria Math"/>
                            <a:cs typeface="Times New Roman"/>
                          </a:rPr>
                          <m:t>𝑣</m:t>
                        </m:r>
                      </m:e>
                    </m:d>
                    <m:r>
                      <a:rPr lang="en-IN" sz="1800" i="1">
                        <a:effectLst/>
                        <a:latin typeface="Cambria Math"/>
                        <a:cs typeface="Times New Roman"/>
                      </a:rPr>
                      <m:t>−(</m:t>
                    </m:r>
                    <m:r>
                      <a:rPr lang="en-IN" sz="1800" i="1">
                        <a:effectLst/>
                        <a:latin typeface="Cambria Math"/>
                        <a:cs typeface="Times New Roman"/>
                      </a:rPr>
                      <m:t>𝜏</m:t>
                    </m:r>
                    <m:r>
                      <a:rPr lang="en-IN" sz="1800" i="1">
                        <a:effectLst/>
                        <a:latin typeface="Cambria Math"/>
                        <a:cs typeface="Times New Roman"/>
                      </a:rPr>
                      <m:t>:</m:t>
                    </m:r>
                    <m:r>
                      <a:rPr lang="en-IN" sz="1800">
                        <a:effectLst/>
                        <a:latin typeface="Cambria Math"/>
                        <a:cs typeface="Times New Roman"/>
                      </a:rPr>
                      <m:t>𝛻</m:t>
                    </m:r>
                    <m:r>
                      <a:rPr lang="en-IN" sz="1800" i="1">
                        <a:effectLst/>
                        <a:latin typeface="Cambria Math"/>
                        <a:cs typeface="Times New Roman"/>
                      </a:rPr>
                      <m:t>𝑣</m:t>
                    </m:r>
                    <m:r>
                      <a:rPr lang="en-IN" sz="1800" i="1">
                        <a:effectLst/>
                        <a:latin typeface="Cambria Math"/>
                        <a:cs typeface="Times New Roman"/>
                      </a:rPr>
                      <m:t>) </m:t>
                    </m:r>
                  </m:oMath>
                </a14:m>
                <a:r>
                  <a:rPr lang="en-IN" sz="1800" dirty="0">
                    <a:effectLst/>
                    <a:latin typeface="Times New Roman"/>
                  </a:rPr>
                  <a:t>		            (7.8) a</a:t>
                </a:r>
                <a:endParaRPr lang="en-US" sz="1800" dirty="0">
                  <a:effectLst/>
                </a:endParaRPr>
              </a:p>
              <a:p>
                <a:pPr marL="0" indent="0" algn="just">
                  <a:buNone/>
                  <a:tabLst>
                    <a:tab pos="1578610" algn="l"/>
                  </a:tabLst>
                </a:pPr>
                <a14:m>
                  <m:oMath xmlns:m="http://schemas.openxmlformats.org/officeDocument/2006/math">
                    <m:d>
                      <m:dPr>
                        <m:ctrlPr>
                          <a:rPr lang="en-US" sz="1800" i="1">
                            <a:effectLst/>
                            <a:latin typeface="Cambria Math"/>
                            <a:cs typeface="Times New Roman"/>
                          </a:rPr>
                        </m:ctrlPr>
                      </m:dPr>
                      <m:e>
                        <m:r>
                          <a:rPr lang="en-IN" sz="1800" i="1">
                            <a:effectLst/>
                            <a:latin typeface="Cambria Math"/>
                            <a:cs typeface="Times New Roman"/>
                          </a:rPr>
                          <m:t>𝜏</m:t>
                        </m:r>
                        <m:r>
                          <a:rPr lang="en-IN" sz="1800" i="1">
                            <a:effectLst/>
                            <a:latin typeface="Cambria Math"/>
                            <a:cs typeface="Times New Roman"/>
                          </a:rPr>
                          <m:t>:</m:t>
                        </m:r>
                        <m:r>
                          <a:rPr lang="en-IN" sz="1800">
                            <a:effectLst/>
                            <a:latin typeface="Cambria Math"/>
                            <a:cs typeface="Times New Roman"/>
                          </a:rPr>
                          <m:t>𝛻</m:t>
                        </m:r>
                        <m:r>
                          <a:rPr lang="en-IN" sz="1800" i="1">
                            <a:effectLst/>
                            <a:latin typeface="Cambria Math"/>
                            <a:cs typeface="Times New Roman"/>
                          </a:rPr>
                          <m:t>𝑣</m:t>
                        </m:r>
                      </m:e>
                    </m:d>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𝜇</m:t>
                        </m:r>
                      </m:e>
                      <m:sub>
                        <m:r>
                          <a:rPr lang="en-IN" sz="1800" i="1">
                            <a:effectLst/>
                            <a:latin typeface="Cambria Math"/>
                            <a:cs typeface="Times New Roman"/>
                          </a:rPr>
                          <m:t>0</m:t>
                        </m:r>
                      </m:sub>
                    </m:sSub>
                    <m:sSub>
                      <m:sSubPr>
                        <m:ctrlPr>
                          <a:rPr lang="en-US" sz="1800" i="1">
                            <a:effectLst/>
                            <a:latin typeface="Cambria Math"/>
                            <a:cs typeface="Times New Roman"/>
                          </a:rPr>
                        </m:ctrlPr>
                      </m:sSubPr>
                      <m:e>
                        <m:r>
                          <a:rPr lang="en-IN" sz="1800" i="1">
                            <a:effectLst/>
                            <a:latin typeface="Cambria Math"/>
                            <a:cs typeface="Times New Roman"/>
                          </a:rPr>
                          <m:t>𝜑</m:t>
                        </m:r>
                      </m:e>
                      <m:sub>
                        <m:r>
                          <a:rPr lang="en-IN" sz="1800" i="1">
                            <a:effectLst/>
                            <a:latin typeface="Cambria Math"/>
                            <a:cs typeface="Times New Roman"/>
                          </a:rPr>
                          <m:t>𝑣</m:t>
                        </m:r>
                      </m:sub>
                    </m:sSub>
                  </m:oMath>
                </a14:m>
                <a:r>
                  <a:rPr lang="en-IN" sz="1800" dirty="0" smtClean="0">
                    <a:effectLst/>
                    <a:latin typeface="Times New Roman"/>
                  </a:rPr>
                  <a:t> </a:t>
                </a:r>
                <a:r>
                  <a:rPr lang="en-IN" sz="1800" dirty="0">
                    <a:effectLst/>
                    <a:latin typeface="Times New Roman"/>
                  </a:rPr>
                  <a:t>					</a:t>
                </a:r>
                <a:r>
                  <a:rPr lang="en-IN" sz="1800" dirty="0" smtClean="0">
                    <a:latin typeface="Times New Roman"/>
                  </a:rPr>
                  <a:t>     </a:t>
                </a:r>
                <a:r>
                  <a:rPr lang="en-IN" sz="1800" dirty="0" smtClean="0">
                    <a:effectLst/>
                    <a:latin typeface="Times New Roman"/>
                  </a:rPr>
                  <a:t>(</a:t>
                </a:r>
                <a:r>
                  <a:rPr lang="en-IN" sz="1800" dirty="0">
                    <a:effectLst/>
                    <a:latin typeface="Times New Roman"/>
                  </a:rPr>
                  <a:t>7.8) b</a:t>
                </a:r>
                <a:endParaRPr lang="en-US" sz="1800" dirty="0">
                  <a:effectLst/>
                </a:endParaRPr>
              </a:p>
              <a:p>
                <a:pPr marL="0" indent="0" algn="just">
                  <a:buNone/>
                  <a:tabLst>
                    <a:tab pos="1578610" algn="l"/>
                  </a:tabLst>
                </a:pPr>
                <a:r>
                  <a:rPr lang="en-IN" sz="1800" dirty="0">
                    <a:effectLst/>
                    <a:latin typeface="Times New Roman"/>
                  </a:rPr>
                  <a:t> </a:t>
                </a:r>
                <a:endParaRPr lang="en-US" sz="1800" dirty="0">
                  <a:effectLst/>
                </a:endParaRPr>
              </a:p>
              <a:p>
                <a:pPr marL="0" indent="0" algn="just">
                  <a:buNone/>
                  <a:tabLst>
                    <a:tab pos="1578610" algn="l"/>
                  </a:tabLst>
                </a:pPr>
                <a:r>
                  <a:rPr lang="en-IN" sz="1800" dirty="0">
                    <a:effectLst/>
                    <a:latin typeface="Times New Roman"/>
                  </a:rPr>
                  <a:t>The above equation states that the temperature of a moving synovial fluid element changes because of (a) heat conduction, (b) expansion effect, and (c) viscous heating. The quantity </a:t>
                </a:r>
                <a14:m>
                  <m:oMath xmlns:m="http://schemas.openxmlformats.org/officeDocument/2006/math">
                    <m:sSub>
                      <m:sSubPr>
                        <m:ctrlPr>
                          <a:rPr lang="en-US" sz="1800" i="1">
                            <a:effectLst/>
                            <a:latin typeface="Cambria Math"/>
                            <a:cs typeface="Times New Roman"/>
                          </a:rPr>
                        </m:ctrlPr>
                      </m:sSubPr>
                      <m:e>
                        <m:r>
                          <a:rPr lang="en-IN" sz="1800" i="1">
                            <a:effectLst/>
                            <a:latin typeface="Cambria Math"/>
                            <a:cs typeface="Times New Roman"/>
                          </a:rPr>
                          <m:t>𝜑</m:t>
                        </m:r>
                      </m:e>
                      <m:sub>
                        <m:r>
                          <a:rPr lang="en-IN" sz="1800" i="1">
                            <a:effectLst/>
                            <a:latin typeface="Cambria Math"/>
                            <a:cs typeface="Times New Roman"/>
                          </a:rPr>
                          <m:t>𝑣</m:t>
                        </m:r>
                      </m:sub>
                    </m:sSub>
                  </m:oMath>
                </a14:m>
                <a:r>
                  <a:rPr lang="en-IN" sz="1800" dirty="0">
                    <a:effectLst/>
                    <a:latin typeface="Times New Roman"/>
                  </a:rPr>
                  <a:t> is known as the dissipation function. In this model we have consider that the model is free from the expansion effect. </a:t>
                </a:r>
                <a:endParaRPr lang="en-US" sz="1800" dirty="0">
                  <a:effectLst/>
                </a:endParaRPr>
              </a:p>
              <a:p>
                <a:pPr marL="0" indent="0" algn="just">
                  <a:buNone/>
                  <a:tabLst>
                    <a:tab pos="1578610" algn="l"/>
                  </a:tabLst>
                </a:pPr>
                <a:r>
                  <a:rPr lang="en-IN" sz="1800" dirty="0">
                    <a:effectLst/>
                    <a:latin typeface="Times New Roman"/>
                  </a:rPr>
                  <a:t> </a:t>
                </a:r>
                <a:endParaRPr lang="en-US" sz="1800" dirty="0">
                  <a:effectLst/>
                </a:endParaRPr>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8229600" cy="5486400"/>
              </a:xfrm>
              <a:blipFill rotWithShape="1">
                <a:blip r:embed="rId2"/>
                <a:stretch>
                  <a:fillRect l="-593" t="-222" r="-1259" b="-11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83</a:t>
            </a:fld>
            <a:endParaRPr lang="en-US"/>
          </a:p>
        </p:txBody>
      </p:sp>
    </p:spTree>
    <p:extLst>
      <p:ext uri="{BB962C8B-B14F-4D97-AF65-F5344CB8AC3E}">
        <p14:creationId xmlns:p14="http://schemas.microsoft.com/office/powerpoint/2010/main" val="4588596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600" b="1" dirty="0">
                <a:latin typeface="Times New Roman"/>
                <a:ea typeface="Times New Roman"/>
              </a:rPr>
              <a:t>INTRA-ARTICULAR HEAT EXCHANGE:</a:t>
            </a:r>
            <a:endParaRPr lang="en-US" sz="2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lgn="just">
                  <a:buNone/>
                </a:pPr>
                <a:r>
                  <a:rPr lang="en-IN" sz="1800" dirty="0">
                    <a:latin typeface="Times New Roman"/>
                  </a:rPr>
                  <a:t>The governing energy equation may be written for the two regions separately as given below</a:t>
                </a:r>
                <a:r>
                  <a:rPr lang="en-IN" sz="1800" dirty="0" smtClean="0">
                    <a:latin typeface="Times New Roman"/>
                  </a:rPr>
                  <a:t>;</a:t>
                </a:r>
                <a:r>
                  <a:rPr lang="en-IN" sz="1800" dirty="0">
                    <a:effectLst/>
                    <a:latin typeface="Times New Roman"/>
                  </a:rPr>
                  <a:t> </a:t>
                </a:r>
                <a:endParaRPr lang="en-US" sz="1800" dirty="0">
                  <a:effectLst/>
                </a:endParaRPr>
              </a:p>
              <a:p>
                <a:pPr marL="0" indent="0" algn="just">
                  <a:buNone/>
                </a:pPr>
                <a14:m>
                  <m:oMath xmlns:m="http://schemas.openxmlformats.org/officeDocument/2006/math">
                    <m:sSub>
                      <m:sSubPr>
                        <m:ctrlPr>
                          <a:rPr lang="en-US" sz="1800" i="1">
                            <a:effectLst/>
                            <a:latin typeface="Cambria Math"/>
                            <a:cs typeface="Times New Roman"/>
                          </a:rPr>
                        </m:ctrlPr>
                      </m:sSubPr>
                      <m:e>
                        <m:r>
                          <a:rPr lang="en-IN" sz="1800" i="1">
                            <a:effectLst/>
                            <a:latin typeface="Cambria Math"/>
                            <a:cs typeface="Times New Roman"/>
                          </a:rPr>
                          <m:t>𝜌</m:t>
                        </m:r>
                        <m:r>
                          <a:rPr lang="en-IN" sz="1800" i="1">
                            <a:effectLst/>
                            <a:latin typeface="Cambria Math"/>
                            <a:cs typeface="Times New Roman"/>
                          </a:rPr>
                          <m:t>𝑐</m:t>
                        </m:r>
                      </m:e>
                      <m:sub>
                        <m:r>
                          <a:rPr lang="en-IN" sz="1800" i="1">
                            <a:effectLst/>
                            <a:latin typeface="Cambria Math"/>
                            <a:cs typeface="Times New Roman"/>
                          </a:rPr>
                          <m:t>𝑣</m:t>
                        </m:r>
                      </m:sub>
                    </m:sSub>
                    <m:sSup>
                      <m:sSupPr>
                        <m:ctrlPr>
                          <a:rPr lang="en-US" sz="1800" i="1">
                            <a:effectLst/>
                            <a:latin typeface="Cambria Math"/>
                            <a:cs typeface="Times New Roman"/>
                          </a:rPr>
                        </m:ctrlPr>
                      </m:sSupPr>
                      <m:e>
                        <m:r>
                          <a:rPr lang="en-IN" sz="1800" i="1">
                            <a:effectLst/>
                            <a:latin typeface="Cambria Math"/>
                            <a:cs typeface="Times New Roman"/>
                          </a:rPr>
                          <m:t>𝑢</m:t>
                        </m:r>
                      </m:e>
                      <m:sup>
                        <m:r>
                          <a:rPr lang="en-IN" sz="1800" i="1">
                            <a:effectLst/>
                            <a:latin typeface="Cambria Math"/>
                            <a:cs typeface="Times New Roman"/>
                          </a:rPr>
                          <m:t>′</m:t>
                        </m:r>
                      </m:sup>
                    </m:sSup>
                    <m:f>
                      <m:fPr>
                        <m:ctrlPr>
                          <a:rPr lang="en-US" sz="1800" i="1">
                            <a:effectLst/>
                            <a:latin typeface="Cambria Math"/>
                            <a:cs typeface="Times New Roman"/>
                          </a:rPr>
                        </m:ctrlPr>
                      </m:fPr>
                      <m:num>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𝑇</m:t>
                            </m:r>
                          </m:e>
                          <m:sup>
                            <m:r>
                              <a:rPr lang="en-IN" sz="1800" i="1">
                                <a:effectLst/>
                                <a:latin typeface="Cambria Math"/>
                                <a:cs typeface="Times New Roman"/>
                              </a:rPr>
                              <m:t>′</m:t>
                            </m:r>
                          </m:sup>
                        </m:sSup>
                      </m:num>
                      <m:den>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𝑥</m:t>
                            </m:r>
                          </m:e>
                          <m:sup>
                            <m:r>
                              <a:rPr lang="en-IN" sz="1800" i="1">
                                <a:effectLst/>
                                <a:latin typeface="Cambria Math"/>
                                <a:cs typeface="Times New Roman"/>
                              </a:rPr>
                              <m:t>′</m:t>
                            </m:r>
                          </m:sup>
                        </m:sSup>
                      </m:den>
                    </m:f>
                    <m:r>
                      <a:rPr lang="en-IN" sz="1800" i="1">
                        <a:effectLst/>
                        <a:latin typeface="Cambria Math"/>
                        <a:cs typeface="Times New Roman"/>
                      </a:rPr>
                      <m:t>=</m:t>
                    </m:r>
                    <m:r>
                      <a:rPr lang="en-IN" sz="1800" i="1">
                        <a:effectLst/>
                        <a:latin typeface="Cambria Math"/>
                        <a:cs typeface="Times New Roman"/>
                      </a:rPr>
                      <m:t>𝐾</m:t>
                    </m:r>
                    <m:d>
                      <m:dPr>
                        <m:ctrlPr>
                          <a:rPr lang="en-US" sz="1800" i="1">
                            <a:effectLst/>
                            <a:latin typeface="Cambria Math"/>
                            <a:cs typeface="Times New Roman"/>
                          </a:rPr>
                        </m:ctrlPr>
                      </m:dPr>
                      <m:e>
                        <m:f>
                          <m:fPr>
                            <m:ctrlPr>
                              <a:rPr lang="en-US" sz="1800" i="1">
                                <a:effectLst/>
                                <a:latin typeface="Cambria Math"/>
                                <a:cs typeface="Times New Roman"/>
                              </a:rPr>
                            </m:ctrlPr>
                          </m:fPr>
                          <m:num>
                            <m:sSup>
                              <m:sSupPr>
                                <m:ctrlPr>
                                  <a:rPr lang="en-US" sz="1800" i="1">
                                    <a:effectLst/>
                                    <a:latin typeface="Cambria Math"/>
                                    <a:cs typeface="Times New Roman"/>
                                  </a:rPr>
                                </m:ctrlPr>
                              </m:sSupPr>
                              <m:e>
                                <m:r>
                                  <a:rPr lang="en-IN" sz="1800" i="1">
                                    <a:effectLst/>
                                    <a:latin typeface="Cambria Math"/>
                                    <a:cs typeface="Times New Roman"/>
                                  </a:rPr>
                                  <m:t>𝜕</m:t>
                                </m:r>
                              </m:e>
                              <m:sup>
                                <m:r>
                                  <a:rPr lang="en-IN" sz="1800" i="1">
                                    <a:effectLst/>
                                    <a:latin typeface="Cambria Math"/>
                                    <a:cs typeface="Times New Roman"/>
                                  </a:rPr>
                                  <m:t>2</m:t>
                                </m:r>
                              </m:sup>
                            </m:sSup>
                            <m:sSup>
                              <m:sSupPr>
                                <m:ctrlPr>
                                  <a:rPr lang="en-US" sz="1800" i="1">
                                    <a:effectLst/>
                                    <a:latin typeface="Cambria Math"/>
                                    <a:cs typeface="Times New Roman"/>
                                  </a:rPr>
                                </m:ctrlPr>
                              </m:sSupPr>
                              <m:e>
                                <m:r>
                                  <a:rPr lang="en-IN" sz="1800" i="1">
                                    <a:effectLst/>
                                    <a:latin typeface="Cambria Math"/>
                                    <a:cs typeface="Times New Roman"/>
                                  </a:rPr>
                                  <m:t>𝑇</m:t>
                                </m:r>
                              </m:e>
                              <m:sup>
                                <m:r>
                                  <a:rPr lang="en-IN" sz="1800" i="1">
                                    <a:effectLst/>
                                    <a:latin typeface="Cambria Math"/>
                                    <a:cs typeface="Times New Roman"/>
                                  </a:rPr>
                                  <m:t>′</m:t>
                                </m:r>
                              </m:sup>
                            </m:sSup>
                          </m:num>
                          <m:den>
                            <m:sSup>
                              <m:sSupPr>
                                <m:ctrlPr>
                                  <a:rPr lang="en-US" sz="1800" i="1">
                                    <a:effectLst/>
                                    <a:latin typeface="Cambria Math"/>
                                    <a:cs typeface="Times New Roman"/>
                                  </a:rPr>
                                </m:ctrlPr>
                              </m:sSupPr>
                              <m:e>
                                <m:r>
                                  <a:rPr lang="en-IN" sz="1800" i="1">
                                    <a:effectLst/>
                                    <a:latin typeface="Cambria Math"/>
                                    <a:cs typeface="Times New Roman"/>
                                  </a:rPr>
                                  <m:t>𝜕</m:t>
                                </m:r>
                                <m:r>
                                  <a:rPr lang="en-IN" sz="1800" i="1">
                                    <a:effectLst/>
                                    <a:latin typeface="Cambria Math"/>
                                    <a:cs typeface="Times New Roman"/>
                                  </a:rPr>
                                  <m:t>𝑥</m:t>
                                </m:r>
                              </m:e>
                              <m:sup>
                                <m:r>
                                  <a:rPr lang="en-IN" sz="1800" i="1">
                                    <a:effectLst/>
                                    <a:latin typeface="Cambria Math"/>
                                    <a:cs typeface="Times New Roman"/>
                                  </a:rPr>
                                  <m:t>′2</m:t>
                                </m:r>
                              </m:sup>
                            </m:sSup>
                          </m:den>
                        </m:f>
                        <m:r>
                          <a:rPr lang="en-IN" sz="1800" i="1">
                            <a:effectLst/>
                            <a:latin typeface="Cambria Math"/>
                            <a:cs typeface="Times New Roman"/>
                          </a:rPr>
                          <m:t>+ </m:t>
                        </m:r>
                        <m:f>
                          <m:fPr>
                            <m:ctrlPr>
                              <a:rPr lang="en-US" sz="1800" i="1">
                                <a:effectLst/>
                                <a:latin typeface="Cambria Math"/>
                                <a:cs typeface="Times New Roman"/>
                              </a:rPr>
                            </m:ctrlPr>
                          </m:fPr>
                          <m:num>
                            <m:sSup>
                              <m:sSupPr>
                                <m:ctrlPr>
                                  <a:rPr lang="en-US" sz="1800" i="1">
                                    <a:effectLst/>
                                    <a:latin typeface="Cambria Math"/>
                                    <a:cs typeface="Times New Roman"/>
                                  </a:rPr>
                                </m:ctrlPr>
                              </m:sSupPr>
                              <m:e>
                                <m:r>
                                  <a:rPr lang="en-IN" sz="1800" i="1">
                                    <a:effectLst/>
                                    <a:latin typeface="Cambria Math"/>
                                    <a:cs typeface="Times New Roman"/>
                                  </a:rPr>
                                  <m:t>𝜕</m:t>
                                </m:r>
                              </m:e>
                              <m:sup>
                                <m:r>
                                  <a:rPr lang="en-IN" sz="1800" i="1">
                                    <a:effectLst/>
                                    <a:latin typeface="Cambria Math"/>
                                    <a:cs typeface="Times New Roman"/>
                                  </a:rPr>
                                  <m:t>2</m:t>
                                </m:r>
                              </m:sup>
                            </m:sSup>
                            <m:sSup>
                              <m:sSupPr>
                                <m:ctrlPr>
                                  <a:rPr lang="en-US" sz="1800" i="1">
                                    <a:effectLst/>
                                    <a:latin typeface="Cambria Math"/>
                                    <a:cs typeface="Times New Roman"/>
                                  </a:rPr>
                                </m:ctrlPr>
                              </m:sSupPr>
                              <m:e>
                                <m:r>
                                  <a:rPr lang="en-IN" sz="1800" i="1">
                                    <a:effectLst/>
                                    <a:latin typeface="Cambria Math"/>
                                    <a:cs typeface="Times New Roman"/>
                                  </a:rPr>
                                  <m:t>𝑇</m:t>
                                </m:r>
                              </m:e>
                              <m:sup>
                                <m:r>
                                  <a:rPr lang="en-IN" sz="1800" i="1">
                                    <a:effectLst/>
                                    <a:latin typeface="Cambria Math"/>
                                    <a:cs typeface="Times New Roman"/>
                                  </a:rPr>
                                  <m:t>′</m:t>
                                </m:r>
                              </m:sup>
                            </m:sSup>
                          </m:num>
                          <m:den>
                            <m:sSup>
                              <m:sSupPr>
                                <m:ctrlPr>
                                  <a:rPr lang="en-US" sz="1800" i="1">
                                    <a:effectLst/>
                                    <a:latin typeface="Cambria Math"/>
                                    <a:cs typeface="Times New Roman"/>
                                  </a:rPr>
                                </m:ctrlPr>
                              </m:sSupPr>
                              <m:e>
                                <m:r>
                                  <a:rPr lang="en-IN" sz="1800" i="1">
                                    <a:effectLst/>
                                    <a:latin typeface="Cambria Math"/>
                                    <a:cs typeface="Times New Roman"/>
                                  </a:rPr>
                                  <m:t>𝜕</m:t>
                                </m:r>
                                <m:r>
                                  <a:rPr lang="en-IN" sz="1800" i="1">
                                    <a:effectLst/>
                                    <a:latin typeface="Cambria Math"/>
                                    <a:cs typeface="Times New Roman"/>
                                  </a:rPr>
                                  <m:t>𝑦</m:t>
                                </m:r>
                              </m:e>
                              <m:sup>
                                <m:r>
                                  <a:rPr lang="en-IN" sz="1800" i="1">
                                    <a:effectLst/>
                                    <a:latin typeface="Cambria Math"/>
                                    <a:cs typeface="Times New Roman"/>
                                  </a:rPr>
                                  <m:t>′2</m:t>
                                </m:r>
                              </m:sup>
                            </m:sSup>
                          </m:den>
                        </m:f>
                      </m:e>
                    </m:d>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2</m:t>
                        </m:r>
                        <m:r>
                          <a:rPr lang="en-IN" sz="1800" i="1">
                            <a:effectLst/>
                            <a:latin typeface="Cambria Math"/>
                            <a:cs typeface="Times New Roman"/>
                          </a:rPr>
                          <m:t>𝜇</m:t>
                        </m:r>
                      </m:e>
                      <m:sub>
                        <m:r>
                          <a:rPr lang="en-IN" sz="1800" i="1">
                            <a:effectLst/>
                            <a:latin typeface="Cambria Math"/>
                            <a:cs typeface="Times New Roman"/>
                          </a:rPr>
                          <m:t>0</m:t>
                        </m:r>
                      </m:sub>
                    </m:sSub>
                    <m:sSup>
                      <m:sSupPr>
                        <m:ctrlPr>
                          <a:rPr lang="en-US" sz="1800" i="1">
                            <a:effectLst/>
                            <a:latin typeface="Cambria Math"/>
                            <a:cs typeface="Times New Roman"/>
                          </a:rPr>
                        </m:ctrlPr>
                      </m:sSupPr>
                      <m:e>
                        <m:d>
                          <m:dPr>
                            <m:ctrlPr>
                              <a:rPr lang="en-US" sz="1800" i="1">
                                <a:effectLst/>
                                <a:latin typeface="Cambria Math"/>
                                <a:cs typeface="Times New Roman"/>
                              </a:rPr>
                            </m:ctrlPr>
                          </m:dPr>
                          <m:e>
                            <m:f>
                              <m:fPr>
                                <m:ctrlPr>
                                  <a:rPr lang="en-US" sz="1800" i="1">
                                    <a:effectLst/>
                                    <a:latin typeface="Cambria Math"/>
                                    <a:cs typeface="Times New Roman"/>
                                  </a:rPr>
                                </m:ctrlPr>
                              </m:fPr>
                              <m:num>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𝑢</m:t>
                                    </m:r>
                                  </m:e>
                                  <m:sup>
                                    <m:r>
                                      <a:rPr lang="en-IN" sz="1800" i="1">
                                        <a:effectLst/>
                                        <a:latin typeface="Cambria Math"/>
                                        <a:cs typeface="Times New Roman"/>
                                      </a:rPr>
                                      <m:t>′</m:t>
                                    </m:r>
                                  </m:sup>
                                </m:sSup>
                              </m:num>
                              <m:den>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𝑥</m:t>
                                    </m:r>
                                  </m:e>
                                  <m:sup>
                                    <m:r>
                                      <a:rPr lang="en-IN" sz="1800" i="1">
                                        <a:effectLst/>
                                        <a:latin typeface="Cambria Math"/>
                                        <a:cs typeface="Times New Roman"/>
                                      </a:rPr>
                                      <m:t>′</m:t>
                                    </m:r>
                                  </m:sup>
                                </m:sSup>
                              </m:den>
                            </m:f>
                          </m:e>
                        </m:d>
                      </m:e>
                      <m:sup>
                        <m:r>
                          <a:rPr lang="en-IN" sz="1800" i="1">
                            <a:effectLst/>
                            <a:latin typeface="Cambria Math"/>
                            <a:cs typeface="Times New Roman"/>
                          </a:rPr>
                          <m:t>2</m:t>
                        </m:r>
                      </m:sup>
                    </m:sSup>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𝜇</m:t>
                        </m:r>
                      </m:e>
                      <m:sub>
                        <m:r>
                          <a:rPr lang="en-IN" sz="1800" i="1">
                            <a:effectLst/>
                            <a:latin typeface="Cambria Math"/>
                            <a:cs typeface="Times New Roman"/>
                          </a:rPr>
                          <m:t>0</m:t>
                        </m:r>
                      </m:sub>
                    </m:sSub>
                    <m:sSup>
                      <m:sSupPr>
                        <m:ctrlPr>
                          <a:rPr lang="en-US" sz="1800" i="1" smtClean="0">
                            <a:effectLst/>
                            <a:latin typeface="Cambria Math"/>
                            <a:cs typeface="Times New Roman"/>
                          </a:rPr>
                        </m:ctrlPr>
                      </m:sSupPr>
                      <m:e>
                        <m:d>
                          <m:dPr>
                            <m:ctrlPr>
                              <a:rPr lang="en-US" sz="1800" i="1">
                                <a:effectLst/>
                                <a:latin typeface="Cambria Math"/>
                                <a:cs typeface="Times New Roman"/>
                              </a:rPr>
                            </m:ctrlPr>
                          </m:dPr>
                          <m:e>
                            <m:f>
                              <m:fPr>
                                <m:ctrlPr>
                                  <a:rPr lang="en-US" sz="1800" i="1">
                                    <a:effectLst/>
                                    <a:latin typeface="Cambria Math"/>
                                    <a:cs typeface="Times New Roman"/>
                                  </a:rPr>
                                </m:ctrlPr>
                              </m:fPr>
                              <m:num>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𝑢</m:t>
                                    </m:r>
                                  </m:e>
                                  <m:sup>
                                    <m:r>
                                      <a:rPr lang="en-IN" sz="1800" i="1">
                                        <a:effectLst/>
                                        <a:latin typeface="Cambria Math"/>
                                        <a:cs typeface="Times New Roman"/>
                                      </a:rPr>
                                      <m:t>′</m:t>
                                    </m:r>
                                  </m:sup>
                                </m:sSup>
                              </m:num>
                              <m:den>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𝑥</m:t>
                                    </m:r>
                                  </m:e>
                                  <m:sup>
                                    <m:r>
                                      <a:rPr lang="en-IN" sz="1800" i="1">
                                        <a:effectLst/>
                                        <a:latin typeface="Cambria Math"/>
                                        <a:cs typeface="Times New Roman"/>
                                      </a:rPr>
                                      <m:t>′</m:t>
                                    </m:r>
                                  </m:sup>
                                </m:sSup>
                              </m:den>
                            </m:f>
                          </m:e>
                        </m:d>
                      </m:e>
                      <m:sup>
                        <m:r>
                          <a:rPr lang="en-IN" sz="1800" i="1">
                            <a:effectLst/>
                            <a:latin typeface="Cambria Math"/>
                            <a:cs typeface="Times New Roman"/>
                          </a:rPr>
                          <m:t>2</m:t>
                        </m:r>
                      </m:sup>
                    </m:sSup>
                  </m:oMath>
                </a14:m>
                <a:r>
                  <a:rPr lang="en-IN" sz="1800" dirty="0">
                    <a:effectLst/>
                    <a:latin typeface="Times New Roman"/>
                  </a:rPr>
                  <a:t>                                     (7.9) a</a:t>
                </a:r>
                <a:endParaRPr lang="en-US" sz="1800" dirty="0">
                  <a:effectLst/>
                </a:endParaRPr>
              </a:p>
              <a:p>
                <a:pPr marL="0" indent="0" algn="just">
                  <a:buNone/>
                </a:pPr>
                <a:r>
                  <a:rPr lang="en-IN" sz="1800" dirty="0">
                    <a:effectLst/>
                    <a:latin typeface="Times New Roman"/>
                  </a:rPr>
                  <a:t> </a:t>
                </a:r>
                <a:endParaRPr lang="en-US" sz="1800" dirty="0">
                  <a:effectLst/>
                </a:endParaRPr>
              </a:p>
              <a:p>
                <a:pPr marL="0" indent="0" algn="just">
                  <a:buNone/>
                </a:pPr>
                <a14:m>
                  <m:oMathPara xmlns:m="http://schemas.openxmlformats.org/officeDocument/2006/math">
                    <m:oMathParaPr>
                      <m:jc m:val="centerGroup"/>
                    </m:oMathParaPr>
                    <m:oMath xmlns:m="http://schemas.openxmlformats.org/officeDocument/2006/math">
                      <m:r>
                        <a:rPr lang="en-IN" sz="1800" i="1">
                          <a:effectLst/>
                          <a:latin typeface="Cambria Math"/>
                          <a:cs typeface="Times New Roman"/>
                        </a:rPr>
                        <m:t>𝜌</m:t>
                      </m:r>
                      <m:sSub>
                        <m:sSubPr>
                          <m:ctrlPr>
                            <a:rPr lang="en-US" sz="1800" i="1">
                              <a:effectLst/>
                              <a:latin typeface="Cambria Math"/>
                              <a:cs typeface="Times New Roman"/>
                            </a:rPr>
                          </m:ctrlPr>
                        </m:sSubPr>
                        <m:e>
                          <m:r>
                            <a:rPr lang="en-IN" sz="1800" i="1">
                              <a:effectLst/>
                              <a:latin typeface="Cambria Math"/>
                              <a:cs typeface="Times New Roman"/>
                            </a:rPr>
                            <m:t>𝑐</m:t>
                          </m:r>
                        </m:e>
                        <m:sub>
                          <m:r>
                            <a:rPr lang="en-IN" sz="1800" i="1">
                              <a:effectLst/>
                              <a:latin typeface="Cambria Math"/>
                              <a:cs typeface="Times New Roman"/>
                            </a:rPr>
                            <m:t>𝑣</m:t>
                          </m:r>
                        </m:sub>
                      </m:sSub>
                      <m:r>
                        <a:rPr lang="en-IN" sz="1800" i="1">
                          <a:effectLst/>
                          <a:latin typeface="Cambria Math"/>
                          <a:cs typeface="Times New Roman"/>
                        </a:rPr>
                        <m:t> </m:t>
                      </m:r>
                      <m:d>
                        <m:dPr>
                          <m:ctrlPr>
                            <a:rPr lang="en-US" sz="1800" i="1">
                              <a:effectLst/>
                              <a:latin typeface="Cambria Math"/>
                              <a:cs typeface="Times New Roman"/>
                            </a:rPr>
                          </m:ctrlPr>
                        </m:dPr>
                        <m:e>
                          <m:acc>
                            <m:accPr>
                              <m:chr m:val="̅"/>
                              <m:ctrlPr>
                                <a:rPr lang="en-US" sz="1800" i="1">
                                  <a:effectLst/>
                                  <a:latin typeface="Cambria Math"/>
                                  <a:cs typeface="Times New Roman"/>
                                </a:rPr>
                              </m:ctrlPr>
                            </m:accPr>
                            <m:e>
                              <m:sSup>
                                <m:sSupPr>
                                  <m:ctrlPr>
                                    <a:rPr lang="en-US" sz="1800" i="1">
                                      <a:effectLst/>
                                      <a:latin typeface="Cambria Math"/>
                                      <a:cs typeface="Times New Roman"/>
                                    </a:rPr>
                                  </m:ctrlPr>
                                </m:sSupPr>
                                <m:e>
                                  <m:r>
                                    <a:rPr lang="en-IN" sz="1800" i="1">
                                      <a:effectLst/>
                                      <a:latin typeface="Cambria Math"/>
                                      <a:cs typeface="Times New Roman"/>
                                    </a:rPr>
                                    <m:t>𝑢</m:t>
                                  </m:r>
                                </m:e>
                                <m:sup>
                                  <m:r>
                                    <a:rPr lang="en-IN" sz="1800" i="1">
                                      <a:effectLst/>
                                      <a:latin typeface="Cambria Math"/>
                                      <a:cs typeface="Times New Roman"/>
                                    </a:rPr>
                                    <m:t>′</m:t>
                                  </m:r>
                                </m:sup>
                              </m:sSup>
                            </m:e>
                          </m:acc>
                          <m:f>
                            <m:fPr>
                              <m:ctrlPr>
                                <a:rPr lang="en-US" sz="1800" i="1">
                                  <a:effectLst/>
                                  <a:latin typeface="Cambria Math"/>
                                  <a:cs typeface="Times New Roman"/>
                                </a:rPr>
                              </m:ctrlPr>
                            </m:fPr>
                            <m:num>
                              <m:r>
                                <a:rPr lang="en-IN" sz="1800" i="1">
                                  <a:effectLst/>
                                  <a:latin typeface="Cambria Math"/>
                                  <a:cs typeface="Times New Roman"/>
                                </a:rPr>
                                <m:t>𝜕</m:t>
                              </m:r>
                              <m:acc>
                                <m:accPr>
                                  <m:chr m:val="̅"/>
                                  <m:ctrlPr>
                                    <a:rPr lang="en-US" sz="1800" i="1">
                                      <a:effectLst/>
                                      <a:latin typeface="Cambria Math"/>
                                      <a:cs typeface="Times New Roman"/>
                                    </a:rPr>
                                  </m:ctrlPr>
                                </m:accPr>
                                <m:e>
                                  <m:r>
                                    <a:rPr lang="en-IN" sz="1800" i="1">
                                      <a:effectLst/>
                                      <a:latin typeface="Cambria Math"/>
                                      <a:cs typeface="Times New Roman"/>
                                    </a:rPr>
                                    <m:t>𝑇</m:t>
                                  </m:r>
                                </m:e>
                              </m:acc>
                              <m:r>
                                <a:rPr lang="en-IN" sz="1800" i="1">
                                  <a:effectLst/>
                                  <a:latin typeface="Cambria Math"/>
                                  <a:cs typeface="Times New Roman"/>
                                </a:rPr>
                                <m:t>′</m:t>
                              </m:r>
                            </m:num>
                            <m:den>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𝑥</m:t>
                                  </m:r>
                                </m:e>
                                <m:sup>
                                  <m:r>
                                    <a:rPr lang="en-IN" sz="1800" i="1">
                                      <a:effectLst/>
                                      <a:latin typeface="Cambria Math"/>
                                      <a:cs typeface="Times New Roman"/>
                                    </a:rPr>
                                    <m:t>′</m:t>
                                  </m:r>
                                </m:sup>
                              </m:sSup>
                            </m:den>
                          </m:f>
                          <m:r>
                            <a:rPr lang="en-IN" sz="1800" i="1">
                              <a:effectLst/>
                              <a:latin typeface="Cambria Math"/>
                              <a:cs typeface="Times New Roman"/>
                            </a:rPr>
                            <m:t>+</m:t>
                          </m:r>
                          <m:acc>
                            <m:accPr>
                              <m:chr m:val="̅"/>
                              <m:ctrlPr>
                                <a:rPr lang="en-US" sz="1800" i="1">
                                  <a:effectLst/>
                                  <a:latin typeface="Cambria Math"/>
                                  <a:cs typeface="Times New Roman"/>
                                </a:rPr>
                              </m:ctrlPr>
                            </m:accPr>
                            <m:e>
                              <m:sSup>
                                <m:sSupPr>
                                  <m:ctrlPr>
                                    <a:rPr lang="en-US" sz="1800" i="1">
                                      <a:effectLst/>
                                      <a:latin typeface="Cambria Math"/>
                                      <a:cs typeface="Times New Roman"/>
                                    </a:rPr>
                                  </m:ctrlPr>
                                </m:sSupPr>
                                <m:e>
                                  <m:r>
                                    <a:rPr lang="en-IN" sz="1800" i="1">
                                      <a:effectLst/>
                                      <a:latin typeface="Cambria Math"/>
                                      <a:cs typeface="Times New Roman"/>
                                    </a:rPr>
                                    <m:t>𝑣</m:t>
                                  </m:r>
                                </m:e>
                                <m:sup>
                                  <m:r>
                                    <a:rPr lang="en-IN" sz="1800" i="1">
                                      <a:effectLst/>
                                      <a:latin typeface="Cambria Math"/>
                                      <a:cs typeface="Times New Roman"/>
                                    </a:rPr>
                                    <m:t>′</m:t>
                                  </m:r>
                                </m:sup>
                              </m:sSup>
                            </m:e>
                          </m:acc>
                          <m:f>
                            <m:fPr>
                              <m:ctrlPr>
                                <a:rPr lang="en-US" sz="1800" i="1">
                                  <a:effectLst/>
                                  <a:latin typeface="Cambria Math"/>
                                  <a:cs typeface="Times New Roman"/>
                                </a:rPr>
                              </m:ctrlPr>
                            </m:fPr>
                            <m:num>
                              <m:r>
                                <a:rPr lang="en-IN" sz="1800" i="1">
                                  <a:effectLst/>
                                  <a:latin typeface="Cambria Math"/>
                                  <a:cs typeface="Times New Roman"/>
                                </a:rPr>
                                <m:t>𝜕</m:t>
                              </m:r>
                              <m:acc>
                                <m:accPr>
                                  <m:chr m:val="̅"/>
                                  <m:ctrlPr>
                                    <a:rPr lang="en-US" sz="1800" i="1">
                                      <a:effectLst/>
                                      <a:latin typeface="Cambria Math"/>
                                      <a:cs typeface="Times New Roman"/>
                                    </a:rPr>
                                  </m:ctrlPr>
                                </m:accPr>
                                <m:e>
                                  <m:r>
                                    <a:rPr lang="en-IN" sz="1800" i="1">
                                      <a:effectLst/>
                                      <a:latin typeface="Cambria Math"/>
                                      <a:cs typeface="Times New Roman"/>
                                    </a:rPr>
                                    <m:t>𝑇</m:t>
                                  </m:r>
                                </m:e>
                              </m:acc>
                              <m:r>
                                <a:rPr lang="en-IN" sz="1800" i="1">
                                  <a:effectLst/>
                                  <a:latin typeface="Cambria Math"/>
                                  <a:cs typeface="Times New Roman"/>
                                </a:rPr>
                                <m:t>′</m:t>
                              </m:r>
                            </m:num>
                            <m:den>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𝑦</m:t>
                                  </m:r>
                                </m:e>
                                <m:sup>
                                  <m:r>
                                    <a:rPr lang="en-IN" sz="1800" i="1">
                                      <a:effectLst/>
                                      <a:latin typeface="Cambria Math"/>
                                      <a:cs typeface="Times New Roman"/>
                                    </a:rPr>
                                    <m:t>′</m:t>
                                  </m:r>
                                </m:sup>
                              </m:sSup>
                            </m:den>
                          </m:f>
                        </m:e>
                      </m:d>
                      <m:r>
                        <a:rPr lang="en-IN" sz="1800" i="1">
                          <a:effectLst/>
                          <a:latin typeface="Cambria Math"/>
                          <a:cs typeface="Times New Roman"/>
                        </a:rPr>
                        <m:t>=</m:t>
                      </m:r>
                      <m:r>
                        <a:rPr lang="en-IN" sz="1800" i="1">
                          <a:effectLst/>
                          <a:latin typeface="Cambria Math"/>
                          <a:cs typeface="Times New Roman"/>
                        </a:rPr>
                        <m:t>𝐾</m:t>
                      </m:r>
                      <m:d>
                        <m:dPr>
                          <m:ctrlPr>
                            <a:rPr lang="en-US" sz="1800" i="1">
                              <a:effectLst/>
                              <a:latin typeface="Cambria Math"/>
                              <a:cs typeface="Times New Roman"/>
                            </a:rPr>
                          </m:ctrlPr>
                        </m:dPr>
                        <m:e>
                          <m:f>
                            <m:fPr>
                              <m:ctrlPr>
                                <a:rPr lang="en-US" sz="1800" i="1">
                                  <a:effectLst/>
                                  <a:latin typeface="Cambria Math"/>
                                  <a:cs typeface="Times New Roman"/>
                                </a:rPr>
                              </m:ctrlPr>
                            </m:fPr>
                            <m:num>
                              <m:sSup>
                                <m:sSupPr>
                                  <m:ctrlPr>
                                    <a:rPr lang="en-US" sz="1800" i="1">
                                      <a:effectLst/>
                                      <a:latin typeface="Cambria Math"/>
                                      <a:cs typeface="Times New Roman"/>
                                    </a:rPr>
                                  </m:ctrlPr>
                                </m:sSupPr>
                                <m:e>
                                  <m:r>
                                    <a:rPr lang="en-IN" sz="1800" i="1">
                                      <a:effectLst/>
                                      <a:latin typeface="Cambria Math"/>
                                      <a:cs typeface="Times New Roman"/>
                                    </a:rPr>
                                    <m:t>𝜕</m:t>
                                  </m:r>
                                </m:e>
                                <m:sup>
                                  <m:r>
                                    <a:rPr lang="en-IN" sz="1800" i="1">
                                      <a:effectLst/>
                                      <a:latin typeface="Cambria Math"/>
                                      <a:cs typeface="Times New Roman"/>
                                    </a:rPr>
                                    <m:t>2</m:t>
                                  </m:r>
                                </m:sup>
                              </m:sSup>
                              <m:acc>
                                <m:accPr>
                                  <m:chr m:val="̅"/>
                                  <m:ctrlPr>
                                    <a:rPr lang="en-US" sz="1800" i="1">
                                      <a:effectLst/>
                                      <a:latin typeface="Cambria Math"/>
                                      <a:cs typeface="Times New Roman"/>
                                    </a:rPr>
                                  </m:ctrlPr>
                                </m:accPr>
                                <m:e>
                                  <m:sSup>
                                    <m:sSupPr>
                                      <m:ctrlPr>
                                        <a:rPr lang="en-US" sz="1800" i="1">
                                          <a:effectLst/>
                                          <a:latin typeface="Cambria Math"/>
                                          <a:cs typeface="Times New Roman"/>
                                        </a:rPr>
                                      </m:ctrlPr>
                                    </m:sSupPr>
                                    <m:e>
                                      <m:r>
                                        <a:rPr lang="en-IN" sz="1800" i="1">
                                          <a:effectLst/>
                                          <a:latin typeface="Cambria Math"/>
                                          <a:cs typeface="Times New Roman"/>
                                        </a:rPr>
                                        <m:t>𝑇</m:t>
                                      </m:r>
                                    </m:e>
                                    <m:sup>
                                      <m:r>
                                        <a:rPr lang="en-IN" sz="1800" i="1">
                                          <a:effectLst/>
                                          <a:latin typeface="Cambria Math"/>
                                          <a:cs typeface="Times New Roman"/>
                                        </a:rPr>
                                        <m:t>′</m:t>
                                      </m:r>
                                    </m:sup>
                                  </m:sSup>
                                </m:e>
                              </m:acc>
                            </m:num>
                            <m:den>
                              <m:sSup>
                                <m:sSupPr>
                                  <m:ctrlPr>
                                    <a:rPr lang="en-US" sz="1800" i="1">
                                      <a:effectLst/>
                                      <a:latin typeface="Cambria Math"/>
                                      <a:cs typeface="Times New Roman"/>
                                    </a:rPr>
                                  </m:ctrlPr>
                                </m:sSupPr>
                                <m:e>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𝑥</m:t>
                                      </m:r>
                                    </m:e>
                                    <m:sup>
                                      <m:r>
                                        <a:rPr lang="en-IN" sz="1800" i="1">
                                          <a:effectLst/>
                                          <a:latin typeface="Cambria Math"/>
                                          <a:cs typeface="Times New Roman"/>
                                        </a:rPr>
                                        <m:t>′</m:t>
                                      </m:r>
                                    </m:sup>
                                  </m:sSup>
                                </m:e>
                                <m:sup>
                                  <m:r>
                                    <a:rPr lang="en-IN" sz="1800" i="1">
                                      <a:effectLst/>
                                      <a:latin typeface="Cambria Math"/>
                                      <a:cs typeface="Times New Roman"/>
                                    </a:rPr>
                                    <m:t>2</m:t>
                                  </m:r>
                                </m:sup>
                              </m:sSup>
                            </m:den>
                          </m:f>
                          <m:r>
                            <a:rPr lang="en-IN" sz="1800" i="1">
                              <a:effectLst/>
                              <a:latin typeface="Cambria Math"/>
                              <a:cs typeface="Times New Roman"/>
                            </a:rPr>
                            <m:t>+</m:t>
                          </m:r>
                          <m:f>
                            <m:fPr>
                              <m:ctrlPr>
                                <a:rPr lang="en-US" sz="1800" i="1">
                                  <a:effectLst/>
                                  <a:latin typeface="Cambria Math"/>
                                  <a:cs typeface="Times New Roman"/>
                                </a:rPr>
                              </m:ctrlPr>
                            </m:fPr>
                            <m:num>
                              <m:sSup>
                                <m:sSupPr>
                                  <m:ctrlPr>
                                    <a:rPr lang="en-US" sz="1800" i="1">
                                      <a:effectLst/>
                                      <a:latin typeface="Cambria Math"/>
                                      <a:cs typeface="Times New Roman"/>
                                    </a:rPr>
                                  </m:ctrlPr>
                                </m:sSupPr>
                                <m:e>
                                  <m:r>
                                    <a:rPr lang="en-IN" sz="1800" i="1">
                                      <a:effectLst/>
                                      <a:latin typeface="Cambria Math"/>
                                      <a:cs typeface="Times New Roman"/>
                                    </a:rPr>
                                    <m:t>𝜕</m:t>
                                  </m:r>
                                </m:e>
                                <m:sup>
                                  <m:r>
                                    <a:rPr lang="en-IN" sz="1800" i="1">
                                      <a:effectLst/>
                                      <a:latin typeface="Cambria Math"/>
                                      <a:cs typeface="Times New Roman"/>
                                    </a:rPr>
                                    <m:t>2</m:t>
                                  </m:r>
                                </m:sup>
                              </m:sSup>
                              <m:acc>
                                <m:accPr>
                                  <m:chr m:val="̅"/>
                                  <m:ctrlPr>
                                    <a:rPr lang="en-US" sz="1800" i="1">
                                      <a:effectLst/>
                                      <a:latin typeface="Cambria Math"/>
                                      <a:cs typeface="Times New Roman"/>
                                    </a:rPr>
                                  </m:ctrlPr>
                                </m:accPr>
                                <m:e>
                                  <m:sSup>
                                    <m:sSupPr>
                                      <m:ctrlPr>
                                        <a:rPr lang="en-US" sz="1800" i="1">
                                          <a:effectLst/>
                                          <a:latin typeface="Cambria Math"/>
                                          <a:cs typeface="Times New Roman"/>
                                        </a:rPr>
                                      </m:ctrlPr>
                                    </m:sSupPr>
                                    <m:e>
                                      <m:r>
                                        <a:rPr lang="en-IN" sz="1800" i="1">
                                          <a:effectLst/>
                                          <a:latin typeface="Cambria Math"/>
                                          <a:cs typeface="Times New Roman"/>
                                        </a:rPr>
                                        <m:t>𝑇</m:t>
                                      </m:r>
                                    </m:e>
                                    <m:sup>
                                      <m:r>
                                        <a:rPr lang="en-IN" sz="1800" i="1">
                                          <a:effectLst/>
                                          <a:latin typeface="Cambria Math"/>
                                          <a:cs typeface="Times New Roman"/>
                                        </a:rPr>
                                        <m:t>′</m:t>
                                      </m:r>
                                    </m:sup>
                                  </m:sSup>
                                </m:e>
                              </m:acc>
                            </m:num>
                            <m:den>
                              <m:sSup>
                                <m:sSupPr>
                                  <m:ctrlPr>
                                    <a:rPr lang="en-US" sz="1800" i="1">
                                      <a:effectLst/>
                                      <a:latin typeface="Cambria Math"/>
                                      <a:cs typeface="Times New Roman"/>
                                    </a:rPr>
                                  </m:ctrlPr>
                                </m:sSupPr>
                                <m:e>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𝑦</m:t>
                                      </m:r>
                                    </m:e>
                                    <m:sup>
                                      <m:r>
                                        <a:rPr lang="en-IN" sz="1800" i="1">
                                          <a:effectLst/>
                                          <a:latin typeface="Cambria Math"/>
                                          <a:cs typeface="Times New Roman"/>
                                        </a:rPr>
                                        <m:t>′</m:t>
                                      </m:r>
                                    </m:sup>
                                  </m:sSup>
                                </m:e>
                                <m:sup>
                                  <m:r>
                                    <a:rPr lang="en-IN" sz="1800" i="1">
                                      <a:effectLst/>
                                      <a:latin typeface="Cambria Math"/>
                                      <a:cs typeface="Times New Roman"/>
                                    </a:rPr>
                                    <m:t>2</m:t>
                                  </m:r>
                                </m:sup>
                              </m:sSup>
                            </m:den>
                          </m:f>
                        </m:e>
                      </m:d>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2</m:t>
                          </m:r>
                          <m:r>
                            <a:rPr lang="en-IN" sz="1800" i="1">
                              <a:effectLst/>
                              <a:latin typeface="Cambria Math"/>
                              <a:cs typeface="Times New Roman"/>
                            </a:rPr>
                            <m:t>𝜇</m:t>
                          </m:r>
                        </m:e>
                        <m:sub>
                          <m:r>
                            <a:rPr lang="en-IN" sz="1800" i="1">
                              <a:effectLst/>
                              <a:latin typeface="Cambria Math"/>
                              <a:cs typeface="Times New Roman"/>
                            </a:rPr>
                            <m:t>0</m:t>
                          </m:r>
                        </m:sub>
                      </m:sSub>
                      <m:r>
                        <a:rPr lang="en-IN" sz="1800" i="1">
                          <a:effectLst/>
                          <a:latin typeface="Cambria Math"/>
                          <a:cs typeface="Times New Roman"/>
                        </a:rPr>
                        <m:t> </m:t>
                      </m:r>
                      <m:d>
                        <m:dPr>
                          <m:begChr m:val="["/>
                          <m:endChr m:val="]"/>
                          <m:ctrlPr>
                            <a:rPr lang="en-US" sz="1800" i="1">
                              <a:effectLst/>
                              <a:latin typeface="Cambria Math"/>
                              <a:cs typeface="Times New Roman"/>
                            </a:rPr>
                          </m:ctrlPr>
                        </m:dPr>
                        <m:e>
                          <m:sSup>
                            <m:sSupPr>
                              <m:ctrlPr>
                                <a:rPr lang="en-US" sz="1800" i="1">
                                  <a:effectLst/>
                                  <a:latin typeface="Cambria Math"/>
                                  <a:cs typeface="Times New Roman"/>
                                </a:rPr>
                              </m:ctrlPr>
                            </m:sSupPr>
                            <m:e>
                              <m:d>
                                <m:dPr>
                                  <m:ctrlPr>
                                    <a:rPr lang="en-US" sz="1800" i="1">
                                      <a:effectLst/>
                                      <a:latin typeface="Cambria Math"/>
                                      <a:cs typeface="Times New Roman"/>
                                    </a:rPr>
                                  </m:ctrlPr>
                                </m:dPr>
                                <m:e>
                                  <m:f>
                                    <m:fPr>
                                      <m:ctrlPr>
                                        <a:rPr lang="en-US" sz="1800" i="1">
                                          <a:effectLst/>
                                          <a:latin typeface="Cambria Math"/>
                                          <a:cs typeface="Times New Roman"/>
                                        </a:rPr>
                                      </m:ctrlPr>
                                    </m:fPr>
                                    <m:num>
                                      <m:r>
                                        <a:rPr lang="en-IN" sz="1800" i="1">
                                          <a:effectLst/>
                                          <a:latin typeface="Cambria Math"/>
                                          <a:cs typeface="Times New Roman"/>
                                        </a:rPr>
                                        <m:t>𝜕</m:t>
                                      </m:r>
                                      <m:sSup>
                                        <m:sSupPr>
                                          <m:ctrlPr>
                                            <a:rPr lang="en-US" sz="1800" i="1">
                                              <a:effectLst/>
                                              <a:latin typeface="Cambria Math"/>
                                              <a:cs typeface="Times New Roman"/>
                                            </a:rPr>
                                          </m:ctrlPr>
                                        </m:sSupPr>
                                        <m:e>
                                          <m:acc>
                                            <m:accPr>
                                              <m:chr m:val="̅"/>
                                              <m:ctrlPr>
                                                <a:rPr lang="en-US" sz="1800" i="1">
                                                  <a:effectLst/>
                                                  <a:latin typeface="Cambria Math"/>
                                                  <a:cs typeface="Times New Roman"/>
                                                </a:rPr>
                                              </m:ctrlPr>
                                            </m:accPr>
                                            <m:e>
                                              <m:r>
                                                <a:rPr lang="en-IN" sz="1800" i="1">
                                                  <a:effectLst/>
                                                  <a:latin typeface="Cambria Math"/>
                                                  <a:cs typeface="Times New Roman"/>
                                                </a:rPr>
                                                <m:t>𝑢</m:t>
                                              </m:r>
                                            </m:e>
                                          </m:acc>
                                        </m:e>
                                        <m:sup>
                                          <m:r>
                                            <a:rPr lang="en-IN" sz="1800" i="1">
                                              <a:effectLst/>
                                              <a:latin typeface="Cambria Math"/>
                                              <a:cs typeface="Times New Roman"/>
                                            </a:rPr>
                                            <m:t>′</m:t>
                                          </m:r>
                                        </m:sup>
                                      </m:sSup>
                                    </m:num>
                                    <m:den>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𝑥</m:t>
                                          </m:r>
                                        </m:e>
                                        <m:sup>
                                          <m:r>
                                            <a:rPr lang="en-IN" sz="1800" i="1">
                                              <a:effectLst/>
                                              <a:latin typeface="Cambria Math"/>
                                              <a:cs typeface="Times New Roman"/>
                                            </a:rPr>
                                            <m:t>′</m:t>
                                          </m:r>
                                        </m:sup>
                                      </m:sSup>
                                    </m:den>
                                  </m:f>
                                </m:e>
                              </m:d>
                            </m:e>
                            <m:sup>
                              <m:r>
                                <a:rPr lang="en-IN" sz="1800" i="1">
                                  <a:effectLst/>
                                  <a:latin typeface="Cambria Math"/>
                                  <a:cs typeface="Times New Roman"/>
                                </a:rPr>
                                <m:t>2</m:t>
                              </m:r>
                            </m:sup>
                          </m:sSup>
                          <m:r>
                            <a:rPr lang="en-IN" sz="1800" i="1">
                              <a:effectLst/>
                              <a:latin typeface="Cambria Math"/>
                              <a:cs typeface="Times New Roman"/>
                            </a:rPr>
                            <m:t>+ </m:t>
                          </m:r>
                          <m:f>
                            <m:fPr>
                              <m:ctrlPr>
                                <a:rPr lang="en-US" sz="1800" i="1">
                                  <a:effectLst/>
                                  <a:latin typeface="Cambria Math"/>
                                  <a:cs typeface="Times New Roman"/>
                                </a:rPr>
                              </m:ctrlPr>
                            </m:fPr>
                            <m:num>
                              <m:r>
                                <a:rPr lang="en-IN" sz="1800" i="1">
                                  <a:effectLst/>
                                  <a:latin typeface="Cambria Math"/>
                                  <a:cs typeface="Times New Roman"/>
                                </a:rPr>
                                <m:t>1</m:t>
                              </m:r>
                            </m:num>
                            <m:den>
                              <m:sSup>
                                <m:sSupPr>
                                  <m:ctrlPr>
                                    <a:rPr lang="en-US" sz="1800" i="1">
                                      <a:effectLst/>
                                      <a:latin typeface="Cambria Math"/>
                                      <a:cs typeface="Times New Roman"/>
                                    </a:rPr>
                                  </m:ctrlPr>
                                </m:sSupPr>
                                <m:e>
                                  <m:sSub>
                                    <m:sSubPr>
                                      <m:ctrlPr>
                                        <a:rPr lang="en-US" sz="1800" i="1">
                                          <a:effectLst/>
                                          <a:latin typeface="Cambria Math"/>
                                          <a:cs typeface="Times New Roman"/>
                                        </a:rPr>
                                      </m:ctrlPr>
                                    </m:sSubPr>
                                    <m:e>
                                      <m:r>
                                        <a:rPr lang="en-IN" sz="1800" i="1">
                                          <a:effectLst/>
                                          <a:latin typeface="Cambria Math"/>
                                          <a:cs typeface="Times New Roman"/>
                                        </a:rPr>
                                        <m:t>(</m:t>
                                      </m:r>
                                      <m:r>
                                        <a:rPr lang="en-IN" sz="1800" i="1">
                                          <a:effectLst/>
                                          <a:latin typeface="Cambria Math"/>
                                          <a:cs typeface="Times New Roman"/>
                                        </a:rPr>
                                        <m:t>h</m:t>
                                      </m:r>
                                    </m:e>
                                    <m:sub>
                                      <m:r>
                                        <a:rPr lang="en-IN" sz="1800" i="1">
                                          <a:effectLst/>
                                          <a:latin typeface="Cambria Math"/>
                                          <a:cs typeface="Times New Roman"/>
                                        </a:rPr>
                                        <m:t>1</m:t>
                                      </m:r>
                                    </m:sub>
                                  </m:sSub>
                                  <m:r>
                                    <a:rPr lang="en-IN" sz="1800" i="1">
                                      <a:effectLst/>
                                      <a:latin typeface="Cambria Math"/>
                                      <a:cs typeface="Times New Roman"/>
                                    </a:rPr>
                                    <m:t>)</m:t>
                                  </m:r>
                                </m:e>
                                <m:sup>
                                  <m:r>
                                    <a:rPr lang="en-IN" sz="1800" i="1">
                                      <a:effectLst/>
                                      <a:latin typeface="Cambria Math"/>
                                      <a:cs typeface="Times New Roman"/>
                                    </a:rPr>
                                    <m:t>2</m:t>
                                  </m:r>
                                </m:sup>
                              </m:sSup>
                            </m:den>
                          </m:f>
                          <m:sSup>
                            <m:sSupPr>
                              <m:ctrlPr>
                                <a:rPr lang="en-US" sz="1800" i="1">
                                  <a:effectLst/>
                                  <a:latin typeface="Cambria Math"/>
                                  <a:cs typeface="Times New Roman"/>
                                </a:rPr>
                              </m:ctrlPr>
                            </m:sSupPr>
                            <m:e>
                              <m:d>
                                <m:dPr>
                                  <m:ctrlPr>
                                    <a:rPr lang="en-US" sz="1800" i="1">
                                      <a:effectLst/>
                                      <a:latin typeface="Cambria Math"/>
                                      <a:cs typeface="Times New Roman"/>
                                    </a:rPr>
                                  </m:ctrlPr>
                                </m:dPr>
                                <m:e>
                                  <m:f>
                                    <m:fPr>
                                      <m:ctrlPr>
                                        <a:rPr lang="en-US" sz="1800" i="1">
                                          <a:effectLst/>
                                          <a:latin typeface="Cambria Math"/>
                                          <a:cs typeface="Times New Roman"/>
                                        </a:rPr>
                                      </m:ctrlPr>
                                    </m:fPr>
                                    <m:num>
                                      <m:r>
                                        <a:rPr lang="en-IN" sz="1800" i="1">
                                          <a:effectLst/>
                                          <a:latin typeface="Cambria Math"/>
                                          <a:cs typeface="Times New Roman"/>
                                        </a:rPr>
                                        <m:t>𝜕</m:t>
                                      </m:r>
                                      <m:sSup>
                                        <m:sSupPr>
                                          <m:ctrlPr>
                                            <a:rPr lang="en-US" sz="1800" i="1">
                                              <a:effectLst/>
                                              <a:latin typeface="Cambria Math"/>
                                              <a:cs typeface="Times New Roman"/>
                                            </a:rPr>
                                          </m:ctrlPr>
                                        </m:sSupPr>
                                        <m:e>
                                          <m:acc>
                                            <m:accPr>
                                              <m:chr m:val="̅"/>
                                              <m:ctrlPr>
                                                <a:rPr lang="en-US" sz="1800" i="1">
                                                  <a:effectLst/>
                                                  <a:latin typeface="Cambria Math"/>
                                                  <a:cs typeface="Times New Roman"/>
                                                </a:rPr>
                                              </m:ctrlPr>
                                            </m:accPr>
                                            <m:e>
                                              <m:r>
                                                <a:rPr lang="en-IN" sz="1800" i="1">
                                                  <a:effectLst/>
                                                  <a:latin typeface="Cambria Math"/>
                                                  <a:cs typeface="Times New Roman"/>
                                                </a:rPr>
                                                <m:t>𝑣</m:t>
                                              </m:r>
                                            </m:e>
                                          </m:acc>
                                        </m:e>
                                        <m:sup>
                                          <m:r>
                                            <a:rPr lang="en-IN" sz="1800" i="1">
                                              <a:effectLst/>
                                              <a:latin typeface="Cambria Math"/>
                                              <a:cs typeface="Times New Roman"/>
                                            </a:rPr>
                                            <m:t>′</m:t>
                                          </m:r>
                                        </m:sup>
                                      </m:sSup>
                                    </m:num>
                                    <m:den>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𝑦</m:t>
                                          </m:r>
                                        </m:e>
                                        <m:sup>
                                          <m:r>
                                            <a:rPr lang="en-IN" sz="1800" i="1">
                                              <a:effectLst/>
                                              <a:latin typeface="Cambria Math"/>
                                              <a:cs typeface="Times New Roman"/>
                                            </a:rPr>
                                            <m:t>′</m:t>
                                          </m:r>
                                        </m:sup>
                                      </m:sSup>
                                    </m:den>
                                  </m:f>
                                </m:e>
                              </m:d>
                            </m:e>
                            <m:sup>
                              <m:r>
                                <a:rPr lang="en-IN" sz="1800" i="1">
                                  <a:effectLst/>
                                  <a:latin typeface="Cambria Math"/>
                                  <a:cs typeface="Times New Roman"/>
                                </a:rPr>
                                <m:t>2</m:t>
                              </m:r>
                            </m:sup>
                          </m:sSup>
                        </m:e>
                      </m:d>
                      <m:r>
                        <a:rPr lang="en-IN" sz="1800" i="1">
                          <a:effectLst/>
                          <a:latin typeface="Cambria Math"/>
                          <a:cs typeface="Times New Roman"/>
                        </a:rPr>
                        <m:t>+  </m:t>
                      </m:r>
                    </m:oMath>
                  </m:oMathPara>
                </a14:m>
                <a:endParaRPr lang="en-US" sz="1800" dirty="0">
                  <a:effectLst/>
                </a:endParaRPr>
              </a:p>
              <a:p>
                <a:pPr marL="0" indent="0" algn="just">
                  <a:buNone/>
                </a:pPr>
                <a14:m>
                  <m:oMath xmlns:m="http://schemas.openxmlformats.org/officeDocument/2006/math">
                    <m:sSub>
                      <m:sSubPr>
                        <m:ctrlPr>
                          <a:rPr lang="en-US" sz="1800" i="1">
                            <a:effectLst/>
                            <a:latin typeface="Cambria Math"/>
                            <a:cs typeface="Times New Roman"/>
                          </a:rPr>
                        </m:ctrlPr>
                      </m:sSubPr>
                      <m:e>
                        <m:r>
                          <a:rPr lang="en-IN" sz="1800" i="1">
                            <a:effectLst/>
                            <a:latin typeface="Cambria Math"/>
                            <a:cs typeface="Times New Roman"/>
                          </a:rPr>
                          <m:t>                                                   </m:t>
                        </m:r>
                        <m:r>
                          <a:rPr lang="en-IN" sz="1800" i="1">
                            <a:effectLst/>
                            <a:latin typeface="Cambria Math"/>
                            <a:cs typeface="Times New Roman"/>
                          </a:rPr>
                          <m:t>𝜇</m:t>
                        </m:r>
                      </m:e>
                      <m:sub>
                        <m:r>
                          <a:rPr lang="en-IN" sz="1800" i="1">
                            <a:effectLst/>
                            <a:latin typeface="Cambria Math"/>
                            <a:cs typeface="Times New Roman"/>
                          </a:rPr>
                          <m:t>0</m:t>
                        </m:r>
                      </m:sub>
                    </m:sSub>
                    <m:sSup>
                      <m:sSupPr>
                        <m:ctrlPr>
                          <a:rPr lang="en-US" sz="1800" i="1">
                            <a:effectLst/>
                            <a:latin typeface="Cambria Math"/>
                            <a:cs typeface="Times New Roman"/>
                          </a:rPr>
                        </m:ctrlPr>
                      </m:sSupPr>
                      <m:e>
                        <m:d>
                          <m:dPr>
                            <m:begChr m:val="{"/>
                            <m:endChr m:val="}"/>
                            <m:ctrlPr>
                              <a:rPr lang="en-US" sz="1800" i="1">
                                <a:effectLst/>
                                <a:latin typeface="Cambria Math"/>
                                <a:cs typeface="Times New Roman"/>
                              </a:rPr>
                            </m:ctrlPr>
                          </m:dPr>
                          <m:e>
                            <m:d>
                              <m:dPr>
                                <m:ctrlPr>
                                  <a:rPr lang="en-US" sz="1800" i="1">
                                    <a:effectLst/>
                                    <a:latin typeface="Cambria Math"/>
                                    <a:cs typeface="Times New Roman"/>
                                  </a:rPr>
                                </m:ctrlPr>
                              </m:dPr>
                              <m:e>
                                <m:f>
                                  <m:fPr>
                                    <m:ctrlPr>
                                      <a:rPr lang="en-US" sz="1800" i="1">
                                        <a:effectLst/>
                                        <a:latin typeface="Cambria Math"/>
                                        <a:cs typeface="Times New Roman"/>
                                      </a:rPr>
                                    </m:ctrlPr>
                                  </m:fPr>
                                  <m:num>
                                    <m:r>
                                      <a:rPr lang="en-IN" sz="1800" i="1">
                                        <a:effectLst/>
                                        <a:latin typeface="Cambria Math"/>
                                        <a:cs typeface="Times New Roman"/>
                                      </a:rPr>
                                      <m:t>𝜕</m:t>
                                    </m:r>
                                    <m:sSup>
                                      <m:sSupPr>
                                        <m:ctrlPr>
                                          <a:rPr lang="en-US" sz="1800" i="1">
                                            <a:effectLst/>
                                            <a:latin typeface="Cambria Math"/>
                                            <a:cs typeface="Times New Roman"/>
                                          </a:rPr>
                                        </m:ctrlPr>
                                      </m:sSupPr>
                                      <m:e>
                                        <m:acc>
                                          <m:accPr>
                                            <m:chr m:val="̅"/>
                                            <m:ctrlPr>
                                              <a:rPr lang="en-US" sz="1800" i="1">
                                                <a:effectLst/>
                                                <a:latin typeface="Cambria Math"/>
                                                <a:cs typeface="Times New Roman"/>
                                              </a:rPr>
                                            </m:ctrlPr>
                                          </m:accPr>
                                          <m:e>
                                            <m:r>
                                              <a:rPr lang="en-IN" sz="1800" i="1">
                                                <a:effectLst/>
                                                <a:latin typeface="Cambria Math"/>
                                                <a:cs typeface="Times New Roman"/>
                                              </a:rPr>
                                              <m:t>𝑢</m:t>
                                            </m:r>
                                          </m:e>
                                        </m:acc>
                                      </m:e>
                                      <m:sup>
                                        <m:r>
                                          <a:rPr lang="en-IN" sz="1800" i="1">
                                            <a:effectLst/>
                                            <a:latin typeface="Cambria Math"/>
                                            <a:cs typeface="Times New Roman"/>
                                          </a:rPr>
                                          <m:t>′</m:t>
                                        </m:r>
                                      </m:sup>
                                    </m:sSup>
                                  </m:num>
                                  <m:den>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𝑦</m:t>
                                        </m:r>
                                      </m:e>
                                      <m:sup>
                                        <m:r>
                                          <a:rPr lang="en-IN" sz="1800" i="1">
                                            <a:effectLst/>
                                            <a:latin typeface="Cambria Math"/>
                                            <a:cs typeface="Times New Roman"/>
                                          </a:rPr>
                                          <m:t>′</m:t>
                                        </m:r>
                                      </m:sup>
                                    </m:sSup>
                                  </m:den>
                                </m:f>
                              </m:e>
                            </m:d>
                            <m:r>
                              <a:rPr lang="en-IN" sz="1800" i="1">
                                <a:effectLst/>
                                <a:latin typeface="Cambria Math"/>
                                <a:cs typeface="Times New Roman"/>
                              </a:rPr>
                              <m:t>+</m:t>
                            </m:r>
                            <m:d>
                              <m:dPr>
                                <m:ctrlPr>
                                  <a:rPr lang="en-US" sz="1800" i="1">
                                    <a:effectLst/>
                                    <a:latin typeface="Cambria Math"/>
                                    <a:cs typeface="Times New Roman"/>
                                  </a:rPr>
                                </m:ctrlPr>
                              </m:dPr>
                              <m:e>
                                <m:f>
                                  <m:fPr>
                                    <m:ctrlPr>
                                      <a:rPr lang="en-US" sz="1800" i="1">
                                        <a:effectLst/>
                                        <a:latin typeface="Cambria Math"/>
                                        <a:cs typeface="Times New Roman"/>
                                      </a:rPr>
                                    </m:ctrlPr>
                                  </m:fPr>
                                  <m:num>
                                    <m:r>
                                      <a:rPr lang="en-IN" sz="1800" i="1">
                                        <a:effectLst/>
                                        <a:latin typeface="Cambria Math"/>
                                        <a:cs typeface="Times New Roman"/>
                                      </a:rPr>
                                      <m:t>𝜕</m:t>
                                    </m:r>
                                    <m:sSup>
                                      <m:sSupPr>
                                        <m:ctrlPr>
                                          <a:rPr lang="en-US" sz="1800" i="1">
                                            <a:effectLst/>
                                            <a:latin typeface="Cambria Math"/>
                                            <a:cs typeface="Times New Roman"/>
                                          </a:rPr>
                                        </m:ctrlPr>
                                      </m:sSupPr>
                                      <m:e>
                                        <m:acc>
                                          <m:accPr>
                                            <m:chr m:val="̅"/>
                                            <m:ctrlPr>
                                              <a:rPr lang="en-US" sz="1800" i="1">
                                                <a:effectLst/>
                                                <a:latin typeface="Cambria Math"/>
                                                <a:cs typeface="Times New Roman"/>
                                              </a:rPr>
                                            </m:ctrlPr>
                                          </m:accPr>
                                          <m:e>
                                            <m:r>
                                              <a:rPr lang="en-IN" sz="1800" i="1">
                                                <a:effectLst/>
                                                <a:latin typeface="Cambria Math"/>
                                                <a:cs typeface="Times New Roman"/>
                                              </a:rPr>
                                              <m:t>𝑣</m:t>
                                            </m:r>
                                          </m:e>
                                        </m:acc>
                                      </m:e>
                                      <m:sup>
                                        <m:r>
                                          <a:rPr lang="en-IN" sz="1800" i="1">
                                            <a:effectLst/>
                                            <a:latin typeface="Cambria Math"/>
                                            <a:cs typeface="Times New Roman"/>
                                          </a:rPr>
                                          <m:t>′</m:t>
                                        </m:r>
                                      </m:sup>
                                    </m:sSup>
                                  </m:num>
                                  <m:den>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𝑥</m:t>
                                        </m:r>
                                      </m:e>
                                      <m:sup>
                                        <m:r>
                                          <a:rPr lang="en-IN" sz="1800" i="1">
                                            <a:effectLst/>
                                            <a:latin typeface="Cambria Math"/>
                                            <a:cs typeface="Times New Roman"/>
                                          </a:rPr>
                                          <m:t>′</m:t>
                                        </m:r>
                                      </m:sup>
                                    </m:sSup>
                                  </m:den>
                                </m:f>
                              </m:e>
                            </m:d>
                          </m:e>
                        </m:d>
                      </m:e>
                      <m:sup>
                        <m:r>
                          <a:rPr lang="en-IN" sz="1800" i="1">
                            <a:effectLst/>
                            <a:latin typeface="Cambria Math"/>
                            <a:cs typeface="Times New Roman"/>
                          </a:rPr>
                          <m:t>2</m:t>
                        </m:r>
                      </m:sup>
                    </m:sSup>
                  </m:oMath>
                </a14:m>
                <a:r>
                  <a:rPr lang="en-IN" sz="1800" dirty="0">
                    <a:effectLst/>
                    <a:latin typeface="Times New Roman"/>
                  </a:rPr>
                  <a:t>   </a:t>
                </a:r>
                <a:r>
                  <a:rPr lang="en-IN" sz="1800" dirty="0" smtClean="0">
                    <a:effectLst/>
                    <a:latin typeface="Times New Roman"/>
                  </a:rPr>
                  <a:t>			  </a:t>
                </a:r>
                <a:r>
                  <a:rPr lang="en-IN" sz="1800" dirty="0">
                    <a:effectLst/>
                    <a:latin typeface="Times New Roman"/>
                  </a:rPr>
                  <a:t>(7.9) b  </a:t>
                </a:r>
                <a:endParaRPr lang="en-US" sz="1800" dirty="0">
                  <a:effectLst/>
                </a:endParaRPr>
              </a:p>
              <a:p>
                <a:pPr marL="0" indent="0" algn="just">
                  <a:buNone/>
                </a:pPr>
                <a:r>
                  <a:rPr lang="en-IN" sz="1800" dirty="0">
                    <a:effectLst/>
                    <a:latin typeface="Times New Roman"/>
                  </a:rPr>
                  <a:t>  </a:t>
                </a:r>
                <a:r>
                  <a:rPr lang="en-IN" sz="1800" dirty="0" smtClean="0">
                    <a:effectLst/>
                    <a:latin typeface="Times New Roman"/>
                  </a:rPr>
                  <a:t>The </a:t>
                </a:r>
                <a:r>
                  <a:rPr lang="en-IN" sz="1800" dirty="0">
                    <a:effectLst/>
                    <a:latin typeface="Times New Roman"/>
                  </a:rPr>
                  <a:t>terms contained in the braces { } are associated with viscous dissipation and small velocity gradients. Where </a:t>
                </a:r>
                <a14:m>
                  <m:oMath xmlns:m="http://schemas.openxmlformats.org/officeDocument/2006/math">
                    <m:sSup>
                      <m:sSupPr>
                        <m:ctrlPr>
                          <a:rPr lang="en-US" sz="1800" i="1">
                            <a:effectLst/>
                            <a:latin typeface="Cambria Math"/>
                            <a:cs typeface="Times New Roman"/>
                          </a:rPr>
                        </m:ctrlPr>
                      </m:sSupPr>
                      <m:e>
                        <m:r>
                          <a:rPr lang="en-IN" sz="1800" i="1">
                            <a:effectLst/>
                            <a:latin typeface="Cambria Math"/>
                            <a:cs typeface="Times New Roman"/>
                          </a:rPr>
                          <m:t>𝑇</m:t>
                        </m:r>
                      </m:e>
                      <m:sup>
                        <m:r>
                          <a:rPr lang="en-IN" sz="1800" i="1">
                            <a:effectLst/>
                            <a:latin typeface="Cambria Math"/>
                            <a:cs typeface="Times New Roman"/>
                          </a:rPr>
                          <m:t>′</m:t>
                        </m:r>
                      </m:sup>
                    </m:sSup>
                  </m:oMath>
                </a14:m>
                <a:r>
                  <a:rPr lang="en-IN" sz="1800" dirty="0">
                    <a:effectLst/>
                    <a:latin typeface="Times New Roman"/>
                  </a:rPr>
                  <a:t> and </a:t>
                </a:r>
                <a14:m>
                  <m:oMath xmlns:m="http://schemas.openxmlformats.org/officeDocument/2006/math">
                    <m:acc>
                      <m:accPr>
                        <m:chr m:val="̅"/>
                        <m:ctrlPr>
                          <a:rPr lang="en-US" sz="1800" i="1">
                            <a:effectLst/>
                            <a:latin typeface="Cambria Math"/>
                            <a:cs typeface="Times New Roman"/>
                          </a:rPr>
                        </m:ctrlPr>
                      </m:accPr>
                      <m:e>
                        <m:r>
                          <a:rPr lang="en-IN" sz="1800" i="1">
                            <a:effectLst/>
                            <a:latin typeface="Cambria Math"/>
                            <a:cs typeface="Times New Roman"/>
                          </a:rPr>
                          <m:t>𝑇</m:t>
                        </m:r>
                        <m:r>
                          <a:rPr lang="en-IN" sz="1800" i="1">
                            <a:effectLst/>
                            <a:latin typeface="Cambria Math"/>
                            <a:cs typeface="Times New Roman"/>
                          </a:rPr>
                          <m:t>′</m:t>
                        </m:r>
                      </m:e>
                    </m:acc>
                  </m:oMath>
                </a14:m>
                <a:r>
                  <a:rPr lang="en-IN" sz="1800" dirty="0">
                    <a:effectLst/>
                    <a:latin typeface="Times New Roman"/>
                  </a:rPr>
                  <a:t> are the temperatures in fluid film and cartilage matrix respectively, K is the thermal conductivity, </a:t>
                </a:r>
                <a14:m>
                  <m:oMath xmlns:m="http://schemas.openxmlformats.org/officeDocument/2006/math">
                    <m:r>
                      <m:rPr>
                        <m:sty m:val="p"/>
                      </m:rPr>
                      <a:rPr lang="en-IN" sz="1800">
                        <a:effectLst/>
                        <a:latin typeface="Cambria Math"/>
                        <a:cs typeface="Times New Roman"/>
                      </a:rPr>
                      <m:t>ρ</m:t>
                    </m:r>
                    <m:r>
                      <a:rPr lang="en-IN" sz="1800">
                        <a:effectLst/>
                        <a:latin typeface="Cambria Math"/>
                        <a:cs typeface="Times New Roman"/>
                      </a:rPr>
                      <m:t> </m:t>
                    </m:r>
                    <m:r>
                      <m:rPr>
                        <m:sty m:val="p"/>
                      </m:rPr>
                      <a:rPr lang="en-IN" sz="1800">
                        <a:effectLst/>
                        <a:latin typeface="Cambria Math"/>
                        <a:cs typeface="Times New Roman"/>
                      </a:rPr>
                      <m:t>is</m:t>
                    </m:r>
                    <m:r>
                      <a:rPr lang="en-IN" sz="1800">
                        <a:effectLst/>
                        <a:latin typeface="Cambria Math"/>
                        <a:cs typeface="Times New Roman"/>
                      </a:rPr>
                      <m:t> </m:t>
                    </m:r>
                    <m:r>
                      <m:rPr>
                        <m:sty m:val="p"/>
                      </m:rPr>
                      <a:rPr lang="en-IN" sz="1800">
                        <a:effectLst/>
                        <a:latin typeface="Cambria Math"/>
                        <a:cs typeface="Times New Roman"/>
                      </a:rPr>
                      <m:t>the</m:t>
                    </m:r>
                    <m:r>
                      <a:rPr lang="en-IN" sz="1800">
                        <a:effectLst/>
                        <a:latin typeface="Cambria Math"/>
                        <a:cs typeface="Times New Roman"/>
                      </a:rPr>
                      <m:t> </m:t>
                    </m:r>
                    <m:r>
                      <m:rPr>
                        <m:sty m:val="p"/>
                      </m:rPr>
                      <a:rPr lang="en-IN" sz="1800">
                        <a:effectLst/>
                        <a:latin typeface="Cambria Math"/>
                        <a:cs typeface="Times New Roman"/>
                      </a:rPr>
                      <m:t>density</m:t>
                    </m:r>
                    <m:r>
                      <a:rPr lang="en-IN" sz="1800">
                        <a:effectLst/>
                        <a:latin typeface="Cambria Math"/>
                        <a:cs typeface="Times New Roman"/>
                      </a:rPr>
                      <m:t> </m:t>
                    </m:r>
                    <m:r>
                      <m:rPr>
                        <m:sty m:val="p"/>
                      </m:rPr>
                      <a:rPr lang="en-IN" sz="1800">
                        <a:effectLst/>
                        <a:latin typeface="Cambria Math"/>
                        <a:cs typeface="Times New Roman"/>
                      </a:rPr>
                      <m:t>and</m:t>
                    </m:r>
                    <m:r>
                      <a:rPr lang="en-IN" sz="1800">
                        <a:effectLst/>
                        <a:latin typeface="Cambria Math"/>
                        <a:cs typeface="Times New Roman"/>
                      </a:rPr>
                      <m:t> </m:t>
                    </m:r>
                    <m:sSub>
                      <m:sSubPr>
                        <m:ctrlPr>
                          <a:rPr lang="en-US" sz="1800" i="1">
                            <a:effectLst/>
                            <a:latin typeface="Cambria Math"/>
                            <a:cs typeface="Times New Roman"/>
                          </a:rPr>
                        </m:ctrlPr>
                      </m:sSubPr>
                      <m:e>
                        <m:r>
                          <m:rPr>
                            <m:sty m:val="p"/>
                          </m:rPr>
                          <a:rPr lang="en-IN" sz="1800">
                            <a:effectLst/>
                            <a:latin typeface="Cambria Math"/>
                            <a:cs typeface="Times New Roman"/>
                          </a:rPr>
                          <m:t>c</m:t>
                        </m:r>
                      </m:e>
                      <m:sub>
                        <m:r>
                          <m:rPr>
                            <m:sty m:val="p"/>
                          </m:rPr>
                          <a:rPr lang="en-IN" sz="1800">
                            <a:effectLst/>
                            <a:latin typeface="Cambria Math"/>
                            <a:cs typeface="Times New Roman"/>
                          </a:rPr>
                          <m:t>v</m:t>
                        </m:r>
                        <m:r>
                          <a:rPr lang="en-IN" sz="1800">
                            <a:effectLst/>
                            <a:latin typeface="Cambria Math"/>
                            <a:cs typeface="Times New Roman"/>
                          </a:rPr>
                          <m:t> </m:t>
                        </m:r>
                      </m:sub>
                    </m:sSub>
                  </m:oMath>
                </a14:m>
                <a:r>
                  <a:rPr lang="en-IN" sz="1800" dirty="0">
                    <a:effectLst/>
                    <a:latin typeface="Times New Roman"/>
                  </a:rPr>
                  <a:t>is the specific heat at constant volume and </a:t>
                </a:r>
                <a14:m>
                  <m:oMath xmlns:m="http://schemas.openxmlformats.org/officeDocument/2006/math">
                    <m:sSub>
                      <m:sSubPr>
                        <m:ctrlPr>
                          <a:rPr lang="en-US" sz="1800" i="1">
                            <a:effectLst/>
                            <a:latin typeface="Cambria Math"/>
                            <a:cs typeface="Times New Roman"/>
                          </a:rPr>
                        </m:ctrlPr>
                      </m:sSubPr>
                      <m:e>
                        <m:r>
                          <a:rPr lang="en-IN" sz="1800" i="1">
                            <a:effectLst/>
                            <a:latin typeface="Cambria Math"/>
                            <a:cs typeface="Times New Roman"/>
                          </a:rPr>
                          <m:t>𝜇</m:t>
                        </m:r>
                      </m:e>
                      <m:sub>
                        <m:r>
                          <a:rPr lang="en-IN" sz="1800" i="1">
                            <a:effectLst/>
                            <a:latin typeface="Cambria Math"/>
                            <a:cs typeface="Times New Roman"/>
                          </a:rPr>
                          <m:t>0</m:t>
                        </m:r>
                      </m:sub>
                    </m:sSub>
                  </m:oMath>
                </a14:m>
                <a:r>
                  <a:rPr lang="en-IN" sz="1800" dirty="0">
                    <a:effectLst/>
                    <a:latin typeface="Times New Roman"/>
                  </a:rPr>
                  <a:t> is the constant values of the parameter </a:t>
                </a:r>
                <a:r>
                  <a:rPr lang="en-US" sz="1800" dirty="0">
                    <a:effectLst/>
                    <a:latin typeface="Times New Roman"/>
                  </a:rPr>
                  <a:t>referring to corresponding physical quantities for the suspending medium without hyaluronic acid molecules.</a:t>
                </a:r>
                <a:endParaRPr lang="en-US" sz="1800" dirty="0">
                  <a:effectLst/>
                </a:endParaRPr>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r="-2593" b="-118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84</a:t>
            </a:fld>
            <a:endParaRPr lang="en-US"/>
          </a:p>
        </p:txBody>
      </p:sp>
    </p:spTree>
    <p:extLst>
      <p:ext uri="{BB962C8B-B14F-4D97-AF65-F5344CB8AC3E}">
        <p14:creationId xmlns:p14="http://schemas.microsoft.com/office/powerpoint/2010/main" val="36650720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pPr algn="l"/>
            <a:r>
              <a:rPr lang="en-IN" sz="2600" b="1" dirty="0" smtClean="0">
                <a:latin typeface="Times New Roman"/>
              </a:rPr>
              <a:t>Boundary and Matching Conditions:</a:t>
            </a:r>
            <a:endParaRPr lang="en-US" sz="26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295400"/>
                <a:ext cx="8229600" cy="5181600"/>
              </a:xfrm>
            </p:spPr>
            <p:txBody>
              <a:bodyPr>
                <a:noAutofit/>
              </a:bodyPr>
              <a:lstStyle/>
              <a:p>
                <a:pPr marL="0" indent="0" algn="just">
                  <a:buNone/>
                </a:pPr>
                <a:r>
                  <a:rPr lang="en-IN" sz="1800" b="1" dirty="0">
                    <a:latin typeface="Times New Roman"/>
                  </a:rPr>
                  <a:t>Conditions for the above equations:</a:t>
                </a:r>
                <a:endParaRPr lang="en-US" sz="1800" b="1" dirty="0">
                  <a:effectLst/>
                </a:endParaRPr>
              </a:p>
              <a:p>
                <a:pPr marL="0" indent="0" algn="just">
                  <a:buNone/>
                </a:pPr>
                <a:endParaRPr lang="en-IN" sz="1800" dirty="0" smtClean="0">
                  <a:effectLst/>
                  <a:latin typeface="Times New Roman"/>
                </a:endParaRPr>
              </a:p>
              <a:p>
                <a:pPr marL="0" indent="0" algn="just">
                  <a:buNone/>
                </a:pPr>
                <a:r>
                  <a:rPr lang="en-IN" sz="1800" dirty="0">
                    <a:effectLst/>
                    <a:latin typeface="Times New Roman"/>
                  </a:rPr>
                  <a:t> </a:t>
                </a:r>
                <a14:m>
                  <m:oMath xmlns:m="http://schemas.openxmlformats.org/officeDocument/2006/math">
                    <m:r>
                      <a:rPr lang="en-IN" sz="1800" i="1">
                        <a:effectLst/>
                        <a:latin typeface="Cambria Math"/>
                        <a:cs typeface="Times New Roman"/>
                      </a:rPr>
                      <m:t>𝑇</m:t>
                    </m:r>
                    <m:r>
                      <a:rPr lang="en-IN" sz="1800" i="1">
                        <a:effectLst/>
                        <a:latin typeface="Cambria Math"/>
                        <a:cs typeface="Times New Roman"/>
                      </a:rPr>
                      <m:t>’ </m:t>
                    </m:r>
                    <m:d>
                      <m:dPr>
                        <m:ctrlPr>
                          <a:rPr lang="en-US" sz="1800" i="1">
                            <a:effectLst/>
                            <a:latin typeface="Cambria Math"/>
                            <a:cs typeface="Times New Roman"/>
                          </a:rPr>
                        </m:ctrlPr>
                      </m:dPr>
                      <m:e>
                        <m:r>
                          <a:rPr lang="en-IN" sz="1800" i="1">
                            <a:effectLst/>
                            <a:latin typeface="Cambria Math"/>
                            <a:cs typeface="Times New Roman"/>
                          </a:rPr>
                          <m:t>0</m:t>
                        </m:r>
                        <m:r>
                          <a:rPr lang="en-IN" sz="1800" i="1">
                            <a:effectLst/>
                            <a:latin typeface="Cambria Math"/>
                            <a:cs typeface="Times New Roman"/>
                          </a:rPr>
                          <m:t>, </m:t>
                        </m:r>
                        <m:r>
                          <a:rPr lang="en-IN" sz="1800" i="1">
                            <a:effectLst/>
                            <a:latin typeface="Cambria Math"/>
                            <a:cs typeface="Times New Roman"/>
                          </a:rPr>
                          <m:t>𝑦</m:t>
                        </m:r>
                      </m:e>
                    </m:d>
                    <m:r>
                      <a:rPr lang="en-IN" sz="1800" i="1">
                        <a:effectLst/>
                        <a:latin typeface="Cambria Math"/>
                        <a:cs typeface="Times New Roman"/>
                      </a:rPr>
                      <m:t>= </m:t>
                    </m:r>
                    <m:r>
                      <a:rPr lang="en-IN" sz="1800" i="1">
                        <a:effectLst/>
                        <a:latin typeface="Cambria Math"/>
                        <a:cs typeface="Times New Roman"/>
                      </a:rPr>
                      <m:t>𝑇</m:t>
                    </m:r>
                    <m:r>
                      <a:rPr lang="en-IN" sz="1800" i="1">
                        <a:effectLst/>
                        <a:latin typeface="Cambria Math"/>
                        <a:cs typeface="Times New Roman"/>
                      </a:rPr>
                      <m:t>’ </m:t>
                    </m:r>
                    <m:d>
                      <m:dPr>
                        <m:ctrlPr>
                          <a:rPr lang="en-US" sz="1800" i="1">
                            <a:effectLst/>
                            <a:latin typeface="Cambria Math"/>
                            <a:cs typeface="Times New Roman"/>
                          </a:rPr>
                        </m:ctrlPr>
                      </m:dPr>
                      <m:e>
                        <m:r>
                          <a:rPr lang="en-IN" sz="1800" i="1">
                            <a:effectLst/>
                            <a:latin typeface="Cambria Math"/>
                            <a:cs typeface="Times New Roman"/>
                          </a:rPr>
                          <m:t>𝑙</m:t>
                        </m:r>
                        <m:r>
                          <a:rPr lang="en-IN" sz="1800" i="1">
                            <a:effectLst/>
                            <a:latin typeface="Cambria Math"/>
                            <a:cs typeface="Times New Roman"/>
                          </a:rPr>
                          <m:t>, </m:t>
                        </m:r>
                        <m:r>
                          <a:rPr lang="en-IN" sz="1800" i="1">
                            <a:effectLst/>
                            <a:latin typeface="Cambria Math"/>
                            <a:cs typeface="Times New Roman"/>
                          </a:rPr>
                          <m:t>𝑦</m:t>
                        </m:r>
                      </m:e>
                    </m:d>
                    <m:r>
                      <a:rPr lang="en-IN" sz="1800" i="1">
                        <a:effectLst/>
                        <a:latin typeface="Cambria Math"/>
                        <a:cs typeface="Times New Roman"/>
                      </a:rPr>
                      <m:t>,       </m:t>
                    </m:r>
                    <m:acc>
                      <m:accPr>
                        <m:chr m:val="̅"/>
                        <m:ctrlPr>
                          <a:rPr lang="en-US" sz="1800" i="1">
                            <a:effectLst/>
                            <a:latin typeface="Cambria Math"/>
                            <a:cs typeface="Times New Roman"/>
                          </a:rPr>
                        </m:ctrlPr>
                      </m:accPr>
                      <m:e>
                        <m:sSup>
                          <m:sSupPr>
                            <m:ctrlPr>
                              <a:rPr lang="en-US" sz="1800" i="1">
                                <a:effectLst/>
                                <a:latin typeface="Cambria Math"/>
                                <a:cs typeface="Times New Roman"/>
                              </a:rPr>
                            </m:ctrlPr>
                          </m:sSupPr>
                          <m:e>
                            <m:r>
                              <a:rPr lang="en-IN" sz="1800" i="1">
                                <a:effectLst/>
                                <a:latin typeface="Cambria Math"/>
                                <a:cs typeface="Times New Roman"/>
                              </a:rPr>
                              <m:t>𝑇</m:t>
                            </m:r>
                          </m:e>
                          <m:sup>
                            <m:r>
                              <a:rPr lang="en-IN" sz="1800" i="1">
                                <a:effectLst/>
                                <a:latin typeface="Cambria Math"/>
                                <a:cs typeface="Times New Roman"/>
                              </a:rPr>
                              <m:t>′</m:t>
                            </m:r>
                          </m:sup>
                        </m:sSup>
                      </m:e>
                    </m:acc>
                    <m:r>
                      <a:rPr lang="en-IN" sz="1800" i="1">
                        <a:effectLst/>
                        <a:latin typeface="Cambria Math"/>
                        <a:cs typeface="Times New Roman"/>
                      </a:rPr>
                      <m:t>(</m:t>
                    </m:r>
                    <m:r>
                      <a:rPr lang="en-IN" sz="1800" i="1">
                        <a:effectLst/>
                        <a:latin typeface="Cambria Math"/>
                        <a:cs typeface="Times New Roman"/>
                      </a:rPr>
                      <m:t>0</m:t>
                    </m:r>
                    <m:r>
                      <a:rPr lang="en-IN" sz="1800" i="1">
                        <a:effectLst/>
                        <a:latin typeface="Cambria Math"/>
                        <a:cs typeface="Times New Roman"/>
                      </a:rPr>
                      <m:t>, </m:t>
                    </m:r>
                    <m:r>
                      <a:rPr lang="en-IN" sz="1800" i="1">
                        <a:effectLst/>
                        <a:latin typeface="Cambria Math"/>
                        <a:cs typeface="Times New Roman"/>
                      </a:rPr>
                      <m:t>𝑦</m:t>
                    </m:r>
                    <m:r>
                      <a:rPr lang="en-IN" sz="1800" i="1">
                        <a:effectLst/>
                        <a:latin typeface="Cambria Math"/>
                        <a:cs typeface="Times New Roman"/>
                      </a:rPr>
                      <m:t>)= </m:t>
                    </m:r>
                    <m:acc>
                      <m:accPr>
                        <m:chr m:val="̅"/>
                        <m:ctrlPr>
                          <a:rPr lang="en-US" sz="1800" i="1">
                            <a:effectLst/>
                            <a:latin typeface="Cambria Math"/>
                            <a:cs typeface="Times New Roman"/>
                          </a:rPr>
                        </m:ctrlPr>
                      </m:accPr>
                      <m:e>
                        <m:sSup>
                          <m:sSupPr>
                            <m:ctrlPr>
                              <a:rPr lang="en-US" sz="1800" i="1">
                                <a:effectLst/>
                                <a:latin typeface="Cambria Math"/>
                                <a:cs typeface="Times New Roman"/>
                              </a:rPr>
                            </m:ctrlPr>
                          </m:sSupPr>
                          <m:e>
                            <m:r>
                              <a:rPr lang="en-IN" sz="1800" i="1">
                                <a:effectLst/>
                                <a:latin typeface="Cambria Math"/>
                                <a:cs typeface="Times New Roman"/>
                              </a:rPr>
                              <m:t>𝑇</m:t>
                            </m:r>
                          </m:e>
                          <m:sup>
                            <m:r>
                              <a:rPr lang="en-IN" sz="1800" i="1">
                                <a:effectLst/>
                                <a:latin typeface="Cambria Math"/>
                                <a:cs typeface="Times New Roman"/>
                              </a:rPr>
                              <m:t>′</m:t>
                            </m:r>
                          </m:sup>
                        </m:sSup>
                      </m:e>
                    </m:acc>
                    <m:r>
                      <a:rPr lang="en-IN" sz="1800" i="1">
                        <a:effectLst/>
                        <a:latin typeface="Cambria Math"/>
                        <a:cs typeface="Times New Roman"/>
                      </a:rPr>
                      <m:t>(</m:t>
                    </m:r>
                    <m:r>
                      <a:rPr lang="en-IN" sz="1800" i="1">
                        <a:effectLst/>
                        <a:latin typeface="Cambria Math"/>
                        <a:cs typeface="Times New Roman"/>
                      </a:rPr>
                      <m:t>𝑙</m:t>
                    </m:r>
                    <m:r>
                      <a:rPr lang="en-IN" sz="1800" i="1">
                        <a:effectLst/>
                        <a:latin typeface="Cambria Math"/>
                        <a:cs typeface="Times New Roman"/>
                      </a:rPr>
                      <m:t>, </m:t>
                    </m:r>
                    <m:r>
                      <a:rPr lang="en-IN" sz="1800" i="1">
                        <a:effectLst/>
                        <a:latin typeface="Cambria Math"/>
                        <a:cs typeface="Times New Roman"/>
                      </a:rPr>
                      <m:t>𝑦</m:t>
                    </m:r>
                    <m:r>
                      <a:rPr lang="en-IN" sz="1800" i="1">
                        <a:effectLst/>
                        <a:latin typeface="Cambria Math"/>
                        <a:cs typeface="Times New Roman"/>
                      </a:rPr>
                      <m:t>)</m:t>
                    </m:r>
                  </m:oMath>
                </a14:m>
                <a:r>
                  <a:rPr lang="en-IN" sz="1800" dirty="0">
                    <a:effectLst/>
                    <a:latin typeface="Times New Roman"/>
                  </a:rPr>
                  <a:t>                                    	    (7.10)   </a:t>
                </a:r>
                <a:endParaRPr lang="en-US" sz="1800" dirty="0">
                  <a:effectLst/>
                </a:endParaRPr>
              </a:p>
              <a:p>
                <a:pPr marL="0" indent="0" algn="just">
                  <a:buNone/>
                </a:pPr>
                <a14:m>
                  <m:oMath xmlns:m="http://schemas.openxmlformats.org/officeDocument/2006/math">
                    <m:f>
                      <m:fPr>
                        <m:ctrlPr>
                          <a:rPr lang="en-US" sz="1800" i="1">
                            <a:effectLst/>
                            <a:latin typeface="Cambria Math"/>
                            <a:cs typeface="Times New Roman"/>
                          </a:rPr>
                        </m:ctrlPr>
                      </m:fPr>
                      <m:num>
                        <m:r>
                          <a:rPr lang="en-IN" sz="1800" i="1">
                            <a:effectLst/>
                            <a:latin typeface="Cambria Math"/>
                            <a:cs typeface="Times New Roman"/>
                          </a:rPr>
                          <m:t>𝜕</m:t>
                        </m:r>
                        <m:r>
                          <a:rPr lang="en-IN" sz="1800" i="1">
                            <a:effectLst/>
                            <a:latin typeface="Cambria Math"/>
                            <a:cs typeface="Times New Roman"/>
                          </a:rPr>
                          <m:t>𝑇</m:t>
                        </m:r>
                        <m:r>
                          <a:rPr lang="en-IN" sz="1800" i="1">
                            <a:effectLst/>
                            <a:latin typeface="Cambria Math"/>
                            <a:cs typeface="Times New Roman"/>
                          </a:rPr>
                          <m:t>′</m:t>
                        </m:r>
                      </m:num>
                      <m:den>
                        <m:r>
                          <a:rPr lang="en-IN" sz="1800" i="1">
                            <a:effectLst/>
                            <a:latin typeface="Cambria Math"/>
                            <a:cs typeface="Times New Roman"/>
                          </a:rPr>
                          <m:t>𝜕</m:t>
                        </m:r>
                        <m:r>
                          <a:rPr lang="en-IN" sz="1800" i="1">
                            <a:effectLst/>
                            <a:latin typeface="Cambria Math"/>
                            <a:cs typeface="Times New Roman"/>
                          </a:rPr>
                          <m:t>𝑦</m:t>
                        </m:r>
                        <m:r>
                          <a:rPr lang="en-IN" sz="1800" i="1">
                            <a:effectLst/>
                            <a:latin typeface="Cambria Math"/>
                            <a:cs typeface="Times New Roman"/>
                          </a:rPr>
                          <m:t>′</m:t>
                        </m:r>
                      </m:den>
                    </m:f>
                    <m:r>
                      <a:rPr lang="en-IN" sz="1800" i="1">
                        <a:effectLst/>
                        <a:latin typeface="Cambria Math"/>
                        <a:cs typeface="Times New Roman"/>
                      </a:rPr>
                      <m:t>=</m:t>
                    </m:r>
                    <m:r>
                      <a:rPr lang="en-IN" sz="1800" i="1">
                        <a:effectLst/>
                        <a:latin typeface="Cambria Math"/>
                        <a:cs typeface="Times New Roman"/>
                      </a:rPr>
                      <m:t>0</m:t>
                    </m:r>
                    <m:r>
                      <a:rPr lang="en-IN" sz="1800" i="1">
                        <a:effectLst/>
                        <a:latin typeface="Cambria Math"/>
                        <a:cs typeface="Times New Roman"/>
                      </a:rPr>
                      <m:t>       </m:t>
                    </m:r>
                    <m:r>
                      <a:rPr lang="en-IN" sz="1800" i="1">
                        <a:effectLst/>
                        <a:latin typeface="Cambria Math"/>
                        <a:cs typeface="Times New Roman"/>
                      </a:rPr>
                      <m:t>𝑎𝑡</m:t>
                    </m:r>
                    <m:r>
                      <a:rPr lang="en-IN" sz="1800" i="1">
                        <a:effectLst/>
                        <a:latin typeface="Cambria Math"/>
                        <a:cs typeface="Times New Roman"/>
                      </a:rPr>
                      <m:t> </m:t>
                    </m:r>
                    <m:sSup>
                      <m:sSupPr>
                        <m:ctrlPr>
                          <a:rPr lang="en-US" sz="1800" i="1">
                            <a:effectLst/>
                            <a:latin typeface="Cambria Math"/>
                            <a:cs typeface="Times New Roman"/>
                          </a:rPr>
                        </m:ctrlPr>
                      </m:sSupPr>
                      <m:e>
                        <m:r>
                          <a:rPr lang="en-IN" sz="1800" i="1">
                            <a:effectLst/>
                            <a:latin typeface="Cambria Math"/>
                            <a:cs typeface="Times New Roman"/>
                          </a:rPr>
                          <m:t>𝑦</m:t>
                        </m:r>
                      </m:e>
                      <m:sup>
                        <m:r>
                          <a:rPr lang="en-IN" sz="1800" i="1">
                            <a:effectLst/>
                            <a:latin typeface="Cambria Math"/>
                            <a:cs typeface="Times New Roman"/>
                          </a:rPr>
                          <m:t>′</m:t>
                        </m:r>
                      </m:sup>
                    </m:sSup>
                    <m:r>
                      <a:rPr lang="en-IN" sz="1800" i="1">
                        <a:effectLst/>
                        <a:latin typeface="Cambria Math"/>
                        <a:cs typeface="Times New Roman"/>
                      </a:rPr>
                      <m:t>=</m:t>
                    </m:r>
                    <m:r>
                      <a:rPr lang="en-IN" sz="1800" i="1">
                        <a:effectLst/>
                        <a:latin typeface="Cambria Math"/>
                        <a:cs typeface="Times New Roman"/>
                      </a:rPr>
                      <m:t>0</m:t>
                    </m:r>
                  </m:oMath>
                </a14:m>
                <a:r>
                  <a:rPr lang="en-IN" sz="1800" dirty="0">
                    <a:effectLst/>
                    <a:latin typeface="Times New Roman"/>
                  </a:rPr>
                  <a:t>                                                                         	    (7.11)</a:t>
                </a:r>
                <a:endParaRPr lang="en-US" sz="1800" dirty="0">
                  <a:effectLst/>
                </a:endParaRPr>
              </a:p>
              <a:p>
                <a:pPr marL="0" indent="0" algn="just">
                  <a:buNone/>
                </a:pPr>
                <a14:m>
                  <m:oMath xmlns:m="http://schemas.openxmlformats.org/officeDocument/2006/math">
                    <m:acc>
                      <m:accPr>
                        <m:chr m:val="̅"/>
                        <m:ctrlPr>
                          <a:rPr lang="en-US" sz="1800" i="1">
                            <a:effectLst/>
                            <a:latin typeface="Cambria Math"/>
                            <a:cs typeface="Times New Roman"/>
                          </a:rPr>
                        </m:ctrlPr>
                      </m:accPr>
                      <m:e>
                        <m:r>
                          <a:rPr lang="en-IN" sz="1800" i="1">
                            <a:effectLst/>
                            <a:latin typeface="Cambria Math"/>
                            <a:cs typeface="Times New Roman"/>
                          </a:rPr>
                          <m:t>𝑇</m:t>
                        </m:r>
                      </m:e>
                    </m:acc>
                    <m:d>
                      <m:dPr>
                        <m:ctrlPr>
                          <a:rPr lang="en-US" sz="1800" i="1">
                            <a:effectLst/>
                            <a:latin typeface="Cambria Math"/>
                            <a:cs typeface="Times New Roman"/>
                          </a:rPr>
                        </m:ctrlPr>
                      </m:dPr>
                      <m:e>
                        <m:r>
                          <a:rPr lang="en-IN" sz="1800" i="1">
                            <a:effectLst/>
                            <a:latin typeface="Cambria Math"/>
                            <a:cs typeface="Times New Roman"/>
                          </a:rPr>
                          <m:t>𝑥</m:t>
                        </m:r>
                        <m:r>
                          <a:rPr lang="en-IN" sz="1800" i="1">
                            <a:effectLst/>
                            <a:latin typeface="Cambria Math"/>
                            <a:cs typeface="Times New Roman"/>
                          </a:rPr>
                          <m:t>,</m:t>
                        </m:r>
                        <m:r>
                          <a:rPr lang="en-IN" sz="1800" i="1">
                            <a:effectLst/>
                            <a:latin typeface="Cambria Math"/>
                            <a:cs typeface="Times New Roman"/>
                          </a:rPr>
                          <m:t>𝑦</m:t>
                        </m:r>
                      </m:e>
                    </m:d>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𝑇</m:t>
                        </m:r>
                      </m:e>
                      <m:sub>
                        <m:r>
                          <a:rPr lang="en-IN" sz="1800" i="1">
                            <a:effectLst/>
                            <a:latin typeface="Cambria Math"/>
                            <a:cs typeface="Times New Roman"/>
                          </a:rPr>
                          <m:t>0</m:t>
                        </m:r>
                      </m:sub>
                    </m:sSub>
                    <m:r>
                      <a:rPr lang="en-IN" sz="1800" i="1">
                        <a:effectLst/>
                        <a:latin typeface="Cambria Math"/>
                        <a:cs typeface="Times New Roman"/>
                      </a:rPr>
                      <m:t>                  </m:t>
                    </m:r>
                    <m:r>
                      <a:rPr lang="en-IN" sz="1800" i="1">
                        <a:effectLst/>
                        <a:latin typeface="Cambria Math"/>
                        <a:cs typeface="Times New Roman"/>
                      </a:rPr>
                      <m:t>𝑎𝑡</m:t>
                    </m:r>
                    <m:r>
                      <a:rPr lang="en-IN" sz="1800" i="1">
                        <a:effectLst/>
                        <a:latin typeface="Cambria Math"/>
                        <a:cs typeface="Times New Roman"/>
                      </a:rPr>
                      <m:t>  </m:t>
                    </m:r>
                    <m:sSup>
                      <m:sSupPr>
                        <m:ctrlPr>
                          <a:rPr lang="en-US" sz="1800" i="1">
                            <a:effectLst/>
                            <a:latin typeface="Cambria Math"/>
                            <a:cs typeface="Times New Roman"/>
                          </a:rPr>
                        </m:ctrlPr>
                      </m:sSupPr>
                      <m:e>
                        <m:r>
                          <a:rPr lang="en-IN" sz="1800" i="1">
                            <a:effectLst/>
                            <a:latin typeface="Cambria Math"/>
                            <a:cs typeface="Times New Roman"/>
                          </a:rPr>
                          <m:t>𝑦</m:t>
                        </m:r>
                      </m:e>
                      <m:sup>
                        <m:r>
                          <a:rPr lang="en-IN" sz="1800" i="1">
                            <a:effectLst/>
                            <a:latin typeface="Cambria Math"/>
                            <a:cs typeface="Times New Roman"/>
                          </a:rPr>
                          <m:t>′</m:t>
                        </m:r>
                      </m:sup>
                    </m:sSup>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h</m:t>
                        </m:r>
                      </m:e>
                      <m:sup>
                        <m:r>
                          <a:rPr lang="en-IN" sz="1800" i="1">
                            <a:effectLst/>
                            <a:latin typeface="Cambria Math"/>
                            <a:cs typeface="Times New Roman"/>
                          </a:rPr>
                          <m:t>′</m:t>
                        </m:r>
                      </m:sup>
                    </m:sSup>
                    <m:r>
                      <a:rPr lang="en-IN" sz="1800" i="1">
                        <a:effectLst/>
                        <a:latin typeface="Cambria Math"/>
                        <a:cs typeface="Times New Roman"/>
                      </a:rPr>
                      <m:t>+</m:t>
                    </m:r>
                    <m:r>
                      <a:rPr lang="en-IN" sz="1800" i="1">
                        <a:effectLst/>
                        <a:latin typeface="Cambria Math"/>
                        <a:cs typeface="Times New Roman"/>
                      </a:rPr>
                      <m:t>𝐻</m:t>
                    </m:r>
                    <m:r>
                      <a:rPr lang="en-IN" sz="1800" i="1">
                        <a:effectLst/>
                        <a:latin typeface="Cambria Math"/>
                        <a:cs typeface="Times New Roman"/>
                      </a:rPr>
                      <m:t>′</m:t>
                    </m:r>
                  </m:oMath>
                </a14:m>
                <a:r>
                  <a:rPr lang="en-IN" sz="1800" dirty="0">
                    <a:effectLst/>
                    <a:latin typeface="Times New Roman"/>
                  </a:rPr>
                  <a:t>                                                   (7.12)      </a:t>
                </a:r>
                <a:endParaRPr lang="en-US" sz="1800" dirty="0">
                  <a:effectLst/>
                </a:endParaRPr>
              </a:p>
              <a:p>
                <a:pPr marL="0" indent="0" algn="just">
                  <a:buNone/>
                </a:pPr>
                <a:r>
                  <a:rPr lang="en-IN" sz="1800" dirty="0">
                    <a:effectLst/>
                    <a:latin typeface="Times New Roman"/>
                  </a:rPr>
                  <a:t> </a:t>
                </a:r>
                <a:r>
                  <a:rPr lang="en-IN" sz="1800" dirty="0" smtClean="0">
                    <a:effectLst/>
                    <a:latin typeface="Times New Roman"/>
                  </a:rPr>
                  <a:t>Continuity </a:t>
                </a:r>
                <a:r>
                  <a:rPr lang="en-IN" sz="1800" dirty="0">
                    <a:effectLst/>
                    <a:latin typeface="Times New Roman"/>
                  </a:rPr>
                  <a:t>of the heat flux at the cartilage interface is given by</a:t>
                </a:r>
                <a:endParaRPr lang="en-US" sz="1800" dirty="0">
                  <a:effectLst/>
                </a:endParaRPr>
              </a:p>
              <a:p>
                <a:pPr marL="0" indent="0" algn="just">
                  <a:buNone/>
                </a:pPr>
                <a:r>
                  <a:rPr lang="en-IN" sz="1800" dirty="0">
                    <a:effectLst/>
                    <a:latin typeface="Times New Roman"/>
                  </a:rPr>
                  <a:t> </a:t>
                </a:r>
                <a:endParaRPr lang="en-IN" sz="1800" dirty="0" smtClean="0">
                  <a:effectLst/>
                  <a:latin typeface="Times New Roman"/>
                </a:endParaRPr>
              </a:p>
              <a:p>
                <a:pPr marL="0" indent="0" algn="just">
                  <a:buNone/>
                </a:pPr>
                <a:r>
                  <a:rPr lang="en-IN" sz="1800" dirty="0" smtClean="0">
                    <a:effectLst/>
                    <a:latin typeface="Times New Roman"/>
                  </a:rPr>
                  <a:t> </a:t>
                </a:r>
                <a14:m>
                  <m:oMath xmlns:m="http://schemas.openxmlformats.org/officeDocument/2006/math">
                    <m:sSub>
                      <m:sSubPr>
                        <m:ctrlPr>
                          <a:rPr lang="en-US" sz="1800" i="1">
                            <a:effectLst/>
                            <a:latin typeface="Cambria Math"/>
                            <a:cs typeface="Times New Roman"/>
                          </a:rPr>
                        </m:ctrlPr>
                      </m:sSubPr>
                      <m:e>
                        <m:r>
                          <a:rPr lang="en-IN" sz="1800" i="1">
                            <a:effectLst/>
                            <a:latin typeface="Cambria Math"/>
                            <a:cs typeface="Times New Roman"/>
                          </a:rPr>
                          <m:t>𝐷</m:t>
                        </m:r>
                      </m:e>
                      <m:sub>
                        <m:r>
                          <a:rPr lang="en-IN" sz="1800" i="1">
                            <a:effectLst/>
                            <a:latin typeface="Cambria Math"/>
                            <a:cs typeface="Times New Roman"/>
                          </a:rPr>
                          <m:t>1</m:t>
                        </m:r>
                      </m:sub>
                    </m:sSub>
                    <m:f>
                      <m:fPr>
                        <m:ctrlPr>
                          <a:rPr lang="en-US" sz="1800" i="1">
                            <a:effectLst/>
                            <a:latin typeface="Cambria Math"/>
                            <a:cs typeface="Times New Roman"/>
                          </a:rPr>
                        </m:ctrlPr>
                      </m:fPr>
                      <m:num>
                        <m:r>
                          <a:rPr lang="en-IN" sz="1800" i="1">
                            <a:effectLst/>
                            <a:latin typeface="Cambria Math"/>
                            <a:cs typeface="Times New Roman"/>
                          </a:rPr>
                          <m:t>𝜕</m:t>
                        </m:r>
                        <m:r>
                          <a:rPr lang="en-IN" sz="1800" i="1">
                            <a:effectLst/>
                            <a:latin typeface="Cambria Math"/>
                            <a:cs typeface="Times New Roman"/>
                          </a:rPr>
                          <m:t>𝑇</m:t>
                        </m:r>
                        <m:r>
                          <a:rPr lang="en-IN" sz="1800" i="1">
                            <a:effectLst/>
                            <a:latin typeface="Cambria Math"/>
                            <a:cs typeface="Times New Roman"/>
                          </a:rPr>
                          <m:t>′</m:t>
                        </m:r>
                      </m:num>
                      <m:den>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𝑦</m:t>
                            </m:r>
                          </m:e>
                          <m:sup>
                            <m:r>
                              <a:rPr lang="en-IN" sz="1800" i="1">
                                <a:effectLst/>
                                <a:latin typeface="Cambria Math"/>
                                <a:cs typeface="Times New Roman"/>
                              </a:rPr>
                              <m:t>′</m:t>
                            </m:r>
                          </m:sup>
                        </m:sSup>
                      </m:den>
                    </m:f>
                    <m:r>
                      <a:rPr lang="en-IN" sz="1800" i="1">
                        <a:effectLst/>
                        <a:latin typeface="Cambria Math"/>
                        <a:cs typeface="Times New Roman"/>
                      </a:rPr>
                      <m:t>=</m:t>
                    </m:r>
                    <m:r>
                      <a:rPr lang="en-IN" sz="1800" i="1">
                        <a:effectLst/>
                        <a:latin typeface="Cambria Math"/>
                        <a:cs typeface="Times New Roman"/>
                      </a:rPr>
                      <m:t>𝛼</m:t>
                    </m:r>
                    <m:r>
                      <a:rPr lang="en-IN" sz="1800" i="1">
                        <a:effectLst/>
                        <a:latin typeface="Cambria Math"/>
                        <a:cs typeface="Times New Roman"/>
                      </a:rPr>
                      <m:t>′</m:t>
                    </m:r>
                    <m:f>
                      <m:fPr>
                        <m:ctrlPr>
                          <a:rPr lang="en-US" sz="1800" i="1">
                            <a:effectLst/>
                            <a:latin typeface="Cambria Math"/>
                            <a:cs typeface="Times New Roman"/>
                          </a:rPr>
                        </m:ctrlPr>
                      </m:fPr>
                      <m:num>
                        <m:r>
                          <a:rPr lang="en-IN" sz="1800" i="1">
                            <a:effectLst/>
                            <a:latin typeface="Cambria Math"/>
                            <a:cs typeface="Times New Roman"/>
                          </a:rPr>
                          <m:t>𝜕</m:t>
                        </m:r>
                        <m:acc>
                          <m:accPr>
                            <m:chr m:val="̅"/>
                            <m:ctrlPr>
                              <a:rPr lang="en-US" sz="1800" i="1">
                                <a:effectLst/>
                                <a:latin typeface="Cambria Math"/>
                                <a:cs typeface="Times New Roman"/>
                              </a:rPr>
                            </m:ctrlPr>
                          </m:accPr>
                          <m:e>
                            <m:r>
                              <a:rPr lang="en-IN" sz="1800" i="1">
                                <a:effectLst/>
                                <a:latin typeface="Cambria Math"/>
                                <a:cs typeface="Times New Roman"/>
                              </a:rPr>
                              <m:t>𝑇</m:t>
                            </m:r>
                            <m:r>
                              <a:rPr lang="en-IN" sz="1800" i="1">
                                <a:effectLst/>
                                <a:latin typeface="Cambria Math"/>
                                <a:cs typeface="Times New Roman"/>
                              </a:rPr>
                              <m:t>′</m:t>
                            </m:r>
                          </m:e>
                        </m:acc>
                      </m:num>
                      <m:den>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𝑦</m:t>
                            </m:r>
                            <m:r>
                              <a:rPr lang="en-IN" sz="1800" i="1">
                                <a:effectLst/>
                                <a:latin typeface="Cambria Math"/>
                                <a:cs typeface="Times New Roman"/>
                              </a:rPr>
                              <m:t>′</m:t>
                            </m:r>
                          </m:e>
                          <m:sup>
                            <m:r>
                              <a:rPr lang="en-IN" sz="1800" i="1">
                                <a:effectLst/>
                                <a:latin typeface="Cambria Math"/>
                                <a:cs typeface="Times New Roman"/>
                              </a:rPr>
                              <m:t>′</m:t>
                            </m:r>
                          </m:sup>
                        </m:sSup>
                      </m:den>
                    </m:f>
                    <m:r>
                      <a:rPr lang="en-IN" sz="1800" i="1">
                        <a:effectLst/>
                        <a:latin typeface="Cambria Math"/>
                        <a:cs typeface="Times New Roman"/>
                      </a:rPr>
                      <m:t>              </m:t>
                    </m:r>
                    <m:r>
                      <a:rPr lang="en-IN" sz="1800" i="1">
                        <a:effectLst/>
                        <a:latin typeface="Cambria Math"/>
                        <a:cs typeface="Times New Roman"/>
                      </a:rPr>
                      <m:t>𝑎𝑡</m:t>
                    </m:r>
                    <m:r>
                      <a:rPr lang="en-IN" sz="1800" i="1">
                        <a:effectLst/>
                        <a:latin typeface="Cambria Math"/>
                        <a:cs typeface="Times New Roman"/>
                      </a:rPr>
                      <m:t>   </m:t>
                    </m:r>
                    <m:sSup>
                      <m:sSupPr>
                        <m:ctrlPr>
                          <a:rPr lang="en-US" sz="1800" i="1">
                            <a:effectLst/>
                            <a:latin typeface="Cambria Math"/>
                            <a:cs typeface="Times New Roman"/>
                          </a:rPr>
                        </m:ctrlPr>
                      </m:sSupPr>
                      <m:e>
                        <m:r>
                          <a:rPr lang="en-IN" sz="1800" i="1">
                            <a:effectLst/>
                            <a:latin typeface="Cambria Math"/>
                            <a:cs typeface="Times New Roman"/>
                          </a:rPr>
                          <m:t>𝑦</m:t>
                        </m:r>
                      </m:e>
                      <m:sup>
                        <m:r>
                          <a:rPr lang="en-IN" sz="1800" i="1">
                            <a:effectLst/>
                            <a:latin typeface="Cambria Math"/>
                            <a:cs typeface="Times New Roman"/>
                          </a:rPr>
                          <m:t>′</m:t>
                        </m:r>
                      </m:sup>
                    </m:sSup>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h</m:t>
                        </m:r>
                      </m:e>
                      <m:sup>
                        <m:r>
                          <a:rPr lang="en-IN" sz="1800" i="1">
                            <a:effectLst/>
                            <a:latin typeface="Cambria Math"/>
                            <a:cs typeface="Times New Roman"/>
                          </a:rPr>
                          <m:t>′</m:t>
                        </m:r>
                      </m:sup>
                    </m:sSup>
                  </m:oMath>
                </a14:m>
                <a:r>
                  <a:rPr lang="en-IN" sz="1800" dirty="0">
                    <a:effectLst/>
                    <a:latin typeface="Times New Roman"/>
                  </a:rPr>
                  <a:t>              </a:t>
                </a:r>
                <a:r>
                  <a:rPr lang="en-IN" sz="1800" dirty="0" smtClean="0">
                    <a:effectLst/>
                    <a:latin typeface="Times New Roman"/>
                  </a:rPr>
                  <a:t>                                           </a:t>
                </a:r>
                <a:r>
                  <a:rPr lang="en-IN" sz="1800" dirty="0">
                    <a:effectLst/>
                    <a:latin typeface="Times New Roman"/>
                  </a:rPr>
                  <a:t>(7.13)</a:t>
                </a:r>
                <a:endParaRPr lang="en-US" sz="1800" dirty="0">
                  <a:effectLst/>
                </a:endParaRPr>
              </a:p>
              <a:p>
                <a:pPr marL="0" indent="0" algn="just">
                  <a:buNone/>
                </a:pPr>
                <a:endParaRPr lang="en-IN" sz="1800" dirty="0" smtClean="0">
                  <a:effectLst/>
                  <a:latin typeface="Times New Roman"/>
                </a:endParaRPr>
              </a:p>
              <a:p>
                <a:pPr marL="0" indent="0" algn="just">
                  <a:buNone/>
                </a:pPr>
                <a:r>
                  <a:rPr lang="en-IN" sz="1800" dirty="0">
                    <a:effectLst/>
                    <a:latin typeface="Times New Roman"/>
                  </a:rPr>
                  <a:t> </a:t>
                </a:r>
                <a:r>
                  <a:rPr lang="en-IN" sz="1800" dirty="0" smtClean="0">
                    <a:effectLst/>
                    <a:latin typeface="Times New Roman"/>
                  </a:rPr>
                  <a:t>In </a:t>
                </a:r>
                <a:r>
                  <a:rPr lang="en-IN" sz="1800" dirty="0">
                    <a:effectLst/>
                    <a:latin typeface="Times New Roman"/>
                  </a:rPr>
                  <a:t>addition to the condition (7.10) - (7.13) a condition is required at lubricant- cartilage interface. This is introduced by extrapolating the temperature distribution in the bulk of the porous medium. This is known as temperature- slip boundary condition:</a:t>
                </a:r>
                <a:endParaRPr lang="en-US" sz="1800" dirty="0">
                  <a:effectLst/>
                </a:endParaRPr>
              </a:p>
              <a:p>
                <a:pPr marL="0" indent="0" algn="just">
                  <a:buNone/>
                </a:pPr>
                <a14:m>
                  <m:oMath xmlns:m="http://schemas.openxmlformats.org/officeDocument/2006/math">
                    <m:f>
                      <m:fPr>
                        <m:ctrlPr>
                          <a:rPr lang="en-US" sz="1800" i="1">
                            <a:effectLst/>
                            <a:latin typeface="Cambria Math"/>
                            <a:cs typeface="Times New Roman"/>
                          </a:rPr>
                        </m:ctrlPr>
                      </m:fPr>
                      <m:num>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𝑇</m:t>
                            </m:r>
                          </m:e>
                          <m:sup>
                            <m:r>
                              <a:rPr lang="en-IN" sz="1800" i="1">
                                <a:effectLst/>
                                <a:latin typeface="Cambria Math"/>
                                <a:cs typeface="Times New Roman"/>
                              </a:rPr>
                              <m:t>′</m:t>
                            </m:r>
                          </m:sup>
                        </m:sSup>
                      </m:num>
                      <m:den>
                        <m:r>
                          <a:rPr lang="en-IN" sz="1800" i="1">
                            <a:effectLst/>
                            <a:latin typeface="Cambria Math"/>
                            <a:cs typeface="Times New Roman"/>
                          </a:rPr>
                          <m:t>𝜕</m:t>
                        </m:r>
                        <m:r>
                          <a:rPr lang="en-IN" sz="1800" i="1">
                            <a:effectLst/>
                            <a:latin typeface="Cambria Math"/>
                            <a:cs typeface="Times New Roman"/>
                          </a:rPr>
                          <m:t>𝑦</m:t>
                        </m:r>
                        <m:r>
                          <a:rPr lang="en-IN" sz="1800" i="1">
                            <a:effectLst/>
                            <a:latin typeface="Cambria Math"/>
                            <a:cs typeface="Times New Roman"/>
                          </a:rPr>
                          <m:t>′</m:t>
                        </m:r>
                      </m:den>
                    </m:f>
                    <m:r>
                      <a:rPr lang="en-IN" sz="1800" i="1">
                        <a:effectLst/>
                        <a:latin typeface="Cambria Math"/>
                        <a:cs typeface="Times New Roman"/>
                      </a:rPr>
                      <m:t>=−</m:t>
                    </m:r>
                    <m:f>
                      <m:fPr>
                        <m:ctrlPr>
                          <a:rPr lang="en-US" sz="1800" i="1">
                            <a:effectLst/>
                            <a:latin typeface="Cambria Math"/>
                            <a:cs typeface="Times New Roman"/>
                          </a:rPr>
                        </m:ctrlPr>
                      </m:fPr>
                      <m:num>
                        <m:r>
                          <a:rPr lang="en-IN" sz="1800" i="1">
                            <a:effectLst/>
                            <a:latin typeface="Cambria Math"/>
                            <a:cs typeface="Times New Roman"/>
                          </a:rPr>
                          <m:t>𝛼</m:t>
                        </m:r>
                        <m:r>
                          <a:rPr lang="en-IN" sz="1800" i="1">
                            <a:effectLst/>
                            <a:latin typeface="Cambria Math"/>
                            <a:cs typeface="Times New Roman"/>
                          </a:rPr>
                          <m:t>′</m:t>
                        </m:r>
                      </m:num>
                      <m:den>
                        <m:r>
                          <a:rPr lang="en-IN" sz="1800" i="1">
                            <a:effectLst/>
                            <a:latin typeface="Cambria Math"/>
                            <a:cs typeface="Times New Roman"/>
                          </a:rPr>
                          <m:t>𝜐</m:t>
                        </m:r>
                      </m:den>
                    </m:f>
                    <m:d>
                      <m:dPr>
                        <m:ctrlPr>
                          <a:rPr lang="en-US" sz="1800" i="1">
                            <a:effectLst/>
                            <a:latin typeface="Cambria Math"/>
                            <a:cs typeface="Times New Roman"/>
                          </a:rPr>
                        </m:ctrlPr>
                      </m:dPr>
                      <m:e>
                        <m:r>
                          <a:rPr lang="en-IN" sz="1800" i="1">
                            <a:effectLst/>
                            <a:latin typeface="Cambria Math"/>
                            <a:cs typeface="Times New Roman"/>
                          </a:rPr>
                          <m:t>𝑇</m:t>
                        </m:r>
                        <m:r>
                          <a:rPr lang="en-IN" sz="1800" i="1">
                            <a:effectLst/>
                            <a:latin typeface="Cambria Math"/>
                            <a:cs typeface="Times New Roman"/>
                          </a:rPr>
                          <m:t>′−</m:t>
                        </m:r>
                        <m:acc>
                          <m:accPr>
                            <m:chr m:val="̅"/>
                            <m:ctrlPr>
                              <a:rPr lang="en-US" sz="1800" i="1">
                                <a:effectLst/>
                                <a:latin typeface="Cambria Math"/>
                                <a:cs typeface="Times New Roman"/>
                              </a:rPr>
                            </m:ctrlPr>
                          </m:accPr>
                          <m:e>
                            <m:r>
                              <a:rPr lang="en-IN" sz="1800" i="1">
                                <a:effectLst/>
                                <a:latin typeface="Cambria Math"/>
                                <a:cs typeface="Times New Roman"/>
                              </a:rPr>
                              <m:t>𝑇</m:t>
                            </m:r>
                            <m:r>
                              <a:rPr lang="en-IN" sz="1800" i="1">
                                <a:effectLst/>
                                <a:latin typeface="Cambria Math"/>
                                <a:cs typeface="Times New Roman"/>
                              </a:rPr>
                              <m:t>′</m:t>
                            </m:r>
                          </m:e>
                        </m:acc>
                      </m:e>
                    </m:d>
                    <m:r>
                      <a:rPr lang="en-IN" sz="1800" i="1">
                        <a:effectLst/>
                        <a:latin typeface="Cambria Math"/>
                        <a:cs typeface="Times New Roman"/>
                      </a:rPr>
                      <m:t>                        </m:t>
                    </m:r>
                    <m:r>
                      <a:rPr lang="en-IN" sz="1800" i="1">
                        <a:effectLst/>
                        <a:latin typeface="Cambria Math"/>
                        <a:cs typeface="Times New Roman"/>
                      </a:rPr>
                      <m:t>𝑎𝑡</m:t>
                    </m:r>
                    <m:r>
                      <a:rPr lang="en-IN" sz="1800" i="1">
                        <a:effectLst/>
                        <a:latin typeface="Cambria Math"/>
                        <a:cs typeface="Times New Roman"/>
                      </a:rPr>
                      <m:t> </m:t>
                    </m:r>
                    <m:sSup>
                      <m:sSupPr>
                        <m:ctrlPr>
                          <a:rPr lang="en-US" sz="1800" i="1">
                            <a:effectLst/>
                            <a:latin typeface="Cambria Math"/>
                            <a:cs typeface="Times New Roman"/>
                          </a:rPr>
                        </m:ctrlPr>
                      </m:sSupPr>
                      <m:e>
                        <m:r>
                          <a:rPr lang="en-IN" sz="1800" i="1">
                            <a:effectLst/>
                            <a:latin typeface="Cambria Math"/>
                            <a:cs typeface="Times New Roman"/>
                          </a:rPr>
                          <m:t>𝑦</m:t>
                        </m:r>
                      </m:e>
                      <m:sup>
                        <m:r>
                          <a:rPr lang="en-IN" sz="1800" i="1">
                            <a:effectLst/>
                            <a:latin typeface="Cambria Math"/>
                            <a:cs typeface="Times New Roman"/>
                          </a:rPr>
                          <m:t>′</m:t>
                        </m:r>
                      </m:sup>
                    </m:sSup>
                    <m:r>
                      <a:rPr lang="en-IN" sz="1800" i="1">
                        <a:effectLst/>
                        <a:latin typeface="Cambria Math"/>
                        <a:cs typeface="Times New Roman"/>
                      </a:rPr>
                      <m:t>=</m:t>
                    </m:r>
                    <m:r>
                      <a:rPr lang="en-IN" sz="1800" i="1">
                        <a:effectLst/>
                        <a:latin typeface="Cambria Math"/>
                        <a:cs typeface="Times New Roman"/>
                      </a:rPr>
                      <m:t>h</m:t>
                    </m:r>
                    <m:r>
                      <a:rPr lang="en-IN" sz="1800" i="1">
                        <a:effectLst/>
                        <a:latin typeface="Cambria Math"/>
                        <a:cs typeface="Times New Roman"/>
                      </a:rPr>
                      <m:t>′</m:t>
                    </m:r>
                  </m:oMath>
                </a14:m>
                <a:r>
                  <a:rPr lang="en-IN" sz="1800" dirty="0">
                    <a:effectLst/>
                    <a:latin typeface="Times New Roman"/>
                  </a:rPr>
                  <a:t>                                         </a:t>
                </a:r>
                <a14:m>
                  <m:oMath xmlns:m="http://schemas.openxmlformats.org/officeDocument/2006/math">
                    <m:r>
                      <a:rPr lang="en-IN" sz="1800" i="1">
                        <a:effectLst/>
                        <a:latin typeface="Cambria Math"/>
                        <a:cs typeface="Times New Roman"/>
                      </a:rPr>
                      <m:t>                </m:t>
                    </m:r>
                    <m:d>
                      <m:dPr>
                        <m:ctrlPr>
                          <a:rPr lang="en-US" sz="1800" i="1">
                            <a:effectLst/>
                            <a:latin typeface="Cambria Math"/>
                            <a:cs typeface="Times New Roman"/>
                          </a:rPr>
                        </m:ctrlPr>
                      </m:dPr>
                      <m:e>
                        <m:r>
                          <a:rPr lang="en-IN" sz="1800" i="1">
                            <a:effectLst/>
                            <a:latin typeface="Cambria Math"/>
                            <a:cs typeface="Times New Roman"/>
                          </a:rPr>
                          <m:t>7</m:t>
                        </m:r>
                        <m:r>
                          <a:rPr lang="en-IN" sz="1800" i="1">
                            <a:effectLst/>
                            <a:latin typeface="Cambria Math"/>
                            <a:cs typeface="Times New Roman"/>
                          </a:rPr>
                          <m:t>.</m:t>
                        </m:r>
                        <m:r>
                          <a:rPr lang="en-IN" sz="1800" i="1">
                            <a:effectLst/>
                            <a:latin typeface="Cambria Math"/>
                            <a:cs typeface="Times New Roman"/>
                          </a:rPr>
                          <m:t>14</m:t>
                        </m:r>
                      </m:e>
                    </m:d>
                  </m:oMath>
                </a14:m>
                <a:endParaRPr lang="en-US" sz="1800" dirty="0">
                  <a:effectLst/>
                </a:endParaRPr>
              </a:p>
              <a:p>
                <a:pPr marL="0" indent="0" algn="just">
                  <a:buNone/>
                </a:pPr>
                <a:r>
                  <a:rPr lang="en-IN" sz="1800" dirty="0">
                    <a:effectLst/>
                    <a:latin typeface="Times New Roman"/>
                  </a:rPr>
                  <a:t> </a:t>
                </a:r>
                <a:r>
                  <a:rPr lang="en-IN" sz="1800" dirty="0" smtClean="0">
                    <a:effectLst/>
                    <a:latin typeface="Times New Roman"/>
                  </a:rPr>
                  <a:t>where </a:t>
                </a:r>
                <a14:m>
                  <m:oMath xmlns:m="http://schemas.openxmlformats.org/officeDocument/2006/math">
                    <m:r>
                      <a:rPr lang="en-IN" sz="1800" i="1">
                        <a:effectLst/>
                        <a:latin typeface="Cambria Math"/>
                        <a:cs typeface="Times New Roman"/>
                      </a:rPr>
                      <m:t>𝛼</m:t>
                    </m:r>
                    <m:r>
                      <a:rPr lang="en-IN" sz="1800" i="1">
                        <a:effectLst/>
                        <a:latin typeface="Cambria Math"/>
                        <a:cs typeface="Times New Roman"/>
                      </a:rPr>
                      <m:t>′</m:t>
                    </m:r>
                  </m:oMath>
                </a14:m>
                <a:r>
                  <a:rPr lang="en-IN" sz="1800" dirty="0">
                    <a:effectLst/>
                    <a:latin typeface="Times New Roman"/>
                  </a:rPr>
                  <a:t> is the slip temperature parameter and </a:t>
                </a:r>
                <a14:m>
                  <m:oMath xmlns:m="http://schemas.openxmlformats.org/officeDocument/2006/math">
                    <m:r>
                      <a:rPr lang="en-IN" sz="1800" i="1">
                        <a:effectLst/>
                        <a:latin typeface="Cambria Math"/>
                        <a:cs typeface="Times New Roman"/>
                      </a:rPr>
                      <m:t>𝜐</m:t>
                    </m:r>
                  </m:oMath>
                </a14:m>
                <a:r>
                  <a:rPr lang="en-IN" sz="1800" dirty="0">
                    <a:effectLst/>
                    <a:latin typeface="Times New Roman"/>
                  </a:rPr>
                  <a:t> is the pore length scale parameter. </a:t>
                </a:r>
                <a:endParaRPr lang="en-US" sz="1800" dirty="0">
                  <a:effectLst/>
                </a:endParaRPr>
              </a:p>
              <a:p>
                <a:pPr marL="0" indent="0" algn="just">
                  <a:buNone/>
                </a:pPr>
                <a:r>
                  <a:rPr lang="en-IN" sz="1800" dirty="0">
                    <a:effectLst/>
                    <a:latin typeface="Times New Roman"/>
                  </a:rPr>
                  <a:t> </a:t>
                </a:r>
                <a:endParaRPr lang="en-US" sz="1800" dirty="0">
                  <a:effectLst/>
                </a:endParaRPr>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295400"/>
                <a:ext cx="8229600" cy="5181600"/>
              </a:xfrm>
              <a:blipFill rotWithShape="1">
                <a:blip r:embed="rId2"/>
                <a:stretch>
                  <a:fillRect l="-667" t="-706" r="-1259" b="-14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85</a:t>
            </a:fld>
            <a:endParaRPr lang="en-US"/>
          </a:p>
        </p:txBody>
      </p:sp>
    </p:spTree>
    <p:extLst>
      <p:ext uri="{BB962C8B-B14F-4D97-AF65-F5344CB8AC3E}">
        <p14:creationId xmlns:p14="http://schemas.microsoft.com/office/powerpoint/2010/main" val="34110179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l"/>
            <a:r>
              <a:rPr lang="en-IN" sz="2600" b="1" dirty="0">
                <a:solidFill>
                  <a:prstClr val="black"/>
                </a:solidFill>
                <a:latin typeface="Times New Roman"/>
              </a:rPr>
              <a:t>Boundary and Matching Conditions: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066800"/>
                <a:ext cx="8229600" cy="5257800"/>
              </a:xfrm>
            </p:spPr>
            <p:txBody>
              <a:bodyPr>
                <a:noAutofit/>
              </a:bodyPr>
              <a:lstStyle/>
              <a:p>
                <a:pPr marL="0" indent="0" algn="just">
                  <a:buNone/>
                </a:pPr>
                <a:r>
                  <a:rPr lang="en-IN" sz="1800" dirty="0" smtClean="0">
                    <a:latin typeface="Times New Roman"/>
                  </a:rPr>
                  <a:t>Governing equations for flow in both the regions:</a:t>
                </a:r>
                <a:endParaRPr lang="en-US" sz="1800" dirty="0">
                  <a:effectLst/>
                </a:endParaRPr>
              </a:p>
              <a:p>
                <a:pPr marL="0" indent="0" algn="just">
                  <a:buNone/>
                </a:pPr>
                <a:r>
                  <a:rPr lang="en-IN" sz="1800" dirty="0">
                    <a:effectLst/>
                    <a:latin typeface="Times New Roman"/>
                  </a:rPr>
                  <a:t> </a:t>
                </a:r>
                <a:r>
                  <a:rPr lang="en-IN" sz="1800" dirty="0" smtClean="0">
                    <a:effectLst/>
                    <a:latin typeface="Times New Roman"/>
                  </a:rPr>
                  <a:t> </a:t>
                </a:r>
                <a14:m>
                  <m:oMath xmlns:m="http://schemas.openxmlformats.org/officeDocument/2006/math">
                    <m:f>
                      <m:fPr>
                        <m:ctrlPr>
                          <a:rPr lang="en-US" sz="1800" i="1">
                            <a:effectLst/>
                            <a:latin typeface="Cambria Math"/>
                            <a:cs typeface="Times New Roman"/>
                          </a:rPr>
                        </m:ctrlPr>
                      </m:fPr>
                      <m:num>
                        <m:r>
                          <a:rPr lang="en-IN" sz="1800" i="1">
                            <a:effectLst/>
                            <a:latin typeface="Cambria Math"/>
                            <a:cs typeface="Times New Roman"/>
                          </a:rPr>
                          <m:t>𝜕</m:t>
                        </m:r>
                        <m:r>
                          <a:rPr lang="en-IN" sz="1800" i="1">
                            <a:effectLst/>
                            <a:latin typeface="Cambria Math"/>
                            <a:cs typeface="Times New Roman"/>
                          </a:rPr>
                          <m:t>𝑝</m:t>
                        </m:r>
                      </m:num>
                      <m:den>
                        <m:r>
                          <a:rPr lang="en-IN" sz="1800" i="1">
                            <a:effectLst/>
                            <a:latin typeface="Cambria Math"/>
                            <a:cs typeface="Times New Roman"/>
                          </a:rPr>
                          <m:t>𝜕</m:t>
                        </m:r>
                        <m:r>
                          <a:rPr lang="en-IN" sz="1800" i="1">
                            <a:effectLst/>
                            <a:latin typeface="Cambria Math"/>
                            <a:cs typeface="Times New Roman"/>
                          </a:rPr>
                          <m:t>𝑥</m:t>
                        </m:r>
                      </m:den>
                    </m:f>
                    <m:r>
                      <a:rPr lang="en-IN" sz="1800" i="1">
                        <a:effectLst/>
                        <a:latin typeface="Cambria Math"/>
                        <a:cs typeface="Times New Roman"/>
                      </a:rPr>
                      <m:t>+</m:t>
                    </m:r>
                    <m:f>
                      <m:fPr>
                        <m:ctrlPr>
                          <a:rPr lang="en-US" sz="1800" i="1">
                            <a:effectLst/>
                            <a:latin typeface="Cambria Math"/>
                            <a:cs typeface="Times New Roman"/>
                          </a:rPr>
                        </m:ctrlPr>
                      </m:fPr>
                      <m:num>
                        <m:r>
                          <a:rPr lang="en-IN" sz="1800" i="1">
                            <a:effectLst/>
                            <a:latin typeface="Cambria Math"/>
                            <a:cs typeface="Times New Roman"/>
                          </a:rPr>
                          <m:t>1</m:t>
                        </m:r>
                      </m:num>
                      <m:den>
                        <m:sSub>
                          <m:sSubPr>
                            <m:ctrlPr>
                              <a:rPr lang="en-US" sz="1800" i="1">
                                <a:effectLst/>
                                <a:latin typeface="Cambria Math"/>
                                <a:cs typeface="Times New Roman"/>
                              </a:rPr>
                            </m:ctrlPr>
                          </m:sSubPr>
                          <m:e>
                            <m:r>
                              <a:rPr lang="en-IN" sz="1800" i="1">
                                <a:effectLst/>
                                <a:latin typeface="Cambria Math"/>
                                <a:cs typeface="Times New Roman"/>
                              </a:rPr>
                              <m:t>𝑅</m:t>
                            </m:r>
                          </m:e>
                          <m:sub>
                            <m:r>
                              <a:rPr lang="en-IN" sz="1800" i="1">
                                <a:effectLst/>
                                <a:latin typeface="Cambria Math"/>
                                <a:cs typeface="Times New Roman"/>
                              </a:rPr>
                              <m:t>𝑒</m:t>
                            </m:r>
                          </m:sub>
                        </m:sSub>
                        <m:sSub>
                          <m:sSubPr>
                            <m:ctrlPr>
                              <a:rPr lang="en-US" sz="1800" i="1">
                                <a:effectLst/>
                                <a:latin typeface="Cambria Math"/>
                                <a:cs typeface="Times New Roman"/>
                              </a:rPr>
                            </m:ctrlPr>
                          </m:sSubPr>
                          <m:e>
                            <m:r>
                              <a:rPr lang="en-IN" sz="1800" i="1">
                                <a:effectLst/>
                                <a:latin typeface="Cambria Math"/>
                                <a:cs typeface="Times New Roman"/>
                              </a:rPr>
                              <m:t>h</m:t>
                            </m:r>
                          </m:e>
                          <m:sub>
                            <m:r>
                              <a:rPr lang="en-IN" sz="1800" i="1">
                                <a:effectLst/>
                                <a:latin typeface="Cambria Math"/>
                                <a:cs typeface="Times New Roman"/>
                              </a:rPr>
                              <m:t>0</m:t>
                            </m:r>
                          </m:sub>
                        </m:sSub>
                      </m:den>
                    </m:f>
                    <m:r>
                      <a:rPr lang="en-IN" sz="1800" i="1">
                        <a:effectLst/>
                        <a:latin typeface="Cambria Math"/>
                        <a:cs typeface="Times New Roman"/>
                      </a:rPr>
                      <m:t> </m:t>
                    </m:r>
                    <m:f>
                      <m:fPr>
                        <m:ctrlPr>
                          <a:rPr lang="en-US" sz="1800" i="1">
                            <a:effectLst/>
                            <a:latin typeface="Cambria Math"/>
                            <a:cs typeface="Times New Roman"/>
                          </a:rPr>
                        </m:ctrlPr>
                      </m:fPr>
                      <m:num>
                        <m:r>
                          <a:rPr lang="en-IN" sz="1800" i="1">
                            <a:effectLst/>
                            <a:latin typeface="Cambria Math"/>
                            <a:cs typeface="Times New Roman"/>
                          </a:rPr>
                          <m:t>𝜕</m:t>
                        </m:r>
                      </m:num>
                      <m:den>
                        <m:r>
                          <a:rPr lang="en-IN" sz="1800" i="1">
                            <a:effectLst/>
                            <a:latin typeface="Cambria Math"/>
                            <a:cs typeface="Times New Roman"/>
                          </a:rPr>
                          <m:t>𝜕</m:t>
                        </m:r>
                        <m:r>
                          <a:rPr lang="en-IN" sz="1800" i="1">
                            <a:effectLst/>
                            <a:latin typeface="Cambria Math"/>
                            <a:cs typeface="Times New Roman"/>
                          </a:rPr>
                          <m:t>𝑦</m:t>
                        </m:r>
                      </m:den>
                    </m:f>
                    <m:r>
                      <a:rPr lang="en-IN" sz="1800" i="1">
                        <a:effectLst/>
                        <a:latin typeface="Cambria Math"/>
                        <a:cs typeface="Times New Roman"/>
                      </a:rPr>
                      <m:t> </m:t>
                    </m:r>
                    <m:d>
                      <m:dPr>
                        <m:ctrlPr>
                          <a:rPr lang="en-US" sz="1800" i="1">
                            <a:effectLst/>
                            <a:latin typeface="Cambria Math"/>
                            <a:cs typeface="Times New Roman"/>
                          </a:rPr>
                        </m:ctrlPr>
                      </m:dPr>
                      <m:e>
                        <m:sSup>
                          <m:sSupPr>
                            <m:ctrlPr>
                              <a:rPr lang="en-US" sz="1800" i="1">
                                <a:effectLst/>
                                <a:latin typeface="Cambria Math"/>
                                <a:cs typeface="Times New Roman"/>
                              </a:rPr>
                            </m:ctrlPr>
                          </m:sSupPr>
                          <m:e>
                            <m:f>
                              <m:fPr>
                                <m:ctrlPr>
                                  <a:rPr lang="en-US" sz="1800" i="1">
                                    <a:effectLst/>
                                    <a:latin typeface="Cambria Math"/>
                                    <a:cs typeface="Times New Roman"/>
                                  </a:rPr>
                                </m:ctrlPr>
                              </m:fPr>
                              <m:num>
                                <m:r>
                                  <a:rPr lang="en-IN" sz="1800" i="1">
                                    <a:effectLst/>
                                    <a:latin typeface="Cambria Math"/>
                                    <a:cs typeface="Times New Roman"/>
                                  </a:rPr>
                                  <m:t>𝜕</m:t>
                                </m:r>
                                <m:r>
                                  <a:rPr lang="en-IN" sz="1800" i="1">
                                    <a:effectLst/>
                                    <a:latin typeface="Cambria Math"/>
                                    <a:cs typeface="Times New Roman"/>
                                  </a:rPr>
                                  <m:t>𝑢</m:t>
                                </m:r>
                              </m:num>
                              <m:den>
                                <m:r>
                                  <a:rPr lang="en-IN" sz="1800" i="1">
                                    <a:effectLst/>
                                    <a:latin typeface="Cambria Math"/>
                                    <a:cs typeface="Times New Roman"/>
                                  </a:rPr>
                                  <m:t>𝜕</m:t>
                                </m:r>
                                <m:r>
                                  <a:rPr lang="en-IN" sz="1800" i="1">
                                    <a:effectLst/>
                                    <a:latin typeface="Cambria Math"/>
                                    <a:cs typeface="Times New Roman"/>
                                  </a:rPr>
                                  <m:t>𝑦</m:t>
                                </m:r>
                              </m:den>
                            </m:f>
                            <m:r>
                              <a:rPr lang="en-IN" sz="1800" i="1">
                                <a:effectLst/>
                                <a:latin typeface="Cambria Math"/>
                                <a:cs typeface="Times New Roman"/>
                              </a:rPr>
                              <m:t>−</m:t>
                            </m:r>
                            <m:r>
                              <a:rPr lang="en-IN" sz="1800" i="1">
                                <a:effectLst/>
                                <a:latin typeface="Cambria Math"/>
                                <a:cs typeface="Times New Roman"/>
                              </a:rPr>
                              <m:t>𝜀</m:t>
                            </m:r>
                            <m:d>
                              <m:dPr>
                                <m:ctrlPr>
                                  <a:rPr lang="en-US" sz="1800" i="1">
                                    <a:effectLst/>
                                    <a:latin typeface="Cambria Math"/>
                                    <a:cs typeface="Times New Roman"/>
                                  </a:rPr>
                                </m:ctrlPr>
                              </m:dPr>
                              <m:e>
                                <m:f>
                                  <m:fPr>
                                    <m:ctrlPr>
                                      <a:rPr lang="en-US" sz="1800" i="1">
                                        <a:effectLst/>
                                        <a:latin typeface="Cambria Math"/>
                                        <a:cs typeface="Times New Roman"/>
                                      </a:rPr>
                                    </m:ctrlPr>
                                  </m:fPr>
                                  <m:num>
                                    <m:r>
                                      <a:rPr lang="en-IN" sz="1800" i="1">
                                        <a:effectLst/>
                                        <a:latin typeface="Cambria Math"/>
                                        <a:cs typeface="Times New Roman"/>
                                      </a:rPr>
                                      <m:t>𝜕</m:t>
                                    </m:r>
                                    <m:r>
                                      <a:rPr lang="en-IN" sz="1800" i="1">
                                        <a:effectLst/>
                                        <a:latin typeface="Cambria Math"/>
                                        <a:cs typeface="Times New Roman"/>
                                      </a:rPr>
                                      <m:t>𝑢</m:t>
                                    </m:r>
                                  </m:num>
                                  <m:den>
                                    <m:r>
                                      <a:rPr lang="en-IN" sz="1800" i="1">
                                        <a:effectLst/>
                                        <a:latin typeface="Cambria Math"/>
                                        <a:cs typeface="Times New Roman"/>
                                      </a:rPr>
                                      <m:t>𝜕</m:t>
                                    </m:r>
                                    <m:r>
                                      <a:rPr lang="en-IN" sz="1800" i="1">
                                        <a:effectLst/>
                                        <a:latin typeface="Cambria Math"/>
                                        <a:cs typeface="Times New Roman"/>
                                      </a:rPr>
                                      <m:t>𝑦</m:t>
                                    </m:r>
                                  </m:den>
                                </m:f>
                              </m:e>
                            </m:d>
                          </m:e>
                          <m:sup>
                            <m:r>
                              <a:rPr lang="en-IN" sz="1800" i="1">
                                <a:effectLst/>
                                <a:latin typeface="Cambria Math"/>
                                <a:cs typeface="Times New Roman"/>
                              </a:rPr>
                              <m:t>3</m:t>
                            </m:r>
                          </m:sup>
                        </m:sSup>
                      </m:e>
                    </m:d>
                    <m:r>
                      <a:rPr lang="en-IN" sz="1800" i="1">
                        <a:effectLst/>
                        <a:latin typeface="Cambria Math"/>
                        <a:cs typeface="Times New Roman"/>
                      </a:rPr>
                      <m:t>=</m:t>
                    </m:r>
                    <m:r>
                      <a:rPr lang="en-IN" sz="1800" i="1">
                        <a:effectLst/>
                        <a:latin typeface="Cambria Math"/>
                        <a:cs typeface="Times New Roman"/>
                      </a:rPr>
                      <m:t>0</m:t>
                    </m:r>
                  </m:oMath>
                </a14:m>
                <a:r>
                  <a:rPr lang="en-IN" sz="1800" dirty="0">
                    <a:effectLst/>
                    <a:latin typeface="Times New Roman"/>
                  </a:rPr>
                  <a:t>                                    </a:t>
                </a:r>
                <a:r>
                  <a:rPr lang="en-IN" sz="1800" dirty="0" smtClean="0">
                    <a:effectLst/>
                    <a:latin typeface="Times New Roman"/>
                  </a:rPr>
                  <a:t>              </a:t>
                </a:r>
                <a:r>
                  <a:rPr lang="en-IN" sz="1800" dirty="0">
                    <a:effectLst/>
                    <a:latin typeface="Times New Roman"/>
                  </a:rPr>
                  <a:t>(7.17)</a:t>
                </a:r>
                <a:endParaRPr lang="en-US" sz="1800" dirty="0">
                  <a:effectLst/>
                </a:endParaRPr>
              </a:p>
              <a:p>
                <a:pPr marL="0" indent="0" algn="just">
                  <a:buNone/>
                </a:pPr>
                <a:r>
                  <a:rPr lang="en-IN" sz="1800" dirty="0">
                    <a:effectLst/>
                    <a:latin typeface="Times New Roman"/>
                  </a:rPr>
                  <a:t> </a:t>
                </a:r>
                <a14:m>
                  <m:oMath xmlns:m="http://schemas.openxmlformats.org/officeDocument/2006/math">
                    <m:f>
                      <m:fPr>
                        <m:ctrlPr>
                          <a:rPr lang="en-US" sz="1800" i="1">
                            <a:effectLst/>
                            <a:latin typeface="Cambria Math"/>
                            <a:cs typeface="Times New Roman"/>
                          </a:rPr>
                        </m:ctrlPr>
                      </m:fPr>
                      <m:num>
                        <m:r>
                          <a:rPr lang="en-IN" sz="1800" i="1">
                            <a:effectLst/>
                            <a:latin typeface="Cambria Math"/>
                            <a:cs typeface="Times New Roman"/>
                          </a:rPr>
                          <m:t>𝜕</m:t>
                        </m:r>
                        <m:r>
                          <a:rPr lang="en-IN" sz="1800" i="1">
                            <a:effectLst/>
                            <a:latin typeface="Cambria Math"/>
                            <a:cs typeface="Times New Roman"/>
                          </a:rPr>
                          <m:t>𝑝</m:t>
                        </m:r>
                      </m:num>
                      <m:den>
                        <m:r>
                          <a:rPr lang="en-IN" sz="1800" i="1">
                            <a:effectLst/>
                            <a:latin typeface="Cambria Math"/>
                            <a:cs typeface="Times New Roman"/>
                          </a:rPr>
                          <m:t>𝜕</m:t>
                        </m:r>
                        <m:r>
                          <a:rPr lang="en-IN" sz="1800" i="1">
                            <a:effectLst/>
                            <a:latin typeface="Cambria Math"/>
                            <a:cs typeface="Times New Roman"/>
                          </a:rPr>
                          <m:t>𝑦</m:t>
                        </m:r>
                      </m:den>
                    </m:f>
                    <m:r>
                      <a:rPr lang="en-IN" sz="1800" i="1">
                        <a:effectLst/>
                        <a:latin typeface="Cambria Math"/>
                        <a:cs typeface="Times New Roman"/>
                      </a:rPr>
                      <m:t>=</m:t>
                    </m:r>
                    <m:r>
                      <a:rPr lang="en-IN" sz="1800" i="1">
                        <a:effectLst/>
                        <a:latin typeface="Cambria Math"/>
                        <a:cs typeface="Times New Roman"/>
                      </a:rPr>
                      <m:t>0</m:t>
                    </m:r>
                  </m:oMath>
                </a14:m>
                <a:r>
                  <a:rPr lang="en-IN" sz="1800" dirty="0">
                    <a:effectLst/>
                    <a:latin typeface="Times New Roman"/>
                  </a:rPr>
                  <a:t>                                                                                </a:t>
                </a:r>
                <a:r>
                  <a:rPr lang="en-IN" sz="1800" dirty="0" smtClean="0">
                    <a:effectLst/>
                    <a:latin typeface="Times New Roman"/>
                  </a:rPr>
                  <a:t>              </a:t>
                </a:r>
                <a:r>
                  <a:rPr lang="en-IN" sz="1800" dirty="0">
                    <a:effectLst/>
                    <a:latin typeface="Times New Roman"/>
                  </a:rPr>
                  <a:t>(7.18)</a:t>
                </a:r>
                <a:endParaRPr lang="en-US" sz="1800" dirty="0">
                  <a:effectLst/>
                </a:endParaRPr>
              </a:p>
              <a:p>
                <a:pPr marL="0" indent="0" algn="just">
                  <a:buNone/>
                </a:pPr>
                <a14:m>
                  <m:oMath xmlns:m="http://schemas.openxmlformats.org/officeDocument/2006/math">
                    <m:sSub>
                      <m:sSubPr>
                        <m:ctrlPr>
                          <a:rPr lang="en-US" sz="1800" i="1">
                            <a:effectLst/>
                            <a:latin typeface="Cambria Math"/>
                            <a:cs typeface="Times New Roman"/>
                          </a:rPr>
                        </m:ctrlPr>
                      </m:sSubPr>
                      <m:e>
                        <m:r>
                          <a:rPr lang="en-IN" sz="1800" i="1">
                            <a:effectLst/>
                            <a:latin typeface="Cambria Math"/>
                            <a:cs typeface="Times New Roman"/>
                          </a:rPr>
                          <m:t>h</m:t>
                        </m:r>
                      </m:e>
                      <m:sub>
                        <m:r>
                          <a:rPr lang="en-IN" sz="1800" i="1">
                            <a:effectLst/>
                            <a:latin typeface="Cambria Math"/>
                            <a:cs typeface="Times New Roman"/>
                          </a:rPr>
                          <m:t>0</m:t>
                        </m:r>
                      </m:sub>
                    </m:sSub>
                    <m:r>
                      <a:rPr lang="en-IN" sz="1800" i="1">
                        <a:effectLst/>
                        <a:latin typeface="Cambria Math"/>
                        <a:cs typeface="Times New Roman"/>
                      </a:rPr>
                      <m:t>′ </m:t>
                    </m:r>
                    <m:f>
                      <m:fPr>
                        <m:ctrlPr>
                          <a:rPr lang="en-US" sz="1800" i="1">
                            <a:effectLst/>
                            <a:latin typeface="Cambria Math"/>
                            <a:cs typeface="Times New Roman"/>
                          </a:rPr>
                        </m:ctrlPr>
                      </m:fPr>
                      <m:num>
                        <m:sSup>
                          <m:sSupPr>
                            <m:ctrlPr>
                              <a:rPr lang="en-US" sz="1800" i="1">
                                <a:effectLst/>
                                <a:latin typeface="Cambria Math"/>
                                <a:cs typeface="Times New Roman"/>
                              </a:rPr>
                            </m:ctrlPr>
                          </m:sSupPr>
                          <m:e>
                            <m:r>
                              <a:rPr lang="en-IN" sz="1800" i="1">
                                <a:effectLst/>
                                <a:latin typeface="Cambria Math"/>
                                <a:cs typeface="Times New Roman"/>
                              </a:rPr>
                              <m:t>𝜕</m:t>
                            </m:r>
                          </m:e>
                          <m:sup>
                            <m:r>
                              <a:rPr lang="en-IN" sz="1800" i="1">
                                <a:effectLst/>
                                <a:latin typeface="Cambria Math"/>
                                <a:cs typeface="Times New Roman"/>
                              </a:rPr>
                              <m:t>2</m:t>
                            </m:r>
                          </m:sup>
                        </m:sSup>
                        <m:r>
                          <a:rPr lang="en-IN" sz="1800" i="1">
                            <a:effectLst/>
                            <a:latin typeface="Cambria Math"/>
                            <a:cs typeface="Times New Roman"/>
                          </a:rPr>
                          <m:t>𝑝</m:t>
                        </m:r>
                      </m:num>
                      <m:den>
                        <m:sSup>
                          <m:sSupPr>
                            <m:ctrlPr>
                              <a:rPr lang="en-US" sz="1800" i="1">
                                <a:effectLst/>
                                <a:latin typeface="Cambria Math"/>
                                <a:cs typeface="Times New Roman"/>
                              </a:rPr>
                            </m:ctrlPr>
                          </m:sSupPr>
                          <m:e>
                            <m:r>
                              <a:rPr lang="en-IN" sz="1800" i="1">
                                <a:effectLst/>
                                <a:latin typeface="Cambria Math"/>
                                <a:cs typeface="Times New Roman"/>
                              </a:rPr>
                              <m:t>𝜕</m:t>
                            </m:r>
                            <m:r>
                              <a:rPr lang="en-IN" sz="1800" i="1">
                                <a:effectLst/>
                                <a:latin typeface="Cambria Math"/>
                                <a:cs typeface="Times New Roman"/>
                              </a:rPr>
                              <m:t>𝑥</m:t>
                            </m:r>
                          </m:e>
                          <m:sup>
                            <m:r>
                              <a:rPr lang="en-IN" sz="1800" i="1">
                                <a:effectLst/>
                                <a:latin typeface="Cambria Math"/>
                                <a:cs typeface="Times New Roman"/>
                              </a:rPr>
                              <m:t>2</m:t>
                            </m:r>
                          </m:sup>
                        </m:sSup>
                      </m:den>
                    </m:f>
                    <m:r>
                      <a:rPr lang="en-IN" sz="1800" i="1">
                        <a:effectLst/>
                        <a:latin typeface="Cambria Math"/>
                        <a:cs typeface="Times New Roman"/>
                      </a:rPr>
                      <m:t>+</m:t>
                    </m:r>
                    <m:f>
                      <m:fPr>
                        <m:ctrlPr>
                          <a:rPr lang="en-US" sz="1800" i="1">
                            <a:effectLst/>
                            <a:latin typeface="Cambria Math"/>
                            <a:cs typeface="Times New Roman"/>
                          </a:rPr>
                        </m:ctrlPr>
                      </m:fPr>
                      <m:num>
                        <m:r>
                          <a:rPr lang="en-IN" sz="1800" i="1">
                            <a:effectLst/>
                            <a:latin typeface="Cambria Math"/>
                            <a:cs typeface="Times New Roman"/>
                          </a:rPr>
                          <m:t>𝜕</m:t>
                        </m:r>
                      </m:num>
                      <m:den>
                        <m:r>
                          <a:rPr lang="en-IN" sz="1800" i="1">
                            <a:effectLst/>
                            <a:latin typeface="Cambria Math"/>
                            <a:cs typeface="Times New Roman"/>
                          </a:rPr>
                          <m:t>𝜕</m:t>
                        </m:r>
                        <m:r>
                          <a:rPr lang="en-IN" sz="1800" i="1">
                            <a:effectLst/>
                            <a:latin typeface="Cambria Math"/>
                            <a:cs typeface="Times New Roman"/>
                          </a:rPr>
                          <m:t>𝑦</m:t>
                        </m:r>
                      </m:den>
                    </m:f>
                    <m:r>
                      <a:rPr lang="en-IN" sz="1800" i="1">
                        <a:effectLst/>
                        <a:latin typeface="Cambria Math"/>
                        <a:cs typeface="Times New Roman"/>
                      </a:rPr>
                      <m:t> </m:t>
                    </m:r>
                    <m:d>
                      <m:dPr>
                        <m:begChr m:val="{"/>
                        <m:endChr m:val="}"/>
                        <m:ctrlPr>
                          <a:rPr lang="en-US" sz="1800" i="1">
                            <a:effectLst/>
                            <a:latin typeface="Cambria Math"/>
                            <a:cs typeface="Times New Roman"/>
                          </a:rPr>
                        </m:ctrlPr>
                      </m:dPr>
                      <m:e>
                        <m:d>
                          <m:dPr>
                            <m:ctrlPr>
                              <a:rPr lang="en-US" sz="1800" i="1">
                                <a:effectLst/>
                                <a:latin typeface="Cambria Math"/>
                                <a:cs typeface="Times New Roman"/>
                              </a:rPr>
                            </m:ctrlPr>
                          </m:dPr>
                          <m:e>
                            <m:r>
                              <a:rPr lang="en-IN" sz="1800" i="1">
                                <a:effectLst/>
                                <a:latin typeface="Cambria Math"/>
                                <a:cs typeface="Times New Roman"/>
                              </a:rPr>
                              <m:t>1</m:t>
                            </m:r>
                            <m:r>
                              <a:rPr lang="en-IN" sz="1800" i="1">
                                <a:effectLst/>
                                <a:latin typeface="Cambria Math"/>
                                <a:cs typeface="Times New Roman"/>
                              </a:rPr>
                              <m:t>−</m:t>
                            </m:r>
                            <m:r>
                              <a:rPr lang="en-IN" sz="1800" i="1">
                                <a:effectLst/>
                                <a:latin typeface="Cambria Math"/>
                                <a:cs typeface="Times New Roman"/>
                              </a:rPr>
                              <m:t>𝛽</m:t>
                            </m:r>
                            <m:r>
                              <a:rPr lang="en-IN" sz="1800" i="1">
                                <a:effectLst/>
                                <a:latin typeface="Cambria Math"/>
                                <a:cs typeface="Times New Roman"/>
                              </a:rPr>
                              <m:t>′</m:t>
                            </m:r>
                            <m:r>
                              <a:rPr lang="en-IN" sz="1800" i="1">
                                <a:effectLst/>
                                <a:latin typeface="Cambria Math"/>
                                <a:cs typeface="Times New Roman"/>
                              </a:rPr>
                              <m:t>𝑦</m:t>
                            </m:r>
                          </m:e>
                        </m:d>
                        <m:f>
                          <m:fPr>
                            <m:ctrlPr>
                              <a:rPr lang="en-US" sz="1800" i="1">
                                <a:effectLst/>
                                <a:latin typeface="Cambria Math"/>
                                <a:cs typeface="Times New Roman"/>
                              </a:rPr>
                            </m:ctrlPr>
                          </m:fPr>
                          <m:num>
                            <m:r>
                              <a:rPr lang="en-IN" sz="1800" i="1">
                                <a:effectLst/>
                                <a:latin typeface="Cambria Math"/>
                                <a:cs typeface="Times New Roman"/>
                              </a:rPr>
                              <m:t>𝜕</m:t>
                            </m:r>
                            <m:r>
                              <a:rPr lang="en-IN" sz="1800" i="1">
                                <a:effectLst/>
                                <a:latin typeface="Cambria Math"/>
                                <a:cs typeface="Times New Roman"/>
                              </a:rPr>
                              <m:t>𝑝</m:t>
                            </m:r>
                          </m:num>
                          <m:den>
                            <m:r>
                              <a:rPr lang="en-IN" sz="1800" i="1">
                                <a:effectLst/>
                                <a:latin typeface="Cambria Math"/>
                                <a:cs typeface="Times New Roman"/>
                              </a:rPr>
                              <m:t>𝜕</m:t>
                            </m:r>
                            <m:r>
                              <a:rPr lang="en-IN" sz="1800" i="1">
                                <a:effectLst/>
                                <a:latin typeface="Cambria Math"/>
                                <a:cs typeface="Times New Roman"/>
                              </a:rPr>
                              <m:t>𝑦</m:t>
                            </m:r>
                          </m:den>
                        </m:f>
                      </m:e>
                    </m:d>
                  </m:oMath>
                </a14:m>
                <a:r>
                  <a:rPr lang="en-IN" sz="1800" dirty="0">
                    <a:effectLst/>
                    <a:latin typeface="Times New Roman"/>
                  </a:rPr>
                  <a:t> = 0                                        </a:t>
                </a:r>
                <a:r>
                  <a:rPr lang="en-IN" sz="1800" dirty="0" smtClean="0">
                    <a:effectLst/>
                    <a:latin typeface="Times New Roman"/>
                  </a:rPr>
                  <a:t>              </a:t>
                </a:r>
                <a:r>
                  <a:rPr lang="en-IN" sz="1800" dirty="0">
                    <a:effectLst/>
                    <a:latin typeface="Times New Roman"/>
                  </a:rPr>
                  <a:t>(7.19)</a:t>
                </a:r>
                <a:endParaRPr lang="en-US" sz="1800" dirty="0">
                  <a:effectLst/>
                </a:endParaRPr>
              </a:p>
              <a:p>
                <a:pPr marL="0" indent="0" algn="just">
                  <a:buNone/>
                </a:pPr>
                <a:r>
                  <a:rPr lang="en-IN" sz="1800" dirty="0" smtClean="0">
                    <a:effectLst/>
                    <a:latin typeface="Times New Roman"/>
                  </a:rPr>
                  <a:t>Boundary </a:t>
                </a:r>
                <a:r>
                  <a:rPr lang="en-IN" sz="1800" dirty="0">
                    <a:effectLst/>
                    <a:latin typeface="Times New Roman"/>
                  </a:rPr>
                  <a:t>and matching conditions in non-dimensional form can be written as:</a:t>
                </a:r>
                <a:endParaRPr lang="en-US" sz="1800" dirty="0">
                  <a:effectLst/>
                </a:endParaRPr>
              </a:p>
              <a:p>
                <a:pPr marL="0" indent="0" algn="just">
                  <a:buNone/>
                </a:pPr>
                <a14:m>
                  <m:oMath xmlns:m="http://schemas.openxmlformats.org/officeDocument/2006/math">
                    <m:f>
                      <m:fPr>
                        <m:ctrlPr>
                          <a:rPr lang="en-US" sz="1800" i="1">
                            <a:effectLst/>
                            <a:latin typeface="Cambria Math"/>
                            <a:cs typeface="Times New Roman"/>
                          </a:rPr>
                        </m:ctrlPr>
                      </m:fPr>
                      <m:num>
                        <m:r>
                          <a:rPr lang="en-IN" sz="1800" i="1">
                            <a:effectLst/>
                            <a:latin typeface="Cambria Math"/>
                            <a:cs typeface="Times New Roman"/>
                          </a:rPr>
                          <m:t>𝜕</m:t>
                        </m:r>
                        <m:r>
                          <a:rPr lang="en-IN" sz="1800" i="1">
                            <a:effectLst/>
                            <a:latin typeface="Cambria Math"/>
                            <a:cs typeface="Times New Roman"/>
                          </a:rPr>
                          <m:t>𝑢</m:t>
                        </m:r>
                      </m:num>
                      <m:den>
                        <m:r>
                          <a:rPr lang="en-IN" sz="1800" i="1">
                            <a:effectLst/>
                            <a:latin typeface="Cambria Math"/>
                            <a:cs typeface="Times New Roman"/>
                          </a:rPr>
                          <m:t>𝜕</m:t>
                        </m:r>
                        <m:r>
                          <a:rPr lang="en-IN" sz="1800" i="1">
                            <a:effectLst/>
                            <a:latin typeface="Cambria Math"/>
                            <a:cs typeface="Times New Roman"/>
                          </a:rPr>
                          <m:t>𝑦</m:t>
                        </m:r>
                      </m:den>
                    </m:f>
                    <m:r>
                      <a:rPr lang="en-IN" sz="1800" i="1">
                        <a:effectLst/>
                        <a:latin typeface="Cambria Math"/>
                        <a:cs typeface="Times New Roman"/>
                      </a:rPr>
                      <m:t>=</m:t>
                    </m:r>
                    <m:r>
                      <a:rPr lang="en-IN" sz="1800" i="1">
                        <a:effectLst/>
                        <a:latin typeface="Cambria Math"/>
                        <a:cs typeface="Times New Roman"/>
                      </a:rPr>
                      <m:t>0</m:t>
                    </m:r>
                  </m:oMath>
                </a14:m>
                <a:r>
                  <a:rPr lang="en-IN" sz="1800" dirty="0">
                    <a:effectLst/>
                    <a:latin typeface="Times New Roman"/>
                  </a:rPr>
                  <a:t>                                                              at y = 0</a:t>
                </a:r>
                <a:endParaRPr lang="en-US" sz="1800" dirty="0">
                  <a:effectLst/>
                </a:endParaRPr>
              </a:p>
              <a:p>
                <a:pPr marL="0" indent="0" algn="just">
                  <a:buNone/>
                </a:pPr>
                <a14:m>
                  <m:oMath xmlns:m="http://schemas.openxmlformats.org/officeDocument/2006/math">
                    <m:r>
                      <a:rPr lang="en-IN" sz="1800" i="1">
                        <a:effectLst/>
                        <a:latin typeface="Cambria Math"/>
                        <a:cs typeface="Times New Roman"/>
                      </a:rPr>
                      <m:t>𝑢</m:t>
                    </m:r>
                    <m:r>
                      <a:rPr lang="en-IN" sz="1800" i="1">
                        <a:effectLst/>
                        <a:latin typeface="Cambria Math"/>
                        <a:cs typeface="Times New Roman"/>
                      </a:rPr>
                      <m:t>=−</m:t>
                    </m:r>
                    <m:f>
                      <m:fPr>
                        <m:ctrlPr>
                          <a:rPr lang="en-US" sz="1800" i="1">
                            <a:effectLst/>
                            <a:latin typeface="Cambria Math"/>
                            <a:cs typeface="Times New Roman"/>
                          </a:rPr>
                        </m:ctrlPr>
                      </m:fPr>
                      <m:num>
                        <m:sSub>
                          <m:sSubPr>
                            <m:ctrlPr>
                              <a:rPr lang="en-US" sz="1800" i="1">
                                <a:effectLst/>
                                <a:latin typeface="Cambria Math"/>
                                <a:cs typeface="Times New Roman"/>
                              </a:rPr>
                            </m:ctrlPr>
                          </m:sSubPr>
                          <m:e>
                            <m:r>
                              <a:rPr lang="en-IN" sz="1800" i="1">
                                <a:effectLst/>
                                <a:latin typeface="Cambria Math"/>
                                <a:cs typeface="Times New Roman"/>
                              </a:rPr>
                              <m:t>𝑘</m:t>
                            </m:r>
                          </m:e>
                          <m:sub>
                            <m:r>
                              <a:rPr lang="en-IN" sz="1800" i="1">
                                <a:effectLst/>
                                <a:latin typeface="Cambria Math"/>
                                <a:cs typeface="Times New Roman"/>
                              </a:rPr>
                              <m:t>0</m:t>
                            </m:r>
                          </m:sub>
                        </m:sSub>
                        <m:sSub>
                          <m:sSubPr>
                            <m:ctrlPr>
                              <a:rPr lang="en-US" sz="1800" i="1">
                                <a:effectLst/>
                                <a:latin typeface="Cambria Math"/>
                                <a:cs typeface="Times New Roman"/>
                              </a:rPr>
                            </m:ctrlPr>
                          </m:sSubPr>
                          <m:e>
                            <m:r>
                              <a:rPr lang="en-IN" sz="1800" i="1">
                                <a:effectLst/>
                                <a:latin typeface="Cambria Math"/>
                                <a:cs typeface="Times New Roman"/>
                              </a:rPr>
                              <m:t>𝑅</m:t>
                            </m:r>
                          </m:e>
                          <m:sub>
                            <m:r>
                              <a:rPr lang="en-IN" sz="1800" i="1">
                                <a:effectLst/>
                                <a:latin typeface="Cambria Math"/>
                                <a:cs typeface="Times New Roman"/>
                              </a:rPr>
                              <m:t>𝑒</m:t>
                            </m:r>
                          </m:sub>
                        </m:sSub>
                      </m:num>
                      <m:den>
                        <m:r>
                          <a:rPr lang="en-IN" sz="1800" i="1">
                            <a:effectLst/>
                            <a:latin typeface="Cambria Math"/>
                            <a:cs typeface="Times New Roman"/>
                          </a:rPr>
                          <m:t>𝓁</m:t>
                        </m:r>
                      </m:den>
                    </m:f>
                    <m:r>
                      <a:rPr lang="en-IN" sz="1800" i="1">
                        <a:effectLst/>
                        <a:latin typeface="Cambria Math"/>
                        <a:cs typeface="Times New Roman"/>
                      </a:rPr>
                      <m:t> </m:t>
                    </m:r>
                    <m:f>
                      <m:fPr>
                        <m:ctrlPr>
                          <a:rPr lang="en-US" sz="1800" i="1">
                            <a:effectLst/>
                            <a:latin typeface="Cambria Math"/>
                            <a:cs typeface="Times New Roman"/>
                          </a:rPr>
                        </m:ctrlPr>
                      </m:fPr>
                      <m:num>
                        <m:r>
                          <a:rPr lang="en-IN" sz="1800" i="1">
                            <a:effectLst/>
                            <a:latin typeface="Cambria Math"/>
                            <a:cs typeface="Times New Roman"/>
                          </a:rPr>
                          <m:t>𝜕</m:t>
                        </m:r>
                        <m:r>
                          <a:rPr lang="en-IN" sz="1800" i="1">
                            <a:effectLst/>
                            <a:latin typeface="Cambria Math"/>
                            <a:cs typeface="Times New Roman"/>
                          </a:rPr>
                          <m:t>𝑝</m:t>
                        </m:r>
                      </m:num>
                      <m:den>
                        <m:r>
                          <a:rPr lang="en-IN" sz="1800" i="1">
                            <a:effectLst/>
                            <a:latin typeface="Cambria Math"/>
                            <a:cs typeface="Times New Roman"/>
                          </a:rPr>
                          <m:t>𝜕</m:t>
                        </m:r>
                        <m:r>
                          <a:rPr lang="en-IN" sz="1800" i="1">
                            <a:effectLst/>
                            <a:latin typeface="Cambria Math"/>
                            <a:cs typeface="Times New Roman"/>
                          </a:rPr>
                          <m:t>𝑥</m:t>
                        </m:r>
                      </m:den>
                    </m:f>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𝜎</m:t>
                        </m:r>
                      </m:e>
                      <m:sub>
                        <m:r>
                          <a:rPr lang="en-IN" sz="1800" i="1">
                            <a:effectLst/>
                            <a:latin typeface="Cambria Math"/>
                            <a:cs typeface="Times New Roman"/>
                          </a:rPr>
                          <m:t>1</m:t>
                        </m:r>
                      </m:sub>
                    </m:sSub>
                    <m:f>
                      <m:fPr>
                        <m:ctrlPr>
                          <a:rPr lang="en-US" sz="1800" i="1">
                            <a:effectLst/>
                            <a:latin typeface="Cambria Math"/>
                            <a:cs typeface="Times New Roman"/>
                          </a:rPr>
                        </m:ctrlPr>
                      </m:fPr>
                      <m:num>
                        <m:r>
                          <a:rPr lang="en-IN" sz="1800" i="1">
                            <a:effectLst/>
                            <a:latin typeface="Cambria Math"/>
                            <a:cs typeface="Times New Roman"/>
                          </a:rPr>
                          <m:t>𝜕</m:t>
                        </m:r>
                        <m:r>
                          <a:rPr lang="en-IN" sz="1800" i="1">
                            <a:effectLst/>
                            <a:latin typeface="Cambria Math"/>
                            <a:cs typeface="Times New Roman"/>
                          </a:rPr>
                          <m:t>𝑢</m:t>
                        </m:r>
                      </m:num>
                      <m:den>
                        <m:r>
                          <a:rPr lang="en-IN" sz="1800" i="1">
                            <a:effectLst/>
                            <a:latin typeface="Cambria Math"/>
                            <a:cs typeface="Times New Roman"/>
                          </a:rPr>
                          <m:t>𝜕</m:t>
                        </m:r>
                        <m:r>
                          <a:rPr lang="en-IN" sz="1800" i="1">
                            <a:effectLst/>
                            <a:latin typeface="Cambria Math"/>
                            <a:cs typeface="Times New Roman"/>
                          </a:rPr>
                          <m:t>𝑦</m:t>
                        </m:r>
                      </m:den>
                    </m:f>
                  </m:oMath>
                </a14:m>
                <a:r>
                  <a:rPr lang="en-IN" sz="1800" dirty="0">
                    <a:effectLst/>
                    <a:latin typeface="Times New Roman"/>
                  </a:rPr>
                  <a:t>                                     at y = h</a:t>
                </a:r>
                <a:endParaRPr lang="en-US" sz="1800" dirty="0">
                  <a:effectLst/>
                </a:endParaRPr>
              </a:p>
              <a:p>
                <a:pPr marL="0" indent="0" algn="just">
                  <a:buNone/>
                </a:pPr>
                <a14:m>
                  <m:oMath xmlns:m="http://schemas.openxmlformats.org/officeDocument/2006/math">
                    <m:f>
                      <m:fPr>
                        <m:ctrlPr>
                          <a:rPr lang="en-US" sz="1800" i="1">
                            <a:effectLst/>
                            <a:latin typeface="Cambria Math"/>
                            <a:cs typeface="Times New Roman"/>
                          </a:rPr>
                        </m:ctrlPr>
                      </m:fPr>
                      <m:num>
                        <m:r>
                          <a:rPr lang="en-IN" sz="1800" i="1">
                            <a:effectLst/>
                            <a:latin typeface="Cambria Math"/>
                            <a:cs typeface="Times New Roman"/>
                          </a:rPr>
                          <m:t>𝜕</m:t>
                        </m:r>
                        <m:r>
                          <a:rPr lang="en-IN" sz="1800" i="1">
                            <a:effectLst/>
                            <a:latin typeface="Cambria Math"/>
                            <a:cs typeface="Times New Roman"/>
                          </a:rPr>
                          <m:t>𝑝</m:t>
                        </m:r>
                      </m:num>
                      <m:den>
                        <m:r>
                          <a:rPr lang="en-IN" sz="1800" i="1">
                            <a:effectLst/>
                            <a:latin typeface="Cambria Math"/>
                            <a:cs typeface="Times New Roman"/>
                          </a:rPr>
                          <m:t>𝜕</m:t>
                        </m:r>
                        <m:r>
                          <a:rPr lang="en-IN" sz="1800" i="1">
                            <a:effectLst/>
                            <a:latin typeface="Cambria Math"/>
                            <a:cs typeface="Times New Roman"/>
                          </a:rPr>
                          <m:t>𝑥</m:t>
                        </m:r>
                      </m:den>
                    </m:f>
                    <m:r>
                      <a:rPr lang="en-IN" sz="1800" i="1">
                        <a:effectLst/>
                        <a:latin typeface="Cambria Math"/>
                        <a:cs typeface="Times New Roman"/>
                      </a:rPr>
                      <m:t> </m:t>
                    </m:r>
                    <m:r>
                      <a:rPr lang="en-IN" sz="1800" i="1">
                        <a:effectLst/>
                        <a:latin typeface="Cambria Math"/>
                        <a:cs typeface="Times New Roman"/>
                      </a:rPr>
                      <m:t>𝑎𝑛𝑑</m:t>
                    </m:r>
                    <m:r>
                      <a:rPr lang="en-IN" sz="1800" i="1">
                        <a:effectLst/>
                        <a:latin typeface="Cambria Math"/>
                        <a:cs typeface="Times New Roman"/>
                      </a:rPr>
                      <m:t> </m:t>
                    </m:r>
                    <m:f>
                      <m:fPr>
                        <m:ctrlPr>
                          <a:rPr lang="en-US" sz="1800" i="1">
                            <a:effectLst/>
                            <a:latin typeface="Cambria Math"/>
                            <a:cs typeface="Times New Roman"/>
                          </a:rPr>
                        </m:ctrlPr>
                      </m:fPr>
                      <m:num>
                        <m:r>
                          <a:rPr lang="en-IN" sz="1800" i="1">
                            <a:effectLst/>
                            <a:latin typeface="Cambria Math"/>
                            <a:cs typeface="Times New Roman"/>
                          </a:rPr>
                          <m:t>𝜕</m:t>
                        </m:r>
                        <m:acc>
                          <m:accPr>
                            <m:chr m:val="̅"/>
                            <m:ctrlPr>
                              <a:rPr lang="en-US" sz="1800" i="1">
                                <a:effectLst/>
                                <a:latin typeface="Cambria Math"/>
                                <a:cs typeface="Times New Roman"/>
                              </a:rPr>
                            </m:ctrlPr>
                          </m:accPr>
                          <m:e>
                            <m:r>
                              <a:rPr lang="en-IN" sz="1800" i="1">
                                <a:effectLst/>
                                <a:latin typeface="Cambria Math"/>
                                <a:cs typeface="Times New Roman"/>
                              </a:rPr>
                              <m:t>𝑝</m:t>
                            </m:r>
                          </m:e>
                        </m:acc>
                      </m:num>
                      <m:den>
                        <m:r>
                          <a:rPr lang="en-IN" sz="1800" i="1">
                            <a:effectLst/>
                            <a:latin typeface="Cambria Math"/>
                            <a:cs typeface="Times New Roman"/>
                          </a:rPr>
                          <m:t>𝜕</m:t>
                        </m:r>
                        <m:r>
                          <a:rPr lang="en-IN" sz="1800" i="1">
                            <a:effectLst/>
                            <a:latin typeface="Cambria Math"/>
                            <a:cs typeface="Times New Roman"/>
                          </a:rPr>
                          <m:t>𝑥</m:t>
                        </m:r>
                      </m:den>
                    </m:f>
                    <m:r>
                      <a:rPr lang="en-IN" sz="1800" i="1">
                        <a:effectLst/>
                        <a:latin typeface="Cambria Math"/>
                        <a:cs typeface="Times New Roman"/>
                      </a:rPr>
                      <m:t>=</m:t>
                    </m:r>
                    <m:r>
                      <a:rPr lang="en-IN" sz="1800" i="1">
                        <a:effectLst/>
                        <a:latin typeface="Cambria Math"/>
                        <a:cs typeface="Times New Roman"/>
                      </a:rPr>
                      <m:t>0</m:t>
                    </m:r>
                  </m:oMath>
                </a14:m>
                <a:r>
                  <a:rPr lang="en-IN" sz="1800" dirty="0">
                    <a:effectLst/>
                    <a:latin typeface="Times New Roman"/>
                  </a:rPr>
                  <a:t>                                                at x = 0</a:t>
                </a:r>
                <a:endParaRPr lang="en-US" sz="1800" dirty="0">
                  <a:effectLst/>
                </a:endParaRPr>
              </a:p>
              <a:p>
                <a:pPr marL="0" indent="0" algn="just">
                  <a:buNone/>
                </a:pPr>
                <a14:m>
                  <m:oMath xmlns:m="http://schemas.openxmlformats.org/officeDocument/2006/math">
                    <m:r>
                      <a:rPr lang="en-IN" sz="1800" i="1">
                        <a:effectLst/>
                        <a:latin typeface="Cambria Math"/>
                        <a:cs typeface="Times New Roman"/>
                      </a:rPr>
                      <m:t>𝑝</m:t>
                    </m:r>
                    <m:r>
                      <a:rPr lang="en-IN" sz="1800" i="1">
                        <a:effectLst/>
                        <a:latin typeface="Cambria Math"/>
                        <a:cs typeface="Times New Roman"/>
                      </a:rPr>
                      <m:t>  </m:t>
                    </m:r>
                    <m:r>
                      <a:rPr lang="en-IN" sz="1800" i="1">
                        <a:effectLst/>
                        <a:latin typeface="Cambria Math"/>
                        <a:cs typeface="Times New Roman"/>
                      </a:rPr>
                      <m:t>𝑎𝑛𝑑</m:t>
                    </m:r>
                    <m:r>
                      <a:rPr lang="en-IN" sz="1800" i="1">
                        <a:effectLst/>
                        <a:latin typeface="Cambria Math"/>
                        <a:cs typeface="Times New Roman"/>
                      </a:rPr>
                      <m:t>  </m:t>
                    </m:r>
                    <m:acc>
                      <m:accPr>
                        <m:chr m:val="̅"/>
                        <m:ctrlPr>
                          <a:rPr lang="en-US" sz="1800" i="1">
                            <a:effectLst/>
                            <a:latin typeface="Cambria Math"/>
                            <a:cs typeface="Times New Roman"/>
                          </a:rPr>
                        </m:ctrlPr>
                      </m:accPr>
                      <m:e>
                        <m:r>
                          <a:rPr lang="en-IN" sz="1800" i="1">
                            <a:effectLst/>
                            <a:latin typeface="Cambria Math"/>
                            <a:cs typeface="Times New Roman"/>
                          </a:rPr>
                          <m:t>𝑝</m:t>
                        </m:r>
                      </m:e>
                    </m:acc>
                    <m:r>
                      <a:rPr lang="en-IN" sz="1800" i="1">
                        <a:effectLst/>
                        <a:latin typeface="Cambria Math"/>
                        <a:cs typeface="Times New Roman"/>
                      </a:rPr>
                      <m:t>=</m:t>
                    </m:r>
                    <m:r>
                      <a:rPr lang="en-IN" sz="1800" i="1">
                        <a:effectLst/>
                        <a:latin typeface="Cambria Math"/>
                        <a:cs typeface="Times New Roman"/>
                      </a:rPr>
                      <m:t>0</m:t>
                    </m:r>
                  </m:oMath>
                </a14:m>
                <a:r>
                  <a:rPr lang="en-IN" sz="1800" dirty="0">
                    <a:effectLst/>
                    <a:latin typeface="Times New Roman"/>
                  </a:rPr>
                  <a:t>                                                  at x = </a:t>
                </a:r>
                <a14:m>
                  <m:oMath xmlns:m="http://schemas.openxmlformats.org/officeDocument/2006/math">
                    <m:r>
                      <a:rPr lang="en-IN" sz="1800" i="1">
                        <a:effectLst/>
                        <a:latin typeface="Cambria Math"/>
                        <a:cs typeface="Times New Roman"/>
                      </a:rPr>
                      <m:t>±</m:t>
                    </m:r>
                  </m:oMath>
                </a14:m>
                <a:r>
                  <a:rPr lang="en-IN" sz="1800" dirty="0">
                    <a:effectLst/>
                    <a:latin typeface="Times New Roman"/>
                  </a:rPr>
                  <a:t>1</a:t>
                </a:r>
                <a:endParaRPr lang="en-US" sz="1800" dirty="0">
                  <a:effectLst/>
                </a:endParaRPr>
              </a:p>
              <a:p>
                <a:pPr marL="0" indent="0" algn="just">
                  <a:buNone/>
                </a:pPr>
                <a14:m>
                  <m:oMath xmlns:m="http://schemas.openxmlformats.org/officeDocument/2006/math">
                    <m:r>
                      <a:rPr lang="en-IN" sz="1800" i="1">
                        <a:effectLst/>
                        <a:latin typeface="Cambria Math"/>
                        <a:cs typeface="Times New Roman"/>
                      </a:rPr>
                      <m:t>𝑝</m:t>
                    </m:r>
                    <m:r>
                      <a:rPr lang="en-IN" sz="1800" i="1">
                        <a:effectLst/>
                        <a:latin typeface="Cambria Math"/>
                        <a:cs typeface="Times New Roman"/>
                      </a:rPr>
                      <m:t>=</m:t>
                    </m:r>
                    <m:acc>
                      <m:accPr>
                        <m:chr m:val="̅"/>
                        <m:ctrlPr>
                          <a:rPr lang="en-US" sz="1800" i="1">
                            <a:effectLst/>
                            <a:latin typeface="Cambria Math"/>
                            <a:cs typeface="Times New Roman"/>
                          </a:rPr>
                        </m:ctrlPr>
                      </m:accPr>
                      <m:e>
                        <m:r>
                          <a:rPr lang="en-IN" sz="1800" i="1">
                            <a:effectLst/>
                            <a:latin typeface="Cambria Math"/>
                            <a:cs typeface="Times New Roman"/>
                          </a:rPr>
                          <m:t>𝑝</m:t>
                        </m:r>
                      </m:e>
                    </m:acc>
                  </m:oMath>
                </a14:m>
                <a:r>
                  <a:rPr lang="en-IN" sz="1800" dirty="0">
                    <a:effectLst/>
                    <a:latin typeface="Times New Roman"/>
                  </a:rPr>
                  <a:t>                                                               at y  = h</a:t>
                </a:r>
                <a:endParaRPr lang="en-US" sz="1800" dirty="0">
                  <a:effectLst/>
                </a:endParaRPr>
              </a:p>
              <a:p>
                <a:pPr marL="0" indent="0" algn="just">
                  <a:buNone/>
                </a:pPr>
                <a14:m>
                  <m:oMath xmlns:m="http://schemas.openxmlformats.org/officeDocument/2006/math">
                    <m:f>
                      <m:fPr>
                        <m:ctrlPr>
                          <a:rPr lang="en-US" sz="1800" i="1">
                            <a:effectLst/>
                            <a:latin typeface="Cambria Math"/>
                            <a:cs typeface="Times New Roman"/>
                          </a:rPr>
                        </m:ctrlPr>
                      </m:fPr>
                      <m:num>
                        <m:r>
                          <a:rPr lang="en-IN" sz="1800" i="1">
                            <a:effectLst/>
                            <a:latin typeface="Cambria Math"/>
                            <a:cs typeface="Times New Roman"/>
                          </a:rPr>
                          <m:t>𝜕</m:t>
                        </m:r>
                        <m:acc>
                          <m:accPr>
                            <m:chr m:val="̅"/>
                            <m:ctrlPr>
                              <a:rPr lang="en-US" sz="1800" i="1">
                                <a:effectLst/>
                                <a:latin typeface="Cambria Math"/>
                                <a:cs typeface="Times New Roman"/>
                              </a:rPr>
                            </m:ctrlPr>
                          </m:accPr>
                          <m:e>
                            <m:r>
                              <a:rPr lang="en-IN" sz="1800" i="1">
                                <a:effectLst/>
                                <a:latin typeface="Cambria Math"/>
                                <a:cs typeface="Times New Roman"/>
                              </a:rPr>
                              <m:t>𝑝</m:t>
                            </m:r>
                          </m:e>
                        </m:acc>
                      </m:num>
                      <m:den>
                        <m:r>
                          <a:rPr lang="en-IN" sz="1800" i="1">
                            <a:effectLst/>
                            <a:latin typeface="Cambria Math"/>
                            <a:cs typeface="Times New Roman"/>
                          </a:rPr>
                          <m:t>𝜕</m:t>
                        </m:r>
                        <m:r>
                          <a:rPr lang="en-IN" sz="1800" i="1">
                            <a:effectLst/>
                            <a:latin typeface="Cambria Math"/>
                            <a:cs typeface="Times New Roman"/>
                          </a:rPr>
                          <m:t>𝑦</m:t>
                        </m:r>
                      </m:den>
                    </m:f>
                    <m:r>
                      <a:rPr lang="en-IN" sz="1800" i="1">
                        <a:effectLst/>
                        <a:latin typeface="Cambria Math"/>
                        <a:cs typeface="Times New Roman"/>
                      </a:rPr>
                      <m:t>=</m:t>
                    </m:r>
                    <m:r>
                      <a:rPr lang="en-IN" sz="1800" i="1">
                        <a:effectLst/>
                        <a:latin typeface="Cambria Math"/>
                        <a:cs typeface="Times New Roman"/>
                      </a:rPr>
                      <m:t>0</m:t>
                    </m:r>
                  </m:oMath>
                </a14:m>
                <a:r>
                  <a:rPr lang="en-IN" sz="1800" dirty="0">
                    <a:effectLst/>
                    <a:latin typeface="Times New Roman"/>
                  </a:rPr>
                  <a:t>                                                             at  y = h + H</a:t>
                </a:r>
                <a:endParaRPr lang="en-US" sz="1800"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066800"/>
                <a:ext cx="8229600" cy="5257800"/>
              </a:xfrm>
              <a:blipFill rotWithShape="1">
                <a:blip r:embed="rId2"/>
                <a:stretch>
                  <a:fillRect l="-667" t="-6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86</a:t>
            </a:fld>
            <a:endParaRPr lang="en-US"/>
          </a:p>
        </p:txBody>
      </p:sp>
    </p:spTree>
    <p:extLst>
      <p:ext uri="{BB962C8B-B14F-4D97-AF65-F5344CB8AC3E}">
        <p14:creationId xmlns:p14="http://schemas.microsoft.com/office/powerpoint/2010/main" val="19049136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normAutofit/>
          </a:bodyPr>
          <a:lstStyle/>
          <a:p>
            <a:r>
              <a:rPr lang="en-US" sz="2600" b="1" dirty="0" smtClean="0">
                <a:latin typeface="Times New Roman" pitchFamily="18" charset="0"/>
                <a:cs typeface="Times New Roman" pitchFamily="18" charset="0"/>
              </a:rPr>
              <a:t>Non-dimensional form of the Temperature Equation:   </a:t>
            </a:r>
            <a:endParaRPr lang="en-US" sz="2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pPr marL="0" indent="0" algn="just">
                  <a:buNone/>
                </a:pPr>
                <a:r>
                  <a:rPr lang="en-IN" dirty="0">
                    <a:latin typeface="Times New Roman"/>
                  </a:rPr>
                  <a:t>Equations for temperature distribution in non-dimensional form:</a:t>
                </a:r>
                <a:endParaRPr lang="en-US" dirty="0">
                  <a:effectLst/>
                </a:endParaRPr>
              </a:p>
              <a:p>
                <a:pPr marL="0" indent="0" algn="just">
                  <a:buNone/>
                </a:pPr>
                <a:r>
                  <a:rPr lang="en-IN" dirty="0">
                    <a:effectLst/>
                    <a:latin typeface="Times New Roman"/>
                  </a:rPr>
                  <a:t> </a:t>
                </a:r>
                <a:endParaRPr lang="en-US" dirty="0">
                  <a:effectLst/>
                </a:endParaRPr>
              </a:p>
              <a:p>
                <a:pPr marL="0" indent="0" algn="just">
                  <a:buNone/>
                </a:pPr>
                <a14:m>
                  <m:oMath xmlns:m="http://schemas.openxmlformats.org/officeDocument/2006/math">
                    <m:r>
                      <m:rPr>
                        <m:sty m:val="p"/>
                      </m:rPr>
                      <a:rPr lang="en-IN">
                        <a:effectLst/>
                        <a:latin typeface="Cambria Math"/>
                        <a:cs typeface="Times New Roman"/>
                      </a:rPr>
                      <m:t>Re</m:t>
                    </m:r>
                    <m:r>
                      <a:rPr lang="en-IN">
                        <a:effectLst/>
                        <a:latin typeface="Cambria Math"/>
                        <a:cs typeface="Times New Roman"/>
                      </a:rPr>
                      <m:t> </m:t>
                    </m:r>
                    <m:r>
                      <m:rPr>
                        <m:sty m:val="p"/>
                      </m:rPr>
                      <a:rPr lang="en-IN">
                        <a:effectLst/>
                        <a:latin typeface="Cambria Math"/>
                        <a:cs typeface="Times New Roman"/>
                      </a:rPr>
                      <m:t>Pr</m:t>
                    </m:r>
                    <m:r>
                      <a:rPr lang="en-IN" i="1">
                        <a:effectLst/>
                        <a:latin typeface="Cambria Math"/>
                        <a:cs typeface="Times New Roman"/>
                      </a:rPr>
                      <m:t>𝑢</m:t>
                    </m:r>
                    <m:f>
                      <m:fPr>
                        <m:ctrlPr>
                          <a:rPr lang="en-US" i="1">
                            <a:effectLst/>
                            <a:latin typeface="Cambria Math"/>
                            <a:cs typeface="Times New Roman"/>
                          </a:rPr>
                        </m:ctrlPr>
                      </m:fPr>
                      <m:num>
                        <m:r>
                          <a:rPr lang="en-IN" i="1">
                            <a:effectLst/>
                            <a:latin typeface="Cambria Math"/>
                            <a:cs typeface="Times New Roman"/>
                          </a:rPr>
                          <m:t>𝜕</m:t>
                        </m:r>
                        <m:r>
                          <a:rPr lang="en-IN" i="1">
                            <a:effectLst/>
                            <a:latin typeface="Cambria Math"/>
                            <a:cs typeface="Times New Roman"/>
                          </a:rPr>
                          <m:t>𝑇</m:t>
                        </m:r>
                      </m:num>
                      <m:den>
                        <m:r>
                          <a:rPr lang="en-IN" i="1">
                            <a:effectLst/>
                            <a:latin typeface="Cambria Math"/>
                            <a:cs typeface="Times New Roman"/>
                          </a:rPr>
                          <m:t>𝜕</m:t>
                        </m:r>
                        <m:r>
                          <a:rPr lang="en-IN" i="1">
                            <a:effectLst/>
                            <a:latin typeface="Cambria Math"/>
                            <a:cs typeface="Times New Roman"/>
                          </a:rPr>
                          <m:t>𝑥</m:t>
                        </m:r>
                      </m:den>
                    </m:f>
                    <m:r>
                      <a:rPr lang="en-IN" i="1">
                        <a:effectLst/>
                        <a:latin typeface="Cambria Math"/>
                        <a:cs typeface="Times New Roman"/>
                      </a:rPr>
                      <m:t>=</m:t>
                    </m:r>
                    <m:d>
                      <m:dPr>
                        <m:ctrlPr>
                          <a:rPr lang="en-US" i="1">
                            <a:effectLst/>
                            <a:latin typeface="Cambria Math"/>
                            <a:cs typeface="Times New Roman"/>
                          </a:rPr>
                        </m:ctrlPr>
                      </m:dPr>
                      <m:e>
                        <m:f>
                          <m:fPr>
                            <m:ctrlPr>
                              <a:rPr lang="en-US" i="1">
                                <a:effectLst/>
                                <a:latin typeface="Cambria Math"/>
                                <a:cs typeface="Times New Roman"/>
                              </a:rPr>
                            </m:ctrlPr>
                          </m:fPr>
                          <m:num>
                            <m:sSup>
                              <m:sSupPr>
                                <m:ctrlPr>
                                  <a:rPr lang="en-US" i="1">
                                    <a:effectLst/>
                                    <a:latin typeface="Cambria Math"/>
                                    <a:cs typeface="Times New Roman"/>
                                  </a:rPr>
                                </m:ctrlPr>
                              </m:sSupPr>
                              <m:e>
                                <m:r>
                                  <a:rPr lang="en-IN" i="1">
                                    <a:effectLst/>
                                    <a:latin typeface="Cambria Math"/>
                                    <a:cs typeface="Times New Roman"/>
                                  </a:rPr>
                                  <m:t>𝜕</m:t>
                                </m:r>
                              </m:e>
                              <m:sup>
                                <m:r>
                                  <a:rPr lang="en-IN" i="1">
                                    <a:effectLst/>
                                    <a:latin typeface="Cambria Math"/>
                                    <a:cs typeface="Times New Roman"/>
                                  </a:rPr>
                                  <m:t>2</m:t>
                                </m:r>
                              </m:sup>
                            </m:sSup>
                            <m:r>
                              <a:rPr lang="en-IN" i="1">
                                <a:effectLst/>
                                <a:latin typeface="Cambria Math"/>
                                <a:cs typeface="Times New Roman"/>
                              </a:rPr>
                              <m:t>𝑇</m:t>
                            </m:r>
                          </m:num>
                          <m:den>
                            <m:sSup>
                              <m:sSupPr>
                                <m:ctrlPr>
                                  <a:rPr lang="en-US" i="1">
                                    <a:effectLst/>
                                    <a:latin typeface="Cambria Math"/>
                                    <a:cs typeface="Times New Roman"/>
                                  </a:rPr>
                                </m:ctrlPr>
                              </m:sSupPr>
                              <m:e>
                                <m:r>
                                  <a:rPr lang="en-IN" i="1">
                                    <a:effectLst/>
                                    <a:latin typeface="Cambria Math"/>
                                    <a:cs typeface="Times New Roman"/>
                                  </a:rPr>
                                  <m:t>𝜕</m:t>
                                </m:r>
                                <m:r>
                                  <a:rPr lang="en-IN" i="1">
                                    <a:effectLst/>
                                    <a:latin typeface="Cambria Math"/>
                                    <a:cs typeface="Times New Roman"/>
                                  </a:rPr>
                                  <m:t>𝑥</m:t>
                                </m:r>
                              </m:e>
                              <m:sup>
                                <m:r>
                                  <a:rPr lang="en-IN" i="1">
                                    <a:effectLst/>
                                    <a:latin typeface="Cambria Math"/>
                                    <a:cs typeface="Times New Roman"/>
                                  </a:rPr>
                                  <m:t>2</m:t>
                                </m:r>
                              </m:sup>
                            </m:sSup>
                          </m:den>
                        </m:f>
                        <m:r>
                          <a:rPr lang="en-IN" i="1">
                            <a:effectLst/>
                            <a:latin typeface="Cambria Math"/>
                            <a:cs typeface="Times New Roman"/>
                          </a:rPr>
                          <m:t>+ </m:t>
                        </m:r>
                        <m:f>
                          <m:fPr>
                            <m:ctrlPr>
                              <a:rPr lang="en-US" i="1">
                                <a:effectLst/>
                                <a:latin typeface="Cambria Math"/>
                                <a:cs typeface="Times New Roman"/>
                              </a:rPr>
                            </m:ctrlPr>
                          </m:fPr>
                          <m:num>
                            <m:r>
                              <a:rPr lang="en-IN" i="1">
                                <a:effectLst/>
                                <a:latin typeface="Cambria Math"/>
                                <a:cs typeface="Times New Roman"/>
                              </a:rPr>
                              <m:t>1</m:t>
                            </m:r>
                          </m:num>
                          <m:den>
                            <m:sSub>
                              <m:sSubPr>
                                <m:ctrlPr>
                                  <a:rPr lang="en-US" i="1">
                                    <a:effectLst/>
                                    <a:latin typeface="Cambria Math"/>
                                    <a:cs typeface="Times New Roman"/>
                                  </a:rPr>
                                </m:ctrlPr>
                              </m:sSubPr>
                              <m:e>
                                <m:r>
                                  <a:rPr lang="en-IN" i="1">
                                    <a:effectLst/>
                                    <a:latin typeface="Cambria Math"/>
                                    <a:cs typeface="Times New Roman"/>
                                  </a:rPr>
                                  <m:t>h</m:t>
                                </m:r>
                              </m:e>
                              <m:sub>
                                <m:sSup>
                                  <m:sSupPr>
                                    <m:ctrlPr>
                                      <a:rPr lang="en-US" i="1">
                                        <a:effectLst/>
                                        <a:latin typeface="Cambria Math"/>
                                        <a:cs typeface="Times New Roman"/>
                                      </a:rPr>
                                    </m:ctrlPr>
                                  </m:sSupPr>
                                  <m:e>
                                    <m:r>
                                      <a:rPr lang="en-IN" i="1">
                                        <a:effectLst/>
                                        <a:latin typeface="Cambria Math"/>
                                        <a:cs typeface="Times New Roman"/>
                                      </a:rPr>
                                      <m:t>1</m:t>
                                    </m:r>
                                  </m:e>
                                  <m:sup>
                                    <m:r>
                                      <a:rPr lang="en-IN" i="1">
                                        <a:effectLst/>
                                        <a:latin typeface="Cambria Math"/>
                                        <a:cs typeface="Times New Roman"/>
                                      </a:rPr>
                                      <m:t>2</m:t>
                                    </m:r>
                                  </m:sup>
                                </m:sSup>
                              </m:sub>
                            </m:sSub>
                          </m:den>
                        </m:f>
                        <m:r>
                          <a:rPr lang="en-IN" i="1">
                            <a:effectLst/>
                            <a:latin typeface="Cambria Math"/>
                            <a:cs typeface="Times New Roman"/>
                          </a:rPr>
                          <m:t> </m:t>
                        </m:r>
                        <m:f>
                          <m:fPr>
                            <m:ctrlPr>
                              <a:rPr lang="en-US" i="1">
                                <a:effectLst/>
                                <a:latin typeface="Cambria Math"/>
                                <a:cs typeface="Times New Roman"/>
                              </a:rPr>
                            </m:ctrlPr>
                          </m:fPr>
                          <m:num>
                            <m:sSup>
                              <m:sSupPr>
                                <m:ctrlPr>
                                  <a:rPr lang="en-US" i="1">
                                    <a:effectLst/>
                                    <a:latin typeface="Cambria Math"/>
                                    <a:cs typeface="Times New Roman"/>
                                  </a:rPr>
                                </m:ctrlPr>
                              </m:sSupPr>
                              <m:e>
                                <m:r>
                                  <a:rPr lang="en-IN" i="1">
                                    <a:effectLst/>
                                    <a:latin typeface="Cambria Math"/>
                                    <a:cs typeface="Times New Roman"/>
                                  </a:rPr>
                                  <m:t>𝜕</m:t>
                                </m:r>
                              </m:e>
                              <m:sup>
                                <m:r>
                                  <a:rPr lang="en-IN" i="1">
                                    <a:effectLst/>
                                    <a:latin typeface="Cambria Math"/>
                                    <a:cs typeface="Times New Roman"/>
                                  </a:rPr>
                                  <m:t>2</m:t>
                                </m:r>
                              </m:sup>
                            </m:sSup>
                            <m:r>
                              <a:rPr lang="en-IN" i="1">
                                <a:effectLst/>
                                <a:latin typeface="Cambria Math"/>
                                <a:cs typeface="Times New Roman"/>
                              </a:rPr>
                              <m:t>𝑇</m:t>
                            </m:r>
                          </m:num>
                          <m:den>
                            <m:sSup>
                              <m:sSupPr>
                                <m:ctrlPr>
                                  <a:rPr lang="en-US" i="1">
                                    <a:effectLst/>
                                    <a:latin typeface="Cambria Math"/>
                                    <a:cs typeface="Times New Roman"/>
                                  </a:rPr>
                                </m:ctrlPr>
                              </m:sSupPr>
                              <m:e>
                                <m:r>
                                  <a:rPr lang="en-IN" i="1">
                                    <a:effectLst/>
                                    <a:latin typeface="Cambria Math"/>
                                    <a:cs typeface="Times New Roman"/>
                                  </a:rPr>
                                  <m:t>𝜕</m:t>
                                </m:r>
                                <m:r>
                                  <a:rPr lang="en-IN" i="1">
                                    <a:effectLst/>
                                    <a:latin typeface="Cambria Math"/>
                                    <a:cs typeface="Times New Roman"/>
                                  </a:rPr>
                                  <m:t>𝑦</m:t>
                                </m:r>
                              </m:e>
                              <m:sup>
                                <m:r>
                                  <a:rPr lang="en-IN" i="1">
                                    <a:effectLst/>
                                    <a:latin typeface="Cambria Math"/>
                                    <a:cs typeface="Times New Roman"/>
                                  </a:rPr>
                                  <m:t>2</m:t>
                                </m:r>
                              </m:sup>
                            </m:sSup>
                          </m:den>
                        </m:f>
                      </m:e>
                    </m:d>
                    <m:r>
                      <a:rPr lang="en-IN" i="1">
                        <a:effectLst/>
                        <a:latin typeface="Cambria Math"/>
                        <a:cs typeface="Times New Roman"/>
                      </a:rPr>
                      <m:t>+</m:t>
                    </m:r>
                    <m:r>
                      <a:rPr lang="en-IN" i="1">
                        <a:effectLst/>
                        <a:latin typeface="Cambria Math"/>
                        <a:cs typeface="Times New Roman"/>
                      </a:rPr>
                      <m:t>2</m:t>
                    </m:r>
                    <m:r>
                      <a:rPr lang="en-IN" i="1">
                        <a:effectLst/>
                        <a:latin typeface="Cambria Math"/>
                        <a:cs typeface="Times New Roman"/>
                      </a:rPr>
                      <m:t>𝜇</m:t>
                    </m:r>
                    <m:sSub>
                      <m:sSubPr>
                        <m:ctrlPr>
                          <a:rPr lang="en-US" i="1">
                            <a:effectLst/>
                            <a:latin typeface="Cambria Math"/>
                            <a:cs typeface="Times New Roman"/>
                          </a:rPr>
                        </m:ctrlPr>
                      </m:sSubPr>
                      <m:e>
                        <m:r>
                          <a:rPr lang="en-IN" i="1">
                            <a:effectLst/>
                            <a:latin typeface="Cambria Math"/>
                            <a:cs typeface="Times New Roman"/>
                          </a:rPr>
                          <m:t>𝐵</m:t>
                        </m:r>
                      </m:e>
                      <m:sub>
                        <m:r>
                          <a:rPr lang="en-IN" i="1">
                            <a:effectLst/>
                            <a:latin typeface="Cambria Math"/>
                            <a:cs typeface="Times New Roman"/>
                          </a:rPr>
                          <m:t>𝑟</m:t>
                        </m:r>
                      </m:sub>
                    </m:sSub>
                    <m:sSup>
                      <m:sSupPr>
                        <m:ctrlPr>
                          <a:rPr lang="en-US" i="1">
                            <a:effectLst/>
                            <a:latin typeface="Cambria Math"/>
                            <a:cs typeface="Times New Roman"/>
                          </a:rPr>
                        </m:ctrlPr>
                      </m:sSupPr>
                      <m:e>
                        <m:d>
                          <m:dPr>
                            <m:ctrlPr>
                              <a:rPr lang="en-US" i="1">
                                <a:effectLst/>
                                <a:latin typeface="Cambria Math"/>
                                <a:cs typeface="Times New Roman"/>
                              </a:rPr>
                            </m:ctrlPr>
                          </m:dPr>
                          <m:e>
                            <m:f>
                              <m:fPr>
                                <m:ctrlPr>
                                  <a:rPr lang="en-US" i="1">
                                    <a:effectLst/>
                                    <a:latin typeface="Cambria Math"/>
                                    <a:cs typeface="Times New Roman"/>
                                  </a:rPr>
                                </m:ctrlPr>
                              </m:fPr>
                              <m:num>
                                <m:r>
                                  <a:rPr lang="en-IN" i="1">
                                    <a:effectLst/>
                                    <a:latin typeface="Cambria Math"/>
                                    <a:cs typeface="Times New Roman"/>
                                  </a:rPr>
                                  <m:t>𝜕</m:t>
                                </m:r>
                                <m:r>
                                  <a:rPr lang="en-IN" i="1">
                                    <a:effectLst/>
                                    <a:latin typeface="Cambria Math"/>
                                    <a:cs typeface="Times New Roman"/>
                                  </a:rPr>
                                  <m:t>𝑢</m:t>
                                </m:r>
                              </m:num>
                              <m:den>
                                <m:r>
                                  <a:rPr lang="en-IN" i="1">
                                    <a:effectLst/>
                                    <a:latin typeface="Cambria Math"/>
                                    <a:cs typeface="Times New Roman"/>
                                  </a:rPr>
                                  <m:t>𝜕</m:t>
                                </m:r>
                                <m:r>
                                  <a:rPr lang="en-IN" i="1">
                                    <a:effectLst/>
                                    <a:latin typeface="Cambria Math"/>
                                    <a:cs typeface="Times New Roman"/>
                                  </a:rPr>
                                  <m:t>𝑥</m:t>
                                </m:r>
                              </m:den>
                            </m:f>
                          </m:e>
                        </m:d>
                      </m:e>
                      <m:sup>
                        <m:r>
                          <a:rPr lang="en-IN" i="1">
                            <a:effectLst/>
                            <a:latin typeface="Cambria Math"/>
                            <a:cs typeface="Times New Roman"/>
                          </a:rPr>
                          <m:t>2</m:t>
                        </m:r>
                      </m:sup>
                    </m:sSup>
                    <m:r>
                      <a:rPr lang="en-IN" i="1">
                        <a:effectLst/>
                        <a:latin typeface="Cambria Math"/>
                        <a:cs typeface="Times New Roman"/>
                      </a:rPr>
                      <m:t>+ </m:t>
                    </m:r>
                    <m:f>
                      <m:fPr>
                        <m:ctrlPr>
                          <a:rPr lang="en-US" i="1">
                            <a:effectLst/>
                            <a:latin typeface="Cambria Math"/>
                            <a:cs typeface="Times New Roman"/>
                          </a:rPr>
                        </m:ctrlPr>
                      </m:fPr>
                      <m:num>
                        <m:r>
                          <a:rPr lang="en-IN" i="1">
                            <a:effectLst/>
                            <a:latin typeface="Cambria Math"/>
                            <a:cs typeface="Times New Roman"/>
                          </a:rPr>
                          <m:t>1</m:t>
                        </m:r>
                      </m:num>
                      <m:den>
                        <m:sSub>
                          <m:sSubPr>
                            <m:ctrlPr>
                              <a:rPr lang="en-US" i="1">
                                <a:effectLst/>
                                <a:latin typeface="Cambria Math"/>
                                <a:cs typeface="Times New Roman"/>
                              </a:rPr>
                            </m:ctrlPr>
                          </m:sSubPr>
                          <m:e>
                            <m:r>
                              <a:rPr lang="en-IN" i="1">
                                <a:effectLst/>
                                <a:latin typeface="Cambria Math"/>
                                <a:cs typeface="Times New Roman"/>
                              </a:rPr>
                              <m:t>h</m:t>
                            </m:r>
                          </m:e>
                          <m:sub>
                            <m:sSup>
                              <m:sSupPr>
                                <m:ctrlPr>
                                  <a:rPr lang="en-US" i="1">
                                    <a:effectLst/>
                                    <a:latin typeface="Cambria Math"/>
                                    <a:cs typeface="Times New Roman"/>
                                  </a:rPr>
                                </m:ctrlPr>
                              </m:sSupPr>
                              <m:e>
                                <m:r>
                                  <a:rPr lang="en-IN" i="1">
                                    <a:effectLst/>
                                    <a:latin typeface="Cambria Math"/>
                                    <a:cs typeface="Times New Roman"/>
                                  </a:rPr>
                                  <m:t>1</m:t>
                                </m:r>
                              </m:e>
                              <m:sup>
                                <m:r>
                                  <a:rPr lang="en-IN" i="1">
                                    <a:effectLst/>
                                    <a:latin typeface="Cambria Math"/>
                                    <a:cs typeface="Times New Roman"/>
                                  </a:rPr>
                                  <m:t>2</m:t>
                                </m:r>
                              </m:sup>
                            </m:sSup>
                          </m:sub>
                        </m:sSub>
                      </m:den>
                    </m:f>
                    <m:r>
                      <a:rPr lang="en-IN" i="1">
                        <a:effectLst/>
                        <a:latin typeface="Cambria Math"/>
                        <a:cs typeface="Times New Roman"/>
                      </a:rPr>
                      <m:t> </m:t>
                    </m:r>
                    <m:sSub>
                      <m:sSubPr>
                        <m:ctrlPr>
                          <a:rPr lang="en-US" i="1">
                            <a:effectLst/>
                            <a:latin typeface="Cambria Math"/>
                            <a:cs typeface="Times New Roman"/>
                          </a:rPr>
                        </m:ctrlPr>
                      </m:sSubPr>
                      <m:e>
                        <m:r>
                          <a:rPr lang="en-IN" i="1">
                            <a:effectLst/>
                            <a:latin typeface="Cambria Math"/>
                            <a:cs typeface="Times New Roman"/>
                          </a:rPr>
                          <m:t>𝐵</m:t>
                        </m:r>
                      </m:e>
                      <m:sub>
                        <m:r>
                          <a:rPr lang="en-IN" i="1">
                            <a:effectLst/>
                            <a:latin typeface="Cambria Math"/>
                            <a:cs typeface="Times New Roman"/>
                          </a:rPr>
                          <m:t>𝑟</m:t>
                        </m:r>
                      </m:sub>
                    </m:sSub>
                    <m:sSup>
                      <m:sSupPr>
                        <m:ctrlPr>
                          <a:rPr lang="en-US" i="1">
                            <a:effectLst/>
                            <a:latin typeface="Cambria Math"/>
                            <a:cs typeface="Times New Roman"/>
                          </a:rPr>
                        </m:ctrlPr>
                      </m:sSupPr>
                      <m:e>
                        <m:d>
                          <m:dPr>
                            <m:ctrlPr>
                              <a:rPr lang="en-US" i="1">
                                <a:effectLst/>
                                <a:latin typeface="Cambria Math"/>
                                <a:cs typeface="Times New Roman"/>
                              </a:rPr>
                            </m:ctrlPr>
                          </m:dPr>
                          <m:e>
                            <m:f>
                              <m:fPr>
                                <m:ctrlPr>
                                  <a:rPr lang="en-US" i="1">
                                    <a:effectLst/>
                                    <a:latin typeface="Cambria Math"/>
                                    <a:cs typeface="Times New Roman"/>
                                  </a:rPr>
                                </m:ctrlPr>
                              </m:fPr>
                              <m:num>
                                <m:r>
                                  <a:rPr lang="en-IN" i="1">
                                    <a:effectLst/>
                                    <a:latin typeface="Cambria Math"/>
                                    <a:cs typeface="Times New Roman"/>
                                  </a:rPr>
                                  <m:t>𝜕</m:t>
                                </m:r>
                                <m:r>
                                  <a:rPr lang="en-IN" i="1">
                                    <a:effectLst/>
                                    <a:latin typeface="Cambria Math"/>
                                    <a:cs typeface="Times New Roman"/>
                                  </a:rPr>
                                  <m:t>𝑢</m:t>
                                </m:r>
                              </m:num>
                              <m:den>
                                <m:r>
                                  <a:rPr lang="en-IN" i="1">
                                    <a:effectLst/>
                                    <a:latin typeface="Cambria Math"/>
                                    <a:cs typeface="Times New Roman"/>
                                  </a:rPr>
                                  <m:t>𝜕</m:t>
                                </m:r>
                                <m:r>
                                  <a:rPr lang="en-IN" i="1">
                                    <a:effectLst/>
                                    <a:latin typeface="Cambria Math"/>
                                    <a:cs typeface="Times New Roman"/>
                                  </a:rPr>
                                  <m:t>𝑦</m:t>
                                </m:r>
                              </m:den>
                            </m:f>
                          </m:e>
                        </m:d>
                      </m:e>
                      <m:sup>
                        <m:r>
                          <a:rPr lang="en-IN" i="1">
                            <a:effectLst/>
                            <a:latin typeface="Cambria Math"/>
                            <a:cs typeface="Times New Roman"/>
                          </a:rPr>
                          <m:t>2</m:t>
                        </m:r>
                      </m:sup>
                    </m:sSup>
                  </m:oMath>
                </a14:m>
                <a:r>
                  <a:rPr lang="en-IN" dirty="0">
                    <a:effectLst/>
                    <a:latin typeface="Times New Roman"/>
                  </a:rPr>
                  <a:t>      </a:t>
                </a:r>
                <a:r>
                  <a:rPr lang="en-IN" dirty="0" smtClean="0">
                    <a:effectLst/>
                    <a:latin typeface="Times New Roman"/>
                  </a:rPr>
                  <a:t>                </a:t>
                </a:r>
                <a:r>
                  <a:rPr lang="en-IN" dirty="0">
                    <a:effectLst/>
                    <a:latin typeface="Times New Roman"/>
                  </a:rPr>
                  <a:t>(7.20) </a:t>
                </a:r>
                <a:endParaRPr lang="en-US" dirty="0">
                  <a:effectLst/>
                </a:endParaRPr>
              </a:p>
              <a:p>
                <a:pPr marL="0" indent="0" algn="just">
                  <a:buNone/>
                </a:pPr>
                <a:r>
                  <a:rPr lang="en-IN" dirty="0">
                    <a:effectLst/>
                    <a:latin typeface="Times New Roman"/>
                  </a:rPr>
                  <a:t> </a:t>
                </a:r>
                <a:endParaRPr lang="en-US" dirty="0">
                  <a:effectLst/>
                </a:endParaRPr>
              </a:p>
              <a:p>
                <a:pPr marL="0" indent="0" algn="just">
                  <a:buNone/>
                </a:pPr>
                <a14:m>
                  <m:oMath xmlns:m="http://schemas.openxmlformats.org/officeDocument/2006/math">
                    <m:r>
                      <m:rPr>
                        <m:sty m:val="p"/>
                      </m:rPr>
                      <a:rPr lang="en-IN">
                        <a:effectLst/>
                        <a:latin typeface="Cambria Math"/>
                        <a:cs typeface="Times New Roman"/>
                      </a:rPr>
                      <m:t>RePr</m:t>
                    </m:r>
                    <m:d>
                      <m:dPr>
                        <m:ctrlPr>
                          <a:rPr lang="en-US" i="1">
                            <a:effectLst/>
                            <a:latin typeface="Cambria Math"/>
                            <a:cs typeface="Times New Roman"/>
                          </a:rPr>
                        </m:ctrlPr>
                      </m:dPr>
                      <m:e>
                        <m:acc>
                          <m:accPr>
                            <m:chr m:val="̅"/>
                            <m:ctrlPr>
                              <a:rPr lang="en-US" i="1">
                                <a:effectLst/>
                                <a:latin typeface="Cambria Math"/>
                                <a:cs typeface="Times New Roman"/>
                              </a:rPr>
                            </m:ctrlPr>
                          </m:accPr>
                          <m:e>
                            <m:r>
                              <a:rPr lang="en-IN" i="1">
                                <a:effectLst/>
                                <a:latin typeface="Cambria Math"/>
                                <a:cs typeface="Times New Roman"/>
                              </a:rPr>
                              <m:t>𝑢</m:t>
                            </m:r>
                          </m:e>
                        </m:acc>
                        <m:f>
                          <m:fPr>
                            <m:ctrlPr>
                              <a:rPr lang="en-US" i="1">
                                <a:effectLst/>
                                <a:latin typeface="Cambria Math"/>
                                <a:cs typeface="Times New Roman"/>
                              </a:rPr>
                            </m:ctrlPr>
                          </m:fPr>
                          <m:num>
                            <m:r>
                              <a:rPr lang="en-IN" i="1">
                                <a:effectLst/>
                                <a:latin typeface="Cambria Math"/>
                                <a:cs typeface="Times New Roman"/>
                              </a:rPr>
                              <m:t>𝜕</m:t>
                            </m:r>
                            <m:acc>
                              <m:accPr>
                                <m:chr m:val="̅"/>
                                <m:ctrlPr>
                                  <a:rPr lang="en-US" i="1">
                                    <a:effectLst/>
                                    <a:latin typeface="Cambria Math"/>
                                    <a:cs typeface="Times New Roman"/>
                                  </a:rPr>
                                </m:ctrlPr>
                              </m:accPr>
                              <m:e>
                                <m:r>
                                  <a:rPr lang="en-IN" i="1">
                                    <a:effectLst/>
                                    <a:latin typeface="Cambria Math"/>
                                    <a:cs typeface="Times New Roman"/>
                                  </a:rPr>
                                  <m:t>𝑇</m:t>
                                </m:r>
                              </m:e>
                            </m:acc>
                          </m:num>
                          <m:den>
                            <m:r>
                              <a:rPr lang="en-IN" i="1">
                                <a:effectLst/>
                                <a:latin typeface="Cambria Math"/>
                                <a:cs typeface="Times New Roman"/>
                              </a:rPr>
                              <m:t>𝜕</m:t>
                            </m:r>
                            <m:r>
                              <a:rPr lang="en-IN" i="1">
                                <a:effectLst/>
                                <a:latin typeface="Cambria Math"/>
                                <a:cs typeface="Times New Roman"/>
                              </a:rPr>
                              <m:t>𝑥</m:t>
                            </m:r>
                          </m:den>
                        </m:f>
                        <m:r>
                          <a:rPr lang="en-IN" i="1">
                            <a:effectLst/>
                            <a:latin typeface="Cambria Math"/>
                            <a:cs typeface="Times New Roman"/>
                          </a:rPr>
                          <m:t>+</m:t>
                        </m:r>
                        <m:f>
                          <m:fPr>
                            <m:ctrlPr>
                              <a:rPr lang="en-US" i="1">
                                <a:effectLst/>
                                <a:latin typeface="Cambria Math"/>
                                <a:cs typeface="Times New Roman"/>
                              </a:rPr>
                            </m:ctrlPr>
                          </m:fPr>
                          <m:num>
                            <m:acc>
                              <m:accPr>
                                <m:chr m:val="̅"/>
                                <m:ctrlPr>
                                  <a:rPr lang="en-US" i="1">
                                    <a:effectLst/>
                                    <a:latin typeface="Cambria Math"/>
                                    <a:cs typeface="Times New Roman"/>
                                  </a:rPr>
                                </m:ctrlPr>
                              </m:accPr>
                              <m:e>
                                <m:r>
                                  <a:rPr lang="en-IN" i="1">
                                    <a:effectLst/>
                                    <a:latin typeface="Cambria Math"/>
                                    <a:cs typeface="Times New Roman"/>
                                  </a:rPr>
                                  <m:t>𝑣</m:t>
                                </m:r>
                              </m:e>
                            </m:acc>
                          </m:num>
                          <m:den>
                            <m:sSub>
                              <m:sSubPr>
                                <m:ctrlPr>
                                  <a:rPr lang="en-US" i="1">
                                    <a:effectLst/>
                                    <a:latin typeface="Cambria Math"/>
                                    <a:cs typeface="Times New Roman"/>
                                  </a:rPr>
                                </m:ctrlPr>
                              </m:sSubPr>
                              <m:e>
                                <m:r>
                                  <a:rPr lang="en-IN" i="1">
                                    <a:effectLst/>
                                    <a:latin typeface="Cambria Math"/>
                                    <a:cs typeface="Times New Roman"/>
                                  </a:rPr>
                                  <m:t>h</m:t>
                                </m:r>
                              </m:e>
                              <m:sub>
                                <m:r>
                                  <a:rPr lang="en-IN" i="1">
                                    <a:effectLst/>
                                    <a:latin typeface="Cambria Math"/>
                                    <a:cs typeface="Times New Roman"/>
                                  </a:rPr>
                                  <m:t>1</m:t>
                                </m:r>
                              </m:sub>
                            </m:sSub>
                          </m:den>
                        </m:f>
                        <m:r>
                          <a:rPr lang="en-IN" i="1">
                            <a:effectLst/>
                            <a:latin typeface="Cambria Math"/>
                            <a:cs typeface="Times New Roman"/>
                          </a:rPr>
                          <m:t> </m:t>
                        </m:r>
                        <m:f>
                          <m:fPr>
                            <m:ctrlPr>
                              <a:rPr lang="en-US" i="1">
                                <a:effectLst/>
                                <a:latin typeface="Cambria Math"/>
                                <a:cs typeface="Times New Roman"/>
                              </a:rPr>
                            </m:ctrlPr>
                          </m:fPr>
                          <m:num>
                            <m:r>
                              <a:rPr lang="en-IN" i="1">
                                <a:effectLst/>
                                <a:latin typeface="Cambria Math"/>
                                <a:cs typeface="Times New Roman"/>
                              </a:rPr>
                              <m:t>𝜕</m:t>
                            </m:r>
                            <m:acc>
                              <m:accPr>
                                <m:chr m:val="̅"/>
                                <m:ctrlPr>
                                  <a:rPr lang="en-US" i="1">
                                    <a:effectLst/>
                                    <a:latin typeface="Cambria Math"/>
                                    <a:cs typeface="Times New Roman"/>
                                  </a:rPr>
                                </m:ctrlPr>
                              </m:accPr>
                              <m:e>
                                <m:r>
                                  <a:rPr lang="en-IN" i="1">
                                    <a:effectLst/>
                                    <a:latin typeface="Cambria Math"/>
                                    <a:cs typeface="Times New Roman"/>
                                  </a:rPr>
                                  <m:t>𝑇</m:t>
                                </m:r>
                              </m:e>
                            </m:acc>
                          </m:num>
                          <m:den>
                            <m:r>
                              <a:rPr lang="en-IN" i="1">
                                <a:effectLst/>
                                <a:latin typeface="Cambria Math"/>
                                <a:cs typeface="Times New Roman"/>
                              </a:rPr>
                              <m:t>𝜕</m:t>
                            </m:r>
                            <m:r>
                              <a:rPr lang="en-IN" i="1">
                                <a:effectLst/>
                                <a:latin typeface="Cambria Math"/>
                                <a:cs typeface="Times New Roman"/>
                              </a:rPr>
                              <m:t>𝑦</m:t>
                            </m:r>
                          </m:den>
                        </m:f>
                      </m:e>
                    </m:d>
                    <m:r>
                      <a:rPr lang="en-IN" i="1">
                        <a:effectLst/>
                        <a:latin typeface="Cambria Math"/>
                        <a:cs typeface="Times New Roman"/>
                      </a:rPr>
                      <m:t> =</m:t>
                    </m:r>
                    <m:d>
                      <m:dPr>
                        <m:ctrlPr>
                          <a:rPr lang="en-US" i="1">
                            <a:effectLst/>
                            <a:latin typeface="Cambria Math"/>
                            <a:cs typeface="Times New Roman"/>
                          </a:rPr>
                        </m:ctrlPr>
                      </m:dPr>
                      <m:e>
                        <m:f>
                          <m:fPr>
                            <m:ctrlPr>
                              <a:rPr lang="en-US" i="1">
                                <a:effectLst/>
                                <a:latin typeface="Cambria Math"/>
                                <a:cs typeface="Times New Roman"/>
                              </a:rPr>
                            </m:ctrlPr>
                          </m:fPr>
                          <m:num>
                            <m:sSup>
                              <m:sSupPr>
                                <m:ctrlPr>
                                  <a:rPr lang="en-US" i="1">
                                    <a:effectLst/>
                                    <a:latin typeface="Cambria Math"/>
                                    <a:cs typeface="Times New Roman"/>
                                  </a:rPr>
                                </m:ctrlPr>
                              </m:sSupPr>
                              <m:e>
                                <m:r>
                                  <a:rPr lang="en-IN" i="1">
                                    <a:effectLst/>
                                    <a:latin typeface="Cambria Math"/>
                                    <a:cs typeface="Times New Roman"/>
                                  </a:rPr>
                                  <m:t>𝜕</m:t>
                                </m:r>
                              </m:e>
                              <m:sup>
                                <m:r>
                                  <a:rPr lang="en-IN" i="1">
                                    <a:effectLst/>
                                    <a:latin typeface="Cambria Math"/>
                                    <a:cs typeface="Times New Roman"/>
                                  </a:rPr>
                                  <m:t>2</m:t>
                                </m:r>
                              </m:sup>
                            </m:sSup>
                            <m:acc>
                              <m:accPr>
                                <m:chr m:val="̅"/>
                                <m:ctrlPr>
                                  <a:rPr lang="en-US" i="1">
                                    <a:effectLst/>
                                    <a:latin typeface="Cambria Math"/>
                                    <a:cs typeface="Times New Roman"/>
                                  </a:rPr>
                                </m:ctrlPr>
                              </m:accPr>
                              <m:e>
                                <m:r>
                                  <a:rPr lang="en-IN" i="1">
                                    <a:effectLst/>
                                    <a:latin typeface="Cambria Math"/>
                                    <a:cs typeface="Times New Roman"/>
                                  </a:rPr>
                                  <m:t>𝑇</m:t>
                                </m:r>
                              </m:e>
                            </m:acc>
                          </m:num>
                          <m:den>
                            <m:sSup>
                              <m:sSupPr>
                                <m:ctrlPr>
                                  <a:rPr lang="en-US" i="1">
                                    <a:effectLst/>
                                    <a:latin typeface="Cambria Math"/>
                                    <a:cs typeface="Times New Roman"/>
                                  </a:rPr>
                                </m:ctrlPr>
                              </m:sSupPr>
                              <m:e>
                                <m:r>
                                  <a:rPr lang="en-IN" i="1">
                                    <a:effectLst/>
                                    <a:latin typeface="Cambria Math"/>
                                    <a:cs typeface="Times New Roman"/>
                                  </a:rPr>
                                  <m:t>𝜕</m:t>
                                </m:r>
                                <m:r>
                                  <a:rPr lang="en-IN" i="1">
                                    <a:effectLst/>
                                    <a:latin typeface="Cambria Math"/>
                                    <a:cs typeface="Times New Roman"/>
                                  </a:rPr>
                                  <m:t>𝑥</m:t>
                                </m:r>
                              </m:e>
                              <m:sup>
                                <m:r>
                                  <a:rPr lang="en-IN" i="1">
                                    <a:effectLst/>
                                    <a:latin typeface="Cambria Math"/>
                                    <a:cs typeface="Times New Roman"/>
                                  </a:rPr>
                                  <m:t>2</m:t>
                                </m:r>
                              </m:sup>
                            </m:sSup>
                          </m:den>
                        </m:f>
                        <m:r>
                          <a:rPr lang="en-IN" i="1">
                            <a:effectLst/>
                            <a:latin typeface="Cambria Math"/>
                            <a:cs typeface="Times New Roman"/>
                          </a:rPr>
                          <m:t> +</m:t>
                        </m:r>
                        <m:f>
                          <m:fPr>
                            <m:ctrlPr>
                              <a:rPr lang="en-US" i="1">
                                <a:effectLst/>
                                <a:latin typeface="Cambria Math"/>
                                <a:cs typeface="Times New Roman"/>
                              </a:rPr>
                            </m:ctrlPr>
                          </m:fPr>
                          <m:num>
                            <m:r>
                              <a:rPr lang="en-IN" i="1">
                                <a:effectLst/>
                                <a:latin typeface="Cambria Math"/>
                                <a:cs typeface="Times New Roman"/>
                              </a:rPr>
                              <m:t>1</m:t>
                            </m:r>
                          </m:num>
                          <m:den>
                            <m:sSub>
                              <m:sSubPr>
                                <m:ctrlPr>
                                  <a:rPr lang="en-US" i="1">
                                    <a:effectLst/>
                                    <a:latin typeface="Cambria Math"/>
                                    <a:cs typeface="Times New Roman"/>
                                  </a:rPr>
                                </m:ctrlPr>
                              </m:sSubPr>
                              <m:e>
                                <m:r>
                                  <a:rPr lang="en-IN" i="1">
                                    <a:effectLst/>
                                    <a:latin typeface="Cambria Math"/>
                                    <a:cs typeface="Times New Roman"/>
                                  </a:rPr>
                                  <m:t>h</m:t>
                                </m:r>
                              </m:e>
                              <m:sub>
                                <m:sSup>
                                  <m:sSupPr>
                                    <m:ctrlPr>
                                      <a:rPr lang="en-US" i="1">
                                        <a:effectLst/>
                                        <a:latin typeface="Cambria Math"/>
                                        <a:cs typeface="Times New Roman"/>
                                      </a:rPr>
                                    </m:ctrlPr>
                                  </m:sSupPr>
                                  <m:e>
                                    <m:r>
                                      <a:rPr lang="en-IN" i="1">
                                        <a:effectLst/>
                                        <a:latin typeface="Cambria Math"/>
                                        <a:cs typeface="Times New Roman"/>
                                      </a:rPr>
                                      <m:t>1</m:t>
                                    </m:r>
                                  </m:e>
                                  <m:sup>
                                    <m:r>
                                      <a:rPr lang="en-IN" i="1">
                                        <a:effectLst/>
                                        <a:latin typeface="Cambria Math"/>
                                        <a:cs typeface="Times New Roman"/>
                                      </a:rPr>
                                      <m:t>2</m:t>
                                    </m:r>
                                  </m:sup>
                                </m:sSup>
                              </m:sub>
                            </m:sSub>
                          </m:den>
                        </m:f>
                        <m:r>
                          <a:rPr lang="en-IN" i="1">
                            <a:effectLst/>
                            <a:latin typeface="Cambria Math"/>
                            <a:cs typeface="Times New Roman"/>
                          </a:rPr>
                          <m:t> </m:t>
                        </m:r>
                        <m:f>
                          <m:fPr>
                            <m:ctrlPr>
                              <a:rPr lang="en-US" i="1">
                                <a:effectLst/>
                                <a:latin typeface="Cambria Math"/>
                                <a:cs typeface="Times New Roman"/>
                              </a:rPr>
                            </m:ctrlPr>
                          </m:fPr>
                          <m:num>
                            <m:sSup>
                              <m:sSupPr>
                                <m:ctrlPr>
                                  <a:rPr lang="en-US" i="1">
                                    <a:effectLst/>
                                    <a:latin typeface="Cambria Math"/>
                                    <a:cs typeface="Times New Roman"/>
                                  </a:rPr>
                                </m:ctrlPr>
                              </m:sSupPr>
                              <m:e>
                                <m:r>
                                  <a:rPr lang="en-IN" i="1">
                                    <a:effectLst/>
                                    <a:latin typeface="Cambria Math"/>
                                    <a:cs typeface="Times New Roman"/>
                                  </a:rPr>
                                  <m:t>𝜕</m:t>
                                </m:r>
                              </m:e>
                              <m:sup>
                                <m:r>
                                  <a:rPr lang="en-IN" i="1">
                                    <a:effectLst/>
                                    <a:latin typeface="Cambria Math"/>
                                    <a:cs typeface="Times New Roman"/>
                                  </a:rPr>
                                  <m:t>2</m:t>
                                </m:r>
                              </m:sup>
                            </m:sSup>
                            <m:acc>
                              <m:accPr>
                                <m:chr m:val="̅"/>
                                <m:ctrlPr>
                                  <a:rPr lang="en-US" i="1">
                                    <a:effectLst/>
                                    <a:latin typeface="Cambria Math"/>
                                    <a:cs typeface="Times New Roman"/>
                                  </a:rPr>
                                </m:ctrlPr>
                              </m:accPr>
                              <m:e>
                                <m:r>
                                  <a:rPr lang="en-IN" i="1">
                                    <a:effectLst/>
                                    <a:latin typeface="Cambria Math"/>
                                    <a:cs typeface="Times New Roman"/>
                                  </a:rPr>
                                  <m:t>𝑇</m:t>
                                </m:r>
                              </m:e>
                            </m:acc>
                          </m:num>
                          <m:den>
                            <m:sSup>
                              <m:sSupPr>
                                <m:ctrlPr>
                                  <a:rPr lang="en-US" i="1">
                                    <a:effectLst/>
                                    <a:latin typeface="Cambria Math"/>
                                    <a:cs typeface="Times New Roman"/>
                                  </a:rPr>
                                </m:ctrlPr>
                              </m:sSupPr>
                              <m:e>
                                <m:r>
                                  <a:rPr lang="en-IN" i="1">
                                    <a:effectLst/>
                                    <a:latin typeface="Cambria Math"/>
                                    <a:cs typeface="Times New Roman"/>
                                  </a:rPr>
                                  <m:t>𝜕</m:t>
                                </m:r>
                                <m:r>
                                  <a:rPr lang="en-IN" i="1">
                                    <a:effectLst/>
                                    <a:latin typeface="Cambria Math"/>
                                    <a:cs typeface="Times New Roman"/>
                                  </a:rPr>
                                  <m:t>𝑦</m:t>
                                </m:r>
                              </m:e>
                              <m:sup>
                                <m:r>
                                  <a:rPr lang="en-IN" i="1">
                                    <a:effectLst/>
                                    <a:latin typeface="Cambria Math"/>
                                    <a:cs typeface="Times New Roman"/>
                                  </a:rPr>
                                  <m:t>2</m:t>
                                </m:r>
                              </m:sup>
                            </m:sSup>
                          </m:den>
                        </m:f>
                      </m:e>
                    </m:d>
                    <m:r>
                      <a:rPr lang="en-IN" i="1">
                        <a:effectLst/>
                        <a:latin typeface="Cambria Math"/>
                        <a:cs typeface="Times New Roman"/>
                      </a:rPr>
                      <m:t>+ </m:t>
                    </m:r>
                    <m:r>
                      <a:rPr lang="en-IN" i="1">
                        <a:effectLst/>
                        <a:latin typeface="Cambria Math"/>
                        <a:cs typeface="Times New Roman"/>
                      </a:rPr>
                      <m:t>2</m:t>
                    </m:r>
                    <m:r>
                      <a:rPr lang="en-IN" i="1">
                        <a:effectLst/>
                        <a:latin typeface="Cambria Math"/>
                        <a:cs typeface="Times New Roman"/>
                      </a:rPr>
                      <m:t>𝜇</m:t>
                    </m:r>
                    <m:sSub>
                      <m:sSubPr>
                        <m:ctrlPr>
                          <a:rPr lang="en-US" i="1">
                            <a:effectLst/>
                            <a:latin typeface="Cambria Math"/>
                            <a:cs typeface="Times New Roman"/>
                          </a:rPr>
                        </m:ctrlPr>
                      </m:sSubPr>
                      <m:e>
                        <m:r>
                          <a:rPr lang="en-IN" i="1">
                            <a:effectLst/>
                            <a:latin typeface="Cambria Math"/>
                            <a:cs typeface="Times New Roman"/>
                          </a:rPr>
                          <m:t>𝐵</m:t>
                        </m:r>
                      </m:e>
                      <m:sub>
                        <m:r>
                          <a:rPr lang="en-IN" i="1">
                            <a:effectLst/>
                            <a:latin typeface="Cambria Math"/>
                            <a:cs typeface="Times New Roman"/>
                          </a:rPr>
                          <m:t>𝑟</m:t>
                        </m:r>
                      </m:sub>
                    </m:sSub>
                    <m:d>
                      <m:dPr>
                        <m:begChr m:val="["/>
                        <m:endChr m:val="]"/>
                        <m:ctrlPr>
                          <a:rPr lang="en-US" i="1">
                            <a:effectLst/>
                            <a:latin typeface="Cambria Math"/>
                            <a:cs typeface="Times New Roman"/>
                          </a:rPr>
                        </m:ctrlPr>
                      </m:dPr>
                      <m:e>
                        <m:sSup>
                          <m:sSupPr>
                            <m:ctrlPr>
                              <a:rPr lang="en-US" i="1">
                                <a:effectLst/>
                                <a:latin typeface="Cambria Math"/>
                                <a:cs typeface="Times New Roman"/>
                              </a:rPr>
                            </m:ctrlPr>
                          </m:sSupPr>
                          <m:e>
                            <m:d>
                              <m:dPr>
                                <m:ctrlPr>
                                  <a:rPr lang="en-US" i="1">
                                    <a:effectLst/>
                                    <a:latin typeface="Cambria Math"/>
                                    <a:cs typeface="Times New Roman"/>
                                  </a:rPr>
                                </m:ctrlPr>
                              </m:dPr>
                              <m:e>
                                <m:f>
                                  <m:fPr>
                                    <m:ctrlPr>
                                      <a:rPr lang="en-US" i="1">
                                        <a:effectLst/>
                                        <a:latin typeface="Cambria Math"/>
                                        <a:cs typeface="Times New Roman"/>
                                      </a:rPr>
                                    </m:ctrlPr>
                                  </m:fPr>
                                  <m:num>
                                    <m:r>
                                      <a:rPr lang="en-IN" i="1">
                                        <a:effectLst/>
                                        <a:latin typeface="Cambria Math"/>
                                        <a:cs typeface="Times New Roman"/>
                                      </a:rPr>
                                      <m:t>𝜕</m:t>
                                    </m:r>
                                    <m:acc>
                                      <m:accPr>
                                        <m:chr m:val="̅"/>
                                        <m:ctrlPr>
                                          <a:rPr lang="en-US" i="1">
                                            <a:effectLst/>
                                            <a:latin typeface="Cambria Math"/>
                                            <a:cs typeface="Times New Roman"/>
                                          </a:rPr>
                                        </m:ctrlPr>
                                      </m:accPr>
                                      <m:e>
                                        <m:r>
                                          <a:rPr lang="en-IN" i="1">
                                            <a:effectLst/>
                                            <a:latin typeface="Cambria Math"/>
                                            <a:cs typeface="Times New Roman"/>
                                          </a:rPr>
                                          <m:t>𝑢</m:t>
                                        </m:r>
                                      </m:e>
                                    </m:acc>
                                  </m:num>
                                  <m:den>
                                    <m:r>
                                      <a:rPr lang="en-IN" i="1">
                                        <a:effectLst/>
                                        <a:latin typeface="Cambria Math"/>
                                        <a:cs typeface="Times New Roman"/>
                                      </a:rPr>
                                      <m:t>𝜕</m:t>
                                    </m:r>
                                    <m:r>
                                      <a:rPr lang="en-IN" i="1">
                                        <a:effectLst/>
                                        <a:latin typeface="Cambria Math"/>
                                        <a:cs typeface="Times New Roman"/>
                                      </a:rPr>
                                      <m:t>𝑥</m:t>
                                    </m:r>
                                  </m:den>
                                </m:f>
                              </m:e>
                            </m:d>
                          </m:e>
                          <m:sup>
                            <m:r>
                              <a:rPr lang="en-IN" i="1">
                                <a:effectLst/>
                                <a:latin typeface="Cambria Math"/>
                                <a:cs typeface="Times New Roman"/>
                              </a:rPr>
                              <m:t>2</m:t>
                            </m:r>
                          </m:sup>
                        </m:sSup>
                        <m:r>
                          <a:rPr lang="en-IN" i="1">
                            <a:effectLst/>
                            <a:latin typeface="Cambria Math"/>
                            <a:cs typeface="Times New Roman"/>
                          </a:rPr>
                          <m:t>+</m:t>
                        </m:r>
                        <m:f>
                          <m:fPr>
                            <m:ctrlPr>
                              <a:rPr lang="en-US" i="1">
                                <a:effectLst/>
                                <a:latin typeface="Cambria Math"/>
                                <a:cs typeface="Times New Roman"/>
                              </a:rPr>
                            </m:ctrlPr>
                          </m:fPr>
                          <m:num>
                            <m:r>
                              <a:rPr lang="en-IN" i="1">
                                <a:effectLst/>
                                <a:latin typeface="Cambria Math"/>
                                <a:cs typeface="Times New Roman"/>
                              </a:rPr>
                              <m:t>1</m:t>
                            </m:r>
                          </m:num>
                          <m:den>
                            <m:sSub>
                              <m:sSubPr>
                                <m:ctrlPr>
                                  <a:rPr lang="en-US" i="1">
                                    <a:effectLst/>
                                    <a:latin typeface="Cambria Math"/>
                                    <a:cs typeface="Times New Roman"/>
                                  </a:rPr>
                                </m:ctrlPr>
                              </m:sSubPr>
                              <m:e>
                                <m:r>
                                  <a:rPr lang="en-IN" i="1">
                                    <a:effectLst/>
                                    <a:latin typeface="Cambria Math"/>
                                    <a:cs typeface="Times New Roman"/>
                                  </a:rPr>
                                  <m:t>h</m:t>
                                </m:r>
                              </m:e>
                              <m:sub>
                                <m:sSup>
                                  <m:sSupPr>
                                    <m:ctrlPr>
                                      <a:rPr lang="en-US" i="1">
                                        <a:effectLst/>
                                        <a:latin typeface="Cambria Math"/>
                                        <a:cs typeface="Times New Roman"/>
                                      </a:rPr>
                                    </m:ctrlPr>
                                  </m:sSupPr>
                                  <m:e>
                                    <m:r>
                                      <a:rPr lang="en-IN" i="1">
                                        <a:effectLst/>
                                        <a:latin typeface="Cambria Math"/>
                                        <a:cs typeface="Times New Roman"/>
                                      </a:rPr>
                                      <m:t>1</m:t>
                                    </m:r>
                                  </m:e>
                                  <m:sup>
                                    <m:r>
                                      <a:rPr lang="en-IN" i="1">
                                        <a:effectLst/>
                                        <a:latin typeface="Cambria Math"/>
                                        <a:cs typeface="Times New Roman"/>
                                      </a:rPr>
                                      <m:t>2</m:t>
                                    </m:r>
                                  </m:sup>
                                </m:sSup>
                              </m:sub>
                            </m:sSub>
                          </m:den>
                        </m:f>
                        <m:r>
                          <a:rPr lang="en-IN" i="1">
                            <a:effectLst/>
                            <a:latin typeface="Cambria Math"/>
                            <a:cs typeface="Times New Roman"/>
                          </a:rPr>
                          <m:t> </m:t>
                        </m:r>
                        <m:sSup>
                          <m:sSupPr>
                            <m:ctrlPr>
                              <a:rPr lang="en-US" i="1">
                                <a:effectLst/>
                                <a:latin typeface="Cambria Math"/>
                                <a:cs typeface="Times New Roman"/>
                              </a:rPr>
                            </m:ctrlPr>
                          </m:sSupPr>
                          <m:e>
                            <m:d>
                              <m:dPr>
                                <m:ctrlPr>
                                  <a:rPr lang="en-US" i="1">
                                    <a:effectLst/>
                                    <a:latin typeface="Cambria Math"/>
                                    <a:cs typeface="Times New Roman"/>
                                  </a:rPr>
                                </m:ctrlPr>
                              </m:dPr>
                              <m:e>
                                <m:f>
                                  <m:fPr>
                                    <m:ctrlPr>
                                      <a:rPr lang="en-US" i="1">
                                        <a:effectLst/>
                                        <a:latin typeface="Cambria Math"/>
                                        <a:cs typeface="Times New Roman"/>
                                      </a:rPr>
                                    </m:ctrlPr>
                                  </m:fPr>
                                  <m:num>
                                    <m:r>
                                      <a:rPr lang="en-IN" i="1">
                                        <a:effectLst/>
                                        <a:latin typeface="Cambria Math"/>
                                        <a:cs typeface="Times New Roman"/>
                                      </a:rPr>
                                      <m:t>𝜕</m:t>
                                    </m:r>
                                    <m:acc>
                                      <m:accPr>
                                        <m:chr m:val="̅"/>
                                        <m:ctrlPr>
                                          <a:rPr lang="en-US" i="1">
                                            <a:effectLst/>
                                            <a:latin typeface="Cambria Math"/>
                                            <a:cs typeface="Times New Roman"/>
                                          </a:rPr>
                                        </m:ctrlPr>
                                      </m:accPr>
                                      <m:e>
                                        <m:r>
                                          <a:rPr lang="en-IN" i="1">
                                            <a:effectLst/>
                                            <a:latin typeface="Cambria Math"/>
                                            <a:cs typeface="Times New Roman"/>
                                          </a:rPr>
                                          <m:t>𝑣</m:t>
                                        </m:r>
                                      </m:e>
                                    </m:acc>
                                  </m:num>
                                  <m:den>
                                    <m:r>
                                      <a:rPr lang="en-IN" i="1">
                                        <a:effectLst/>
                                        <a:latin typeface="Cambria Math"/>
                                        <a:cs typeface="Times New Roman"/>
                                      </a:rPr>
                                      <m:t>𝜕</m:t>
                                    </m:r>
                                    <m:r>
                                      <a:rPr lang="en-IN" i="1">
                                        <a:effectLst/>
                                        <a:latin typeface="Cambria Math"/>
                                        <a:cs typeface="Times New Roman"/>
                                      </a:rPr>
                                      <m:t>𝑦</m:t>
                                    </m:r>
                                  </m:den>
                                </m:f>
                              </m:e>
                            </m:d>
                          </m:e>
                          <m:sup>
                            <m:r>
                              <a:rPr lang="en-IN" i="1">
                                <a:effectLst/>
                                <a:latin typeface="Cambria Math"/>
                                <a:cs typeface="Times New Roman"/>
                              </a:rPr>
                              <m:t>2</m:t>
                            </m:r>
                          </m:sup>
                        </m:sSup>
                      </m:e>
                    </m:d>
                  </m:oMath>
                </a14:m>
                <a:r>
                  <a:rPr lang="en-IN" dirty="0">
                    <a:effectLst/>
                    <a:latin typeface="Times New Roman"/>
                  </a:rPr>
                  <a:t> </a:t>
                </a:r>
                <a14:m>
                  <m:oMath xmlns:m="http://schemas.openxmlformats.org/officeDocument/2006/math">
                    <m:r>
                      <a:rPr lang="en-IN" i="1">
                        <a:effectLst/>
                        <a:latin typeface="Cambria Math"/>
                        <a:cs typeface="Times New Roman"/>
                      </a:rPr>
                      <m:t>                                                           + </m:t>
                    </m:r>
                    <m:r>
                      <a:rPr lang="en-IN" i="1">
                        <a:effectLst/>
                        <a:latin typeface="Cambria Math"/>
                        <a:cs typeface="Times New Roman"/>
                      </a:rPr>
                      <m:t>𝜇</m:t>
                    </m:r>
                    <m:sSub>
                      <m:sSubPr>
                        <m:ctrlPr>
                          <a:rPr lang="en-US" i="1">
                            <a:effectLst/>
                            <a:latin typeface="Cambria Math"/>
                            <a:cs typeface="Times New Roman"/>
                          </a:rPr>
                        </m:ctrlPr>
                      </m:sSubPr>
                      <m:e>
                        <m:r>
                          <a:rPr lang="en-IN" i="1">
                            <a:effectLst/>
                            <a:latin typeface="Cambria Math"/>
                            <a:cs typeface="Times New Roman"/>
                          </a:rPr>
                          <m:t>𝐵</m:t>
                        </m:r>
                      </m:e>
                      <m:sub>
                        <m:r>
                          <a:rPr lang="en-IN" i="1">
                            <a:effectLst/>
                            <a:latin typeface="Cambria Math"/>
                            <a:cs typeface="Times New Roman"/>
                          </a:rPr>
                          <m:t>𝑟</m:t>
                        </m:r>
                      </m:sub>
                    </m:sSub>
                    <m:sSup>
                      <m:sSupPr>
                        <m:ctrlPr>
                          <a:rPr lang="en-US" i="1">
                            <a:effectLst/>
                            <a:latin typeface="Cambria Math"/>
                            <a:cs typeface="Times New Roman"/>
                          </a:rPr>
                        </m:ctrlPr>
                      </m:sSupPr>
                      <m:e>
                        <m:d>
                          <m:dPr>
                            <m:begChr m:val="{"/>
                            <m:endChr m:val="}"/>
                            <m:ctrlPr>
                              <a:rPr lang="en-US" i="1">
                                <a:effectLst/>
                                <a:latin typeface="Cambria Math"/>
                                <a:cs typeface="Times New Roman"/>
                              </a:rPr>
                            </m:ctrlPr>
                          </m:dPr>
                          <m:e>
                            <m:d>
                              <m:dPr>
                                <m:ctrlPr>
                                  <a:rPr lang="en-US" i="1">
                                    <a:effectLst/>
                                    <a:latin typeface="Cambria Math"/>
                                    <a:cs typeface="Times New Roman"/>
                                  </a:rPr>
                                </m:ctrlPr>
                              </m:dPr>
                              <m:e>
                                <m:f>
                                  <m:fPr>
                                    <m:ctrlPr>
                                      <a:rPr lang="en-US" i="1">
                                        <a:effectLst/>
                                        <a:latin typeface="Cambria Math"/>
                                        <a:cs typeface="Times New Roman"/>
                                      </a:rPr>
                                    </m:ctrlPr>
                                  </m:fPr>
                                  <m:num>
                                    <m:r>
                                      <a:rPr lang="en-IN" i="1">
                                        <a:effectLst/>
                                        <a:latin typeface="Cambria Math"/>
                                        <a:cs typeface="Times New Roman"/>
                                      </a:rPr>
                                      <m:t>𝜕</m:t>
                                    </m:r>
                                    <m:acc>
                                      <m:accPr>
                                        <m:chr m:val="̅"/>
                                        <m:ctrlPr>
                                          <a:rPr lang="en-US" i="1">
                                            <a:effectLst/>
                                            <a:latin typeface="Cambria Math"/>
                                            <a:cs typeface="Times New Roman"/>
                                          </a:rPr>
                                        </m:ctrlPr>
                                      </m:accPr>
                                      <m:e>
                                        <m:r>
                                          <a:rPr lang="en-IN" i="1">
                                            <a:effectLst/>
                                            <a:latin typeface="Cambria Math"/>
                                            <a:cs typeface="Times New Roman"/>
                                          </a:rPr>
                                          <m:t>𝑢</m:t>
                                        </m:r>
                                      </m:e>
                                    </m:acc>
                                  </m:num>
                                  <m:den>
                                    <m:r>
                                      <a:rPr lang="en-IN" i="1">
                                        <a:effectLst/>
                                        <a:latin typeface="Cambria Math"/>
                                        <a:cs typeface="Times New Roman"/>
                                      </a:rPr>
                                      <m:t>𝜕</m:t>
                                    </m:r>
                                    <m:r>
                                      <a:rPr lang="en-IN" i="1">
                                        <a:effectLst/>
                                        <a:latin typeface="Cambria Math"/>
                                        <a:cs typeface="Times New Roman"/>
                                      </a:rPr>
                                      <m:t>𝑦</m:t>
                                    </m:r>
                                  </m:den>
                                </m:f>
                              </m:e>
                            </m:d>
                            <m:r>
                              <a:rPr lang="en-IN" i="1">
                                <a:effectLst/>
                                <a:latin typeface="Cambria Math"/>
                                <a:cs typeface="Times New Roman"/>
                              </a:rPr>
                              <m:t>+</m:t>
                            </m:r>
                            <m:d>
                              <m:dPr>
                                <m:ctrlPr>
                                  <a:rPr lang="en-US" i="1">
                                    <a:effectLst/>
                                    <a:latin typeface="Cambria Math"/>
                                    <a:cs typeface="Times New Roman"/>
                                  </a:rPr>
                                </m:ctrlPr>
                              </m:dPr>
                              <m:e>
                                <m:f>
                                  <m:fPr>
                                    <m:ctrlPr>
                                      <a:rPr lang="en-US" i="1">
                                        <a:effectLst/>
                                        <a:latin typeface="Cambria Math"/>
                                        <a:cs typeface="Times New Roman"/>
                                      </a:rPr>
                                    </m:ctrlPr>
                                  </m:fPr>
                                  <m:num>
                                    <m:r>
                                      <a:rPr lang="en-IN" i="1">
                                        <a:effectLst/>
                                        <a:latin typeface="Cambria Math"/>
                                        <a:cs typeface="Times New Roman"/>
                                      </a:rPr>
                                      <m:t>𝜕</m:t>
                                    </m:r>
                                    <m:acc>
                                      <m:accPr>
                                        <m:chr m:val="̅"/>
                                        <m:ctrlPr>
                                          <a:rPr lang="en-US" i="1">
                                            <a:effectLst/>
                                            <a:latin typeface="Cambria Math"/>
                                            <a:cs typeface="Times New Roman"/>
                                          </a:rPr>
                                        </m:ctrlPr>
                                      </m:accPr>
                                      <m:e>
                                        <m:r>
                                          <a:rPr lang="en-IN" i="1">
                                            <a:effectLst/>
                                            <a:latin typeface="Cambria Math"/>
                                            <a:cs typeface="Times New Roman"/>
                                          </a:rPr>
                                          <m:t>𝑣</m:t>
                                        </m:r>
                                      </m:e>
                                    </m:acc>
                                  </m:num>
                                  <m:den>
                                    <m:r>
                                      <a:rPr lang="en-IN" i="1">
                                        <a:effectLst/>
                                        <a:latin typeface="Cambria Math"/>
                                        <a:cs typeface="Times New Roman"/>
                                      </a:rPr>
                                      <m:t>𝜕</m:t>
                                    </m:r>
                                    <m:r>
                                      <a:rPr lang="en-IN" i="1">
                                        <a:effectLst/>
                                        <a:latin typeface="Cambria Math"/>
                                        <a:cs typeface="Times New Roman"/>
                                      </a:rPr>
                                      <m:t>𝑥</m:t>
                                    </m:r>
                                  </m:den>
                                </m:f>
                              </m:e>
                            </m:d>
                          </m:e>
                        </m:d>
                      </m:e>
                      <m:sup>
                        <m:r>
                          <a:rPr lang="en-IN" i="1">
                            <a:effectLst/>
                            <a:latin typeface="Cambria Math"/>
                            <a:cs typeface="Times New Roman"/>
                          </a:rPr>
                          <m:t>2</m:t>
                        </m:r>
                      </m:sup>
                    </m:sSup>
                    <m:r>
                      <a:rPr lang="en-IN" i="1">
                        <a:effectLst/>
                        <a:latin typeface="Cambria Math"/>
                        <a:cs typeface="Times New Roman"/>
                      </a:rPr>
                      <m:t>             </m:t>
                    </m:r>
                  </m:oMath>
                </a14:m>
                <a:r>
                  <a:rPr lang="en-IN" dirty="0" smtClean="0">
                    <a:effectLst/>
                    <a:latin typeface="Times New Roman"/>
                  </a:rPr>
                  <a:t>                      </a:t>
                </a:r>
                <a:r>
                  <a:rPr lang="en-IN" dirty="0">
                    <a:effectLst/>
                    <a:latin typeface="Times New Roman"/>
                  </a:rPr>
                  <a:t>(7.21)</a:t>
                </a:r>
                <a:endParaRPr lang="en-US" dirty="0">
                  <a:effectLst/>
                </a:endParaRPr>
              </a:p>
              <a:p>
                <a:pPr marL="0" indent="0" algn="just">
                  <a:buNone/>
                </a:pPr>
                <a:r>
                  <a:rPr lang="en-IN" dirty="0">
                    <a:effectLst/>
                    <a:latin typeface="Times New Roman"/>
                  </a:rPr>
                  <a:t> </a:t>
                </a:r>
                <a:endParaRPr lang="en-US" dirty="0">
                  <a:effectLst/>
                </a:endParaRPr>
              </a:p>
              <a:p>
                <a:pPr marL="0" indent="0" algn="just">
                  <a:buNone/>
                </a:pPr>
                <a:r>
                  <a:rPr lang="en-IN" dirty="0">
                    <a:effectLst/>
                    <a:latin typeface="Times New Roman"/>
                  </a:rPr>
                  <a:t>The boundary and matching conditions in non-dimensional form:</a:t>
                </a:r>
                <a:endParaRPr lang="en-US" dirty="0">
                  <a:effectLst/>
                </a:endParaRPr>
              </a:p>
              <a:p>
                <a:pPr marL="0" indent="0" algn="just">
                  <a:buNone/>
                </a:pPr>
                <a:r>
                  <a:rPr lang="en-IN" dirty="0">
                    <a:effectLst/>
                    <a:latin typeface="Times New Roman"/>
                  </a:rPr>
                  <a:t> </a:t>
                </a:r>
                <a:endParaRPr lang="en-US" dirty="0">
                  <a:effectLst/>
                </a:endParaRPr>
              </a:p>
              <a:p>
                <a:pPr marL="0" indent="0" algn="just">
                  <a:buNone/>
                </a:pPr>
                <a:r>
                  <a:rPr lang="en-IN" dirty="0">
                    <a:effectLst/>
                    <a:latin typeface="Times New Roman"/>
                  </a:rPr>
                  <a:t>T (0, y) = T (1, y)</a:t>
                </a:r>
                <a:endParaRPr lang="en-US" dirty="0">
                  <a:effectLst/>
                </a:endParaRPr>
              </a:p>
              <a:p>
                <a:pPr marL="0" indent="0" algn="just">
                  <a:buNone/>
                </a:pPr>
                <a:r>
                  <a:rPr lang="en-IN" dirty="0">
                    <a:effectLst/>
                    <a:latin typeface="Times New Roman"/>
                  </a:rPr>
                  <a:t> </a:t>
                </a:r>
                <a14:m>
                  <m:oMath xmlns:m="http://schemas.openxmlformats.org/officeDocument/2006/math">
                    <m:acc>
                      <m:accPr>
                        <m:chr m:val="̅"/>
                        <m:ctrlPr>
                          <a:rPr lang="en-US" i="1">
                            <a:effectLst/>
                            <a:latin typeface="Cambria Math"/>
                            <a:cs typeface="Times New Roman"/>
                          </a:rPr>
                        </m:ctrlPr>
                      </m:accPr>
                      <m:e>
                        <m:r>
                          <a:rPr lang="en-IN" i="1">
                            <a:effectLst/>
                            <a:latin typeface="Cambria Math"/>
                            <a:cs typeface="Times New Roman"/>
                          </a:rPr>
                          <m:t>𝑇</m:t>
                        </m:r>
                      </m:e>
                    </m:acc>
                    <m:d>
                      <m:dPr>
                        <m:ctrlPr>
                          <a:rPr lang="en-US" i="1">
                            <a:effectLst/>
                            <a:latin typeface="Cambria Math"/>
                            <a:cs typeface="Times New Roman"/>
                          </a:rPr>
                        </m:ctrlPr>
                      </m:dPr>
                      <m:e>
                        <m:r>
                          <a:rPr lang="en-IN" i="1">
                            <a:effectLst/>
                            <a:latin typeface="Cambria Math"/>
                            <a:cs typeface="Times New Roman"/>
                          </a:rPr>
                          <m:t>0</m:t>
                        </m:r>
                        <m:r>
                          <a:rPr lang="en-IN" i="1">
                            <a:effectLst/>
                            <a:latin typeface="Cambria Math"/>
                            <a:cs typeface="Times New Roman"/>
                          </a:rPr>
                          <m:t>,</m:t>
                        </m:r>
                        <m:r>
                          <a:rPr lang="en-IN" i="1">
                            <a:effectLst/>
                            <a:latin typeface="Cambria Math"/>
                            <a:cs typeface="Times New Roman"/>
                          </a:rPr>
                          <m:t>𝑦</m:t>
                        </m:r>
                      </m:e>
                    </m:d>
                    <m:r>
                      <a:rPr lang="en-IN" i="1">
                        <a:effectLst/>
                        <a:latin typeface="Cambria Math"/>
                        <a:cs typeface="Times New Roman"/>
                      </a:rPr>
                      <m:t>  = </m:t>
                    </m:r>
                    <m:acc>
                      <m:accPr>
                        <m:chr m:val="̅"/>
                        <m:ctrlPr>
                          <a:rPr lang="en-US" i="1">
                            <a:effectLst/>
                            <a:latin typeface="Cambria Math"/>
                            <a:cs typeface="Times New Roman"/>
                          </a:rPr>
                        </m:ctrlPr>
                      </m:accPr>
                      <m:e>
                        <m:r>
                          <a:rPr lang="en-IN" i="1">
                            <a:effectLst/>
                            <a:latin typeface="Cambria Math"/>
                            <a:cs typeface="Times New Roman"/>
                          </a:rPr>
                          <m:t>𝑇</m:t>
                        </m:r>
                      </m:e>
                    </m:acc>
                    <m:d>
                      <m:dPr>
                        <m:ctrlPr>
                          <a:rPr lang="en-US" i="1">
                            <a:effectLst/>
                            <a:latin typeface="Cambria Math"/>
                            <a:cs typeface="Times New Roman"/>
                          </a:rPr>
                        </m:ctrlPr>
                      </m:dPr>
                      <m:e>
                        <m:r>
                          <a:rPr lang="en-IN" i="1">
                            <a:effectLst/>
                            <a:latin typeface="Cambria Math"/>
                            <a:cs typeface="Times New Roman"/>
                          </a:rPr>
                          <m:t>1</m:t>
                        </m:r>
                        <m:r>
                          <a:rPr lang="en-IN" i="1">
                            <a:effectLst/>
                            <a:latin typeface="Cambria Math"/>
                            <a:cs typeface="Times New Roman"/>
                          </a:rPr>
                          <m:t>,</m:t>
                        </m:r>
                        <m:r>
                          <a:rPr lang="en-IN" i="1">
                            <a:effectLst/>
                            <a:latin typeface="Cambria Math"/>
                            <a:cs typeface="Times New Roman"/>
                          </a:rPr>
                          <m:t>𝑦</m:t>
                        </m:r>
                      </m:e>
                    </m:d>
                  </m:oMath>
                </a14:m>
                <a:endParaRPr lang="en-US" dirty="0">
                  <a:effectLst/>
                </a:endParaRPr>
              </a:p>
              <a:p>
                <a:pPr marL="0" indent="0" algn="just">
                  <a:buNone/>
                </a:pPr>
                <a:r>
                  <a:rPr lang="en-IN" dirty="0">
                    <a:effectLst/>
                    <a:latin typeface="Times New Roman"/>
                  </a:rPr>
                  <a:t> </a:t>
                </a:r>
                <a14:m>
                  <m:oMath xmlns:m="http://schemas.openxmlformats.org/officeDocument/2006/math">
                    <m:f>
                      <m:fPr>
                        <m:ctrlPr>
                          <a:rPr lang="en-US" i="1">
                            <a:effectLst/>
                            <a:latin typeface="Cambria Math"/>
                            <a:cs typeface="Times New Roman"/>
                          </a:rPr>
                        </m:ctrlPr>
                      </m:fPr>
                      <m:num>
                        <m:r>
                          <a:rPr lang="en-IN" i="1">
                            <a:effectLst/>
                            <a:latin typeface="Cambria Math"/>
                            <a:cs typeface="Times New Roman"/>
                          </a:rPr>
                          <m:t>𝜕</m:t>
                        </m:r>
                        <m:r>
                          <a:rPr lang="en-IN" i="1">
                            <a:effectLst/>
                            <a:latin typeface="Cambria Math"/>
                            <a:cs typeface="Times New Roman"/>
                          </a:rPr>
                          <m:t>𝑇</m:t>
                        </m:r>
                      </m:num>
                      <m:den>
                        <m:r>
                          <a:rPr lang="en-IN" i="1">
                            <a:effectLst/>
                            <a:latin typeface="Cambria Math"/>
                            <a:cs typeface="Times New Roman"/>
                          </a:rPr>
                          <m:t>𝜕</m:t>
                        </m:r>
                        <m:r>
                          <a:rPr lang="en-IN" i="1">
                            <a:effectLst/>
                            <a:latin typeface="Cambria Math"/>
                            <a:cs typeface="Times New Roman"/>
                          </a:rPr>
                          <m:t>𝑦</m:t>
                        </m:r>
                      </m:den>
                    </m:f>
                    <m:r>
                      <a:rPr lang="en-IN" i="1">
                        <a:effectLst/>
                        <a:latin typeface="Cambria Math"/>
                        <a:cs typeface="Times New Roman"/>
                      </a:rPr>
                      <m:t>=</m:t>
                    </m:r>
                    <m:r>
                      <a:rPr lang="en-IN" i="1">
                        <a:effectLst/>
                        <a:latin typeface="Cambria Math"/>
                        <a:cs typeface="Times New Roman"/>
                      </a:rPr>
                      <m:t>0</m:t>
                    </m:r>
                    <m:r>
                      <a:rPr lang="en-IN" i="1">
                        <a:effectLst/>
                        <a:latin typeface="Cambria Math"/>
                        <a:cs typeface="Times New Roman"/>
                      </a:rPr>
                      <m:t>       </m:t>
                    </m:r>
                    <m:r>
                      <a:rPr lang="en-IN" i="1">
                        <a:effectLst/>
                        <a:latin typeface="Cambria Math"/>
                        <a:cs typeface="Times New Roman"/>
                      </a:rPr>
                      <m:t>𝑎𝑡</m:t>
                    </m:r>
                    <m:r>
                      <a:rPr lang="en-IN" i="1">
                        <a:effectLst/>
                        <a:latin typeface="Cambria Math"/>
                        <a:cs typeface="Times New Roman"/>
                      </a:rPr>
                      <m:t>  </m:t>
                    </m:r>
                    <m:r>
                      <a:rPr lang="en-IN" i="1">
                        <a:effectLst/>
                        <a:latin typeface="Cambria Math"/>
                        <a:cs typeface="Times New Roman"/>
                      </a:rPr>
                      <m:t>𝑦</m:t>
                    </m:r>
                    <m:r>
                      <a:rPr lang="en-IN" i="1">
                        <a:effectLst/>
                        <a:latin typeface="Cambria Math"/>
                        <a:cs typeface="Times New Roman"/>
                      </a:rPr>
                      <m:t>=</m:t>
                    </m:r>
                    <m:r>
                      <a:rPr lang="en-IN" i="1">
                        <a:effectLst/>
                        <a:latin typeface="Cambria Math"/>
                        <a:cs typeface="Times New Roman"/>
                      </a:rPr>
                      <m:t>0</m:t>
                    </m:r>
                  </m:oMath>
                </a14:m>
                <a:r>
                  <a:rPr lang="en-IN" dirty="0">
                    <a:effectLst/>
                    <a:latin typeface="Times New Roman"/>
                  </a:rPr>
                  <a:t>                                              </a:t>
                </a:r>
                <a:r>
                  <a:rPr lang="en-IN" dirty="0" smtClean="0">
                    <a:effectLst/>
                    <a:latin typeface="Times New Roman"/>
                  </a:rPr>
                  <a:t>                                          </a:t>
                </a:r>
                <a:r>
                  <a:rPr lang="en-IN" dirty="0">
                    <a:effectLst/>
                    <a:latin typeface="Times New Roman"/>
                  </a:rPr>
                  <a:t>(7.22)</a:t>
                </a:r>
                <a:endParaRPr lang="en-US" dirty="0">
                  <a:effectLst/>
                </a:endParaRPr>
              </a:p>
              <a:p>
                <a:pPr marL="0" indent="0" algn="just">
                  <a:buNone/>
                </a:pPr>
                <a:r>
                  <a:rPr lang="en-IN" dirty="0">
                    <a:effectLst/>
                    <a:latin typeface="Times New Roman"/>
                  </a:rPr>
                  <a:t> </a:t>
                </a:r>
                <a14:m>
                  <m:oMath xmlns:m="http://schemas.openxmlformats.org/officeDocument/2006/math">
                    <m:acc>
                      <m:accPr>
                        <m:chr m:val="̅"/>
                        <m:ctrlPr>
                          <a:rPr lang="en-US" i="1">
                            <a:effectLst/>
                            <a:latin typeface="Cambria Math"/>
                            <a:cs typeface="Times New Roman"/>
                          </a:rPr>
                        </m:ctrlPr>
                      </m:accPr>
                      <m:e>
                        <m:r>
                          <a:rPr lang="en-IN" i="1">
                            <a:effectLst/>
                            <a:latin typeface="Cambria Math"/>
                            <a:cs typeface="Times New Roman"/>
                          </a:rPr>
                          <m:t>𝑇</m:t>
                        </m:r>
                      </m:e>
                    </m:acc>
                    <m:d>
                      <m:dPr>
                        <m:ctrlPr>
                          <a:rPr lang="en-US" i="1">
                            <a:effectLst/>
                            <a:latin typeface="Cambria Math"/>
                            <a:cs typeface="Times New Roman"/>
                          </a:rPr>
                        </m:ctrlPr>
                      </m:dPr>
                      <m:e>
                        <m:r>
                          <a:rPr lang="en-IN" i="1">
                            <a:effectLst/>
                            <a:latin typeface="Cambria Math"/>
                            <a:cs typeface="Times New Roman"/>
                          </a:rPr>
                          <m:t>𝑥</m:t>
                        </m:r>
                        <m:r>
                          <a:rPr lang="en-IN" i="1">
                            <a:effectLst/>
                            <a:latin typeface="Cambria Math"/>
                            <a:cs typeface="Times New Roman"/>
                          </a:rPr>
                          <m:t>,</m:t>
                        </m:r>
                        <m:r>
                          <a:rPr lang="en-IN" i="1">
                            <a:effectLst/>
                            <a:latin typeface="Cambria Math"/>
                            <a:cs typeface="Times New Roman"/>
                          </a:rPr>
                          <m:t>𝑦</m:t>
                        </m:r>
                      </m:e>
                    </m:d>
                    <m:r>
                      <a:rPr lang="en-IN" i="1">
                        <a:effectLst/>
                        <a:latin typeface="Cambria Math"/>
                        <a:cs typeface="Times New Roman"/>
                      </a:rPr>
                      <m:t>=</m:t>
                    </m:r>
                    <m:r>
                      <a:rPr lang="en-IN" i="1">
                        <a:effectLst/>
                        <a:latin typeface="Cambria Math"/>
                        <a:cs typeface="Times New Roman"/>
                      </a:rPr>
                      <m:t>1</m:t>
                    </m:r>
                    <m:r>
                      <a:rPr lang="en-IN" i="1">
                        <a:effectLst/>
                        <a:latin typeface="Cambria Math"/>
                        <a:cs typeface="Times New Roman"/>
                      </a:rPr>
                      <m:t>    </m:t>
                    </m:r>
                    <m:r>
                      <a:rPr lang="en-IN" i="1">
                        <a:effectLst/>
                        <a:latin typeface="Cambria Math"/>
                        <a:cs typeface="Times New Roman"/>
                      </a:rPr>
                      <m:t>𝑎𝑡</m:t>
                    </m:r>
                    <m:r>
                      <a:rPr lang="en-IN" i="1">
                        <a:effectLst/>
                        <a:latin typeface="Cambria Math"/>
                        <a:cs typeface="Times New Roman"/>
                      </a:rPr>
                      <m:t>  </m:t>
                    </m:r>
                    <m:r>
                      <a:rPr lang="en-IN" i="1">
                        <a:effectLst/>
                        <a:latin typeface="Cambria Math"/>
                        <a:cs typeface="Times New Roman"/>
                      </a:rPr>
                      <m:t>𝑦</m:t>
                    </m:r>
                    <m:r>
                      <a:rPr lang="en-IN" i="1">
                        <a:effectLst/>
                        <a:latin typeface="Cambria Math"/>
                        <a:cs typeface="Times New Roman"/>
                      </a:rPr>
                      <m:t>=</m:t>
                    </m:r>
                    <m:r>
                      <a:rPr lang="en-IN" i="1">
                        <a:effectLst/>
                        <a:latin typeface="Cambria Math"/>
                        <a:cs typeface="Times New Roman"/>
                      </a:rPr>
                      <m:t>h</m:t>
                    </m:r>
                    <m:r>
                      <a:rPr lang="en-IN" i="1">
                        <a:effectLst/>
                        <a:latin typeface="Cambria Math"/>
                        <a:cs typeface="Times New Roman"/>
                      </a:rPr>
                      <m:t>+</m:t>
                    </m:r>
                    <m:r>
                      <a:rPr lang="en-IN" i="1">
                        <a:effectLst/>
                        <a:latin typeface="Cambria Math"/>
                        <a:cs typeface="Times New Roman"/>
                      </a:rPr>
                      <m:t>𝐻</m:t>
                    </m:r>
                  </m:oMath>
                </a14:m>
                <a:endParaRPr lang="en-US" dirty="0">
                  <a:effectLst/>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887" r="-1259" b="-48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87</a:t>
            </a:fld>
            <a:endParaRPr lang="en-US"/>
          </a:p>
        </p:txBody>
      </p:sp>
    </p:spTree>
    <p:extLst>
      <p:ext uri="{BB962C8B-B14F-4D97-AF65-F5344CB8AC3E}">
        <p14:creationId xmlns:p14="http://schemas.microsoft.com/office/powerpoint/2010/main" val="8861006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noAutofit/>
          </a:bodyPr>
          <a:lstStyle/>
          <a:p>
            <a:pPr algn="l"/>
            <a:r>
              <a:rPr lang="en-IN" sz="2600" b="1" dirty="0" smtClean="0">
                <a:latin typeface="Times New Roman" pitchFamily="18" charset="0"/>
                <a:cs typeface="Times New Roman" pitchFamily="18" charset="0"/>
              </a:rPr>
              <a:t/>
            </a:r>
            <a:br>
              <a:rPr lang="en-IN" sz="2600" b="1" dirty="0" smtClean="0">
                <a:latin typeface="Times New Roman" pitchFamily="18" charset="0"/>
                <a:cs typeface="Times New Roman" pitchFamily="18" charset="0"/>
              </a:rPr>
            </a:br>
            <a:r>
              <a:rPr lang="en-IN" sz="2600" b="1" dirty="0" smtClean="0">
                <a:latin typeface="Times New Roman" pitchFamily="18" charset="0"/>
                <a:cs typeface="Times New Roman" pitchFamily="18" charset="0"/>
              </a:rPr>
              <a:t>SOLUTION </a:t>
            </a:r>
            <a:r>
              <a:rPr lang="en-IN" sz="2600" b="1" dirty="0">
                <a:latin typeface="Times New Roman" pitchFamily="18" charset="0"/>
                <a:cs typeface="Times New Roman" pitchFamily="18" charset="0"/>
              </a:rPr>
              <a:t>OF THE </a:t>
            </a:r>
            <a:r>
              <a:rPr lang="en-IN" sz="2600" b="1" dirty="0" smtClean="0">
                <a:latin typeface="Times New Roman" pitchFamily="18" charset="0"/>
                <a:cs typeface="Times New Roman" pitchFamily="18" charset="0"/>
              </a:rPr>
              <a:t>PROBLEM:</a:t>
            </a:r>
            <a:r>
              <a:rPr lang="en-US" sz="2600" dirty="0">
                <a:latin typeface="Times New Roman" pitchFamily="18" charset="0"/>
                <a:cs typeface="Times New Roman" pitchFamily="18" charset="0"/>
              </a:rPr>
              <a:t/>
            </a:r>
            <a:br>
              <a:rPr lang="en-US" sz="2600" dirty="0">
                <a:latin typeface="Times New Roman" pitchFamily="18" charset="0"/>
                <a:cs typeface="Times New Roman" pitchFamily="18" charset="0"/>
              </a:rPr>
            </a:br>
            <a:endParaRPr lang="en-US" sz="26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4906963"/>
              </a:xfrm>
            </p:spPr>
            <p:txBody>
              <a:bodyPr>
                <a:noAutofit/>
              </a:bodyPr>
              <a:lstStyle/>
              <a:p>
                <a:pPr marL="0" indent="0" algn="just">
                  <a:buNone/>
                </a:pPr>
                <a14:m>
                  <m:oMath xmlns:m="http://schemas.openxmlformats.org/officeDocument/2006/math">
                    <m:acc>
                      <m:accPr>
                        <m:chr m:val="̅"/>
                        <m:ctrlPr>
                          <a:rPr lang="en-US" sz="1800" i="1">
                            <a:latin typeface="Cambria Math"/>
                            <a:cs typeface="Times New Roman"/>
                          </a:rPr>
                        </m:ctrlPr>
                      </m:accPr>
                      <m:e>
                        <m:r>
                          <a:rPr lang="en-IN" sz="1800" i="1">
                            <a:effectLst/>
                            <a:latin typeface="Cambria Math"/>
                            <a:cs typeface="Times New Roman"/>
                          </a:rPr>
                          <m:t>𝑝</m:t>
                        </m:r>
                      </m:e>
                    </m:acc>
                    <m:r>
                      <a:rPr lang="en-IN" sz="1800" i="1">
                        <a:effectLst/>
                        <a:latin typeface="Cambria Math"/>
                        <a:cs typeface="Times New Roman"/>
                      </a:rPr>
                      <m:t>=</m:t>
                    </m:r>
                    <m:nary>
                      <m:naryPr>
                        <m:chr m:val="∑"/>
                        <m:limLoc m:val="undOvr"/>
                        <m:ctrlPr>
                          <a:rPr lang="en-US" sz="1800" i="1">
                            <a:effectLst/>
                            <a:latin typeface="Cambria Math"/>
                            <a:cs typeface="Times New Roman"/>
                          </a:rPr>
                        </m:ctrlPr>
                      </m:naryPr>
                      <m:sub>
                        <m:r>
                          <a:rPr lang="en-IN" sz="1800" i="1">
                            <a:effectLst/>
                            <a:latin typeface="Cambria Math"/>
                            <a:cs typeface="Times New Roman"/>
                          </a:rPr>
                          <m:t>𝑛</m:t>
                        </m:r>
                        <m:r>
                          <a:rPr lang="en-IN" sz="1800" i="1">
                            <a:effectLst/>
                            <a:latin typeface="Cambria Math"/>
                            <a:cs typeface="Times New Roman"/>
                          </a:rPr>
                          <m:t>=</m:t>
                        </m:r>
                        <m:r>
                          <a:rPr lang="en-IN" sz="1800" i="1">
                            <a:effectLst/>
                            <a:latin typeface="Cambria Math"/>
                            <a:cs typeface="Times New Roman"/>
                          </a:rPr>
                          <m:t>0</m:t>
                        </m:r>
                      </m:sub>
                      <m:sup>
                        <m:r>
                          <a:rPr lang="en-IN" sz="1800" i="1">
                            <a:effectLst/>
                            <a:latin typeface="Cambria Math"/>
                            <a:cs typeface="Times New Roman"/>
                          </a:rPr>
                          <m:t>∞</m:t>
                        </m:r>
                      </m:sup>
                      <m:e>
                        <m:sSub>
                          <m:sSubPr>
                            <m:ctrlPr>
                              <a:rPr lang="en-US" sz="1800" i="1">
                                <a:effectLst/>
                                <a:latin typeface="Cambria Math"/>
                                <a:cs typeface="Times New Roman"/>
                              </a:rPr>
                            </m:ctrlPr>
                          </m:sSubPr>
                          <m:e>
                            <m:r>
                              <a:rPr lang="en-IN" sz="1800" i="1">
                                <a:effectLst/>
                                <a:latin typeface="Cambria Math"/>
                                <a:cs typeface="Times New Roman"/>
                              </a:rPr>
                              <m:t>𝐶</m:t>
                            </m:r>
                          </m:e>
                          <m:sub>
                            <m:r>
                              <a:rPr lang="en-IN" sz="1800" i="1">
                                <a:effectLst/>
                                <a:latin typeface="Cambria Math"/>
                                <a:cs typeface="Times New Roman"/>
                              </a:rPr>
                              <m:t>𝑛</m:t>
                            </m:r>
                          </m:sub>
                        </m:sSub>
                        <m:func>
                          <m:funcPr>
                            <m:ctrlPr>
                              <a:rPr lang="en-US" sz="1800" i="1">
                                <a:effectLst/>
                                <a:latin typeface="Cambria Math"/>
                                <a:cs typeface="Times New Roman"/>
                              </a:rPr>
                            </m:ctrlPr>
                          </m:funcPr>
                          <m:fName>
                            <m:r>
                              <m:rPr>
                                <m:sty m:val="p"/>
                              </m:rPr>
                              <a:rPr lang="en-IN" sz="1800">
                                <a:effectLst/>
                                <a:latin typeface="Cambria Math"/>
                                <a:cs typeface="Times New Roman"/>
                              </a:rPr>
                              <m:t>cos</m:t>
                            </m:r>
                          </m:fName>
                          <m:e>
                            <m:sSub>
                              <m:sSubPr>
                                <m:ctrlPr>
                                  <a:rPr lang="en-US" sz="1800" i="1">
                                    <a:effectLst/>
                                    <a:latin typeface="Cambria Math"/>
                                    <a:cs typeface="Times New Roman"/>
                                  </a:rPr>
                                </m:ctrlPr>
                              </m:sSubPr>
                              <m:e>
                                <m:r>
                                  <a:rPr lang="en-IN" sz="1800" i="1">
                                    <a:effectLst/>
                                    <a:latin typeface="Cambria Math"/>
                                    <a:cs typeface="Times New Roman"/>
                                  </a:rPr>
                                  <m:t>𝜆</m:t>
                                </m:r>
                              </m:e>
                              <m:sub>
                                <m:r>
                                  <a:rPr lang="en-IN" sz="1800" i="1">
                                    <a:effectLst/>
                                    <a:latin typeface="Cambria Math"/>
                                    <a:cs typeface="Times New Roman"/>
                                  </a:rPr>
                                  <m:t>𝑛</m:t>
                                </m:r>
                              </m:sub>
                            </m:sSub>
                            <m:r>
                              <a:rPr lang="en-IN" sz="1800" i="1">
                                <a:effectLst/>
                                <a:latin typeface="Cambria Math"/>
                                <a:cs typeface="Times New Roman"/>
                              </a:rPr>
                              <m:t>𝑥</m:t>
                            </m:r>
                            <m:d>
                              <m:dPr>
                                <m:begChr m:val="{"/>
                                <m:endChr m:val="}"/>
                                <m:ctrlPr>
                                  <a:rPr lang="en-US" sz="1800" i="1">
                                    <a:effectLst/>
                                    <a:latin typeface="Cambria Math"/>
                                    <a:cs typeface="Times New Roman"/>
                                  </a:rPr>
                                </m:ctrlPr>
                              </m:dPr>
                              <m:e>
                                <m:r>
                                  <a:rPr lang="en-IN" sz="1800" i="1">
                                    <a:effectLst/>
                                    <a:latin typeface="Cambria Math"/>
                                    <a:cs typeface="Times New Roman"/>
                                  </a:rPr>
                                  <m:t>𝛹</m:t>
                                </m:r>
                                <m:d>
                                  <m:dPr>
                                    <m:ctrlPr>
                                      <a:rPr lang="en-US" sz="1800" i="1">
                                        <a:effectLst/>
                                        <a:latin typeface="Cambria Math"/>
                                        <a:cs typeface="Times New Roman"/>
                                      </a:rPr>
                                    </m:ctrlPr>
                                  </m:dPr>
                                  <m:e>
                                    <m:r>
                                      <a:rPr lang="en-IN" sz="1800" i="1">
                                        <a:effectLst/>
                                        <a:latin typeface="Cambria Math"/>
                                        <a:cs typeface="Times New Roman"/>
                                      </a:rPr>
                                      <m:t>h</m:t>
                                    </m:r>
                                    <m:r>
                                      <a:rPr lang="en-IN" sz="1800" i="1">
                                        <a:effectLst/>
                                        <a:latin typeface="Cambria Math"/>
                                        <a:cs typeface="Times New Roman"/>
                                      </a:rPr>
                                      <m:t>,</m:t>
                                    </m:r>
                                    <m:r>
                                      <a:rPr lang="en-IN" sz="1800" i="1">
                                        <a:effectLst/>
                                        <a:latin typeface="Cambria Math"/>
                                        <a:cs typeface="Times New Roman"/>
                                      </a:rPr>
                                      <m:t>𝐻</m:t>
                                    </m:r>
                                  </m:e>
                                </m:d>
                                <m:sSub>
                                  <m:sSubPr>
                                    <m:ctrlPr>
                                      <a:rPr lang="en-US" sz="1800" i="1">
                                        <a:effectLst/>
                                        <a:latin typeface="Cambria Math"/>
                                        <a:cs typeface="Times New Roman"/>
                                      </a:rPr>
                                    </m:ctrlPr>
                                  </m:sSubPr>
                                  <m:e>
                                    <m:r>
                                      <a:rPr lang="en-IN" sz="1800" i="1">
                                        <a:effectLst/>
                                        <a:latin typeface="Cambria Math"/>
                                        <a:cs typeface="Times New Roman"/>
                                      </a:rPr>
                                      <m:t>𝐼</m:t>
                                    </m:r>
                                  </m:e>
                                  <m:sub>
                                    <m:r>
                                      <a:rPr lang="en-IN" sz="1800" i="1">
                                        <a:effectLst/>
                                        <a:latin typeface="Cambria Math"/>
                                        <a:cs typeface="Times New Roman"/>
                                      </a:rPr>
                                      <m:t>0</m:t>
                                    </m:r>
                                  </m:sub>
                                </m:sSub>
                                <m:d>
                                  <m:dPr>
                                    <m:ctrlPr>
                                      <a:rPr lang="en-US" sz="1800" i="1">
                                        <a:effectLst/>
                                        <a:latin typeface="Cambria Math"/>
                                        <a:cs typeface="Times New Roman"/>
                                      </a:rPr>
                                    </m:ctrlPr>
                                  </m:dPr>
                                  <m:e>
                                    <m:f>
                                      <m:fPr>
                                        <m:ctrlPr>
                                          <a:rPr lang="en-US" sz="1800" i="1">
                                            <a:effectLst/>
                                            <a:latin typeface="Cambria Math"/>
                                            <a:cs typeface="Times New Roman"/>
                                          </a:rPr>
                                        </m:ctrlPr>
                                      </m:fPr>
                                      <m:num>
                                        <m:sSub>
                                          <m:sSubPr>
                                            <m:ctrlPr>
                                              <a:rPr lang="en-US" sz="1800" i="1">
                                                <a:effectLst/>
                                                <a:latin typeface="Cambria Math"/>
                                                <a:cs typeface="Times New Roman"/>
                                              </a:rPr>
                                            </m:ctrlPr>
                                          </m:sSubPr>
                                          <m:e>
                                            <m:r>
                                              <a:rPr lang="en-IN" sz="1800" i="1">
                                                <a:effectLst/>
                                                <a:latin typeface="Cambria Math"/>
                                                <a:cs typeface="Times New Roman"/>
                                              </a:rPr>
                                              <m:t>2</m:t>
                                            </m:r>
                                            <m:r>
                                              <a:rPr lang="en-IN" sz="1800" i="1">
                                                <a:effectLst/>
                                                <a:latin typeface="Cambria Math"/>
                                                <a:cs typeface="Times New Roman"/>
                                              </a:rPr>
                                              <m:t>𝜆</m:t>
                                            </m:r>
                                          </m:e>
                                          <m:sub>
                                            <m:r>
                                              <a:rPr lang="en-IN" sz="1800" i="1">
                                                <a:effectLst/>
                                                <a:latin typeface="Cambria Math"/>
                                                <a:cs typeface="Times New Roman"/>
                                              </a:rPr>
                                              <m:t>𝑛</m:t>
                                            </m:r>
                                          </m:sub>
                                        </m:sSub>
                                        <m:sSubSup>
                                          <m:sSubSupPr>
                                            <m:ctrlPr>
                                              <a:rPr lang="en-US" sz="1800" i="1">
                                                <a:effectLst/>
                                                <a:latin typeface="Cambria Math"/>
                                                <a:cs typeface="Times New Roman"/>
                                              </a:rPr>
                                            </m:ctrlPr>
                                          </m:sSubSupPr>
                                          <m:e>
                                            <m:r>
                                              <a:rPr lang="en-IN" sz="1800" i="1">
                                                <a:effectLst/>
                                                <a:latin typeface="Cambria Math"/>
                                                <a:cs typeface="Times New Roman"/>
                                              </a:rPr>
                                              <m:t>h</m:t>
                                            </m:r>
                                          </m:e>
                                          <m:sub>
                                            <m:r>
                                              <a:rPr lang="en-IN" sz="1800" i="1">
                                                <a:effectLst/>
                                                <a:latin typeface="Cambria Math"/>
                                                <a:cs typeface="Times New Roman"/>
                                              </a:rPr>
                                              <m:t>0</m:t>
                                            </m:r>
                                          </m:sub>
                                          <m:sup>
                                            <m:r>
                                              <a:rPr lang="en-IN" sz="1800" i="1">
                                                <a:effectLst/>
                                                <a:latin typeface="Cambria Math"/>
                                                <a:cs typeface="Times New Roman"/>
                                              </a:rPr>
                                              <m:t>′</m:t>
                                            </m:r>
                                          </m:sup>
                                        </m:sSubSup>
                                        <m:rad>
                                          <m:radPr>
                                            <m:degHide m:val="on"/>
                                            <m:ctrlPr>
                                              <a:rPr lang="en-US" sz="1800" i="1">
                                                <a:effectLst/>
                                                <a:latin typeface="Cambria Math"/>
                                                <a:cs typeface="Times New Roman"/>
                                              </a:rPr>
                                            </m:ctrlPr>
                                          </m:radPr>
                                          <m:deg/>
                                          <m:e>
                                            <m:r>
                                              <a:rPr lang="en-IN" sz="1800" i="1">
                                                <a:effectLst/>
                                                <a:latin typeface="Cambria Math"/>
                                                <a:cs typeface="Times New Roman"/>
                                              </a:rPr>
                                              <m:t>1</m:t>
                                            </m:r>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𝑦</m:t>
                                            </m:r>
                                          </m:e>
                                        </m:rad>
                                      </m:num>
                                      <m:den>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den>
                                    </m:f>
                                  </m:e>
                                </m:d>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𝐾</m:t>
                                    </m:r>
                                  </m:e>
                                  <m:sub>
                                    <m:r>
                                      <a:rPr lang="en-IN" sz="1800" i="1">
                                        <a:effectLst/>
                                        <a:latin typeface="Cambria Math"/>
                                        <a:cs typeface="Times New Roman"/>
                                      </a:rPr>
                                      <m:t>0</m:t>
                                    </m:r>
                                  </m:sub>
                                </m:sSub>
                                <m:d>
                                  <m:dPr>
                                    <m:ctrlPr>
                                      <a:rPr lang="en-US" sz="1800" i="1">
                                        <a:effectLst/>
                                        <a:latin typeface="Cambria Math"/>
                                        <a:cs typeface="Times New Roman"/>
                                      </a:rPr>
                                    </m:ctrlPr>
                                  </m:dPr>
                                  <m:e>
                                    <m:f>
                                      <m:fPr>
                                        <m:ctrlPr>
                                          <a:rPr lang="en-US" sz="1800" i="1">
                                            <a:effectLst/>
                                            <a:latin typeface="Cambria Math"/>
                                            <a:cs typeface="Times New Roman"/>
                                          </a:rPr>
                                        </m:ctrlPr>
                                      </m:fPr>
                                      <m:num>
                                        <m:sSub>
                                          <m:sSubPr>
                                            <m:ctrlPr>
                                              <a:rPr lang="en-US" sz="1800" i="1">
                                                <a:effectLst/>
                                                <a:latin typeface="Cambria Math"/>
                                                <a:cs typeface="Times New Roman"/>
                                              </a:rPr>
                                            </m:ctrlPr>
                                          </m:sSubPr>
                                          <m:e>
                                            <m:r>
                                              <a:rPr lang="en-IN" sz="1800" i="1">
                                                <a:effectLst/>
                                                <a:latin typeface="Cambria Math"/>
                                                <a:cs typeface="Times New Roman"/>
                                              </a:rPr>
                                              <m:t>2</m:t>
                                            </m:r>
                                            <m:r>
                                              <a:rPr lang="en-IN" sz="1800" i="1">
                                                <a:effectLst/>
                                                <a:latin typeface="Cambria Math"/>
                                                <a:cs typeface="Times New Roman"/>
                                              </a:rPr>
                                              <m:t>𝜆</m:t>
                                            </m:r>
                                          </m:e>
                                          <m:sub>
                                            <m:r>
                                              <a:rPr lang="en-IN" sz="1800" i="1">
                                                <a:effectLst/>
                                                <a:latin typeface="Cambria Math"/>
                                                <a:cs typeface="Times New Roman"/>
                                              </a:rPr>
                                              <m:t>𝑛</m:t>
                                            </m:r>
                                          </m:sub>
                                        </m:sSub>
                                        <m:sSubSup>
                                          <m:sSubSupPr>
                                            <m:ctrlPr>
                                              <a:rPr lang="en-US" sz="1800" i="1">
                                                <a:effectLst/>
                                                <a:latin typeface="Cambria Math"/>
                                                <a:cs typeface="Times New Roman"/>
                                              </a:rPr>
                                            </m:ctrlPr>
                                          </m:sSubSupPr>
                                          <m:e>
                                            <m:r>
                                              <a:rPr lang="en-IN" sz="1800" i="1">
                                                <a:effectLst/>
                                                <a:latin typeface="Cambria Math"/>
                                                <a:cs typeface="Times New Roman"/>
                                              </a:rPr>
                                              <m:t>h</m:t>
                                            </m:r>
                                          </m:e>
                                          <m:sub>
                                            <m:r>
                                              <a:rPr lang="en-IN" sz="1800" i="1">
                                                <a:effectLst/>
                                                <a:latin typeface="Cambria Math"/>
                                                <a:cs typeface="Times New Roman"/>
                                              </a:rPr>
                                              <m:t>0</m:t>
                                            </m:r>
                                          </m:sub>
                                          <m:sup>
                                            <m:r>
                                              <a:rPr lang="en-IN" sz="1800" i="1">
                                                <a:effectLst/>
                                                <a:latin typeface="Cambria Math"/>
                                                <a:cs typeface="Times New Roman"/>
                                              </a:rPr>
                                              <m:t>′</m:t>
                                            </m:r>
                                          </m:sup>
                                        </m:sSubSup>
                                        <m:rad>
                                          <m:radPr>
                                            <m:degHide m:val="on"/>
                                            <m:ctrlPr>
                                              <a:rPr lang="en-US" sz="1800" i="1">
                                                <a:effectLst/>
                                                <a:latin typeface="Cambria Math"/>
                                                <a:cs typeface="Times New Roman"/>
                                              </a:rPr>
                                            </m:ctrlPr>
                                          </m:radPr>
                                          <m:deg/>
                                          <m:e>
                                            <m:r>
                                              <a:rPr lang="en-IN" sz="1800" i="1">
                                                <a:effectLst/>
                                                <a:latin typeface="Cambria Math"/>
                                                <a:cs typeface="Times New Roman"/>
                                              </a:rPr>
                                              <m:t>1</m:t>
                                            </m:r>
                                            <m:r>
                                              <a:rPr lang="en-IN" sz="1800" i="1">
                                                <a:effectLst/>
                                                <a:latin typeface="Cambria Math"/>
                                                <a:cs typeface="Times New Roman"/>
                                              </a:rPr>
                                              <m:t>−</m:t>
                                            </m:r>
                                            <m:r>
                                              <a:rPr lang="en-IN" sz="1800" i="1">
                                                <a:effectLst/>
                                                <a:latin typeface="Cambria Math"/>
                                                <a:cs typeface="Times New Roman"/>
                                              </a:rPr>
                                              <m:t>𝛽</m:t>
                                            </m:r>
                                            <m:r>
                                              <a:rPr lang="en-IN" sz="1800" i="1">
                                                <a:effectLst/>
                                                <a:latin typeface="Cambria Math"/>
                                                <a:cs typeface="Times New Roman"/>
                                              </a:rPr>
                                              <m:t>′</m:t>
                                            </m:r>
                                            <m:r>
                                              <a:rPr lang="en-IN" sz="1800" i="1">
                                                <a:effectLst/>
                                                <a:latin typeface="Cambria Math"/>
                                                <a:cs typeface="Times New Roman"/>
                                              </a:rPr>
                                              <m:t>𝑦</m:t>
                                            </m:r>
                                          </m:e>
                                        </m:rad>
                                      </m:num>
                                      <m:den>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den>
                                    </m:f>
                                  </m:e>
                                </m:d>
                              </m:e>
                            </m:d>
                          </m:e>
                        </m:func>
                      </m:e>
                    </m:nary>
                    <m:r>
                      <a:rPr lang="en-IN" sz="1800" i="1">
                        <a:effectLst/>
                        <a:latin typeface="Cambria Math"/>
                        <a:cs typeface="Times New Roman"/>
                      </a:rPr>
                      <m:t> </m:t>
                    </m:r>
                  </m:oMath>
                </a14:m>
                <a:r>
                  <a:rPr lang="en-IN" sz="1800" dirty="0" smtClean="0">
                    <a:effectLst/>
                    <a:latin typeface="Times New Roman"/>
                  </a:rPr>
                  <a:t>              </a:t>
                </a:r>
                <a:r>
                  <a:rPr lang="en-IN" sz="1800" dirty="0">
                    <a:effectLst/>
                    <a:latin typeface="Times New Roman"/>
                  </a:rPr>
                  <a:t>(7.23)</a:t>
                </a:r>
                <a:endParaRPr lang="en-US" sz="1800" dirty="0">
                  <a:effectLst/>
                </a:endParaRPr>
              </a:p>
              <a:p>
                <a:pPr marL="0" indent="0" algn="just">
                  <a:buNone/>
                </a:pPr>
                <a:r>
                  <a:rPr lang="en-IN" sz="1800" dirty="0">
                    <a:effectLst/>
                    <a:latin typeface="Times New Roman"/>
                  </a:rPr>
                  <a:t> </a:t>
                </a:r>
                <a:r>
                  <a:rPr lang="en-IN" sz="1800" dirty="0" smtClean="0">
                    <a:effectLst/>
                    <a:latin typeface="Times New Roman"/>
                  </a:rPr>
                  <a:t>where</a:t>
                </a:r>
                <a:r>
                  <a:rPr lang="en-IN" sz="1800" dirty="0">
                    <a:effectLst/>
                    <a:latin typeface="Times New Roman"/>
                  </a:rPr>
                  <a:t>;</a:t>
                </a:r>
                <a:endParaRPr lang="en-US" sz="1800" dirty="0">
                  <a:effectLst/>
                </a:endParaRPr>
              </a:p>
              <a:p>
                <a:pPr marL="0" indent="0" algn="just">
                  <a:buNone/>
                </a:pPr>
                <a:r>
                  <a:rPr lang="en-IN" sz="1800" dirty="0">
                    <a:effectLst/>
                    <a:latin typeface="Times New Roman"/>
                  </a:rPr>
                  <a:t> </a:t>
                </a:r>
                <a:r>
                  <a:rPr lang="en-IN" sz="1800" dirty="0" smtClean="0">
                    <a:effectLst/>
                    <a:latin typeface="Cambria Math"/>
                    <a:cs typeface="Cambria Math"/>
                  </a:rPr>
                  <a:t>𝛹</a:t>
                </a:r>
                <a14:m>
                  <m:oMath xmlns:m="http://schemas.openxmlformats.org/officeDocument/2006/math">
                    <m:d>
                      <m:dPr>
                        <m:ctrlPr>
                          <a:rPr lang="en-US" sz="1800" i="1">
                            <a:effectLst/>
                            <a:latin typeface="Cambria Math"/>
                            <a:cs typeface="Times New Roman"/>
                          </a:rPr>
                        </m:ctrlPr>
                      </m:dPr>
                      <m:e>
                        <m:r>
                          <a:rPr lang="en-IN" sz="1800" i="1">
                            <a:effectLst/>
                            <a:latin typeface="Cambria Math"/>
                            <a:cs typeface="Times New Roman"/>
                          </a:rPr>
                          <m:t>h</m:t>
                        </m:r>
                        <m:r>
                          <a:rPr lang="en-IN" sz="1800" i="1">
                            <a:effectLst/>
                            <a:latin typeface="Cambria Math"/>
                            <a:cs typeface="Times New Roman"/>
                          </a:rPr>
                          <m:t>,</m:t>
                        </m:r>
                        <m:r>
                          <a:rPr lang="en-IN" sz="1800" i="1">
                            <a:effectLst/>
                            <a:latin typeface="Cambria Math"/>
                            <a:cs typeface="Times New Roman"/>
                          </a:rPr>
                          <m:t>𝐻</m:t>
                        </m:r>
                      </m:e>
                    </m:d>
                    <m:r>
                      <a:rPr lang="en-IN" sz="1800" i="1">
                        <a:effectLst/>
                        <a:latin typeface="Cambria Math"/>
                        <a:cs typeface="Times New Roman"/>
                      </a:rPr>
                      <m:t>=−</m:t>
                    </m:r>
                    <m:f>
                      <m:fPr>
                        <m:ctrlPr>
                          <a:rPr lang="en-US" sz="1800" i="1">
                            <a:effectLst/>
                            <a:latin typeface="Cambria Math"/>
                            <a:cs typeface="Times New Roman"/>
                          </a:rPr>
                        </m:ctrlPr>
                      </m:fPr>
                      <m:num>
                        <m:sSubSup>
                          <m:sSubSupPr>
                            <m:ctrlPr>
                              <a:rPr lang="en-US" sz="1800" i="1">
                                <a:effectLst/>
                                <a:latin typeface="Cambria Math"/>
                                <a:cs typeface="Times New Roman"/>
                              </a:rPr>
                            </m:ctrlPr>
                          </m:sSubSupPr>
                          <m:e>
                            <m:r>
                              <a:rPr lang="en-IN" sz="1800" i="1">
                                <a:effectLst/>
                                <a:latin typeface="Cambria Math"/>
                                <a:cs typeface="Times New Roman"/>
                              </a:rPr>
                              <m:t>𝐾</m:t>
                            </m:r>
                          </m:e>
                          <m:sub>
                            <m:r>
                              <a:rPr lang="en-IN" sz="1800" i="1">
                                <a:effectLst/>
                                <a:latin typeface="Cambria Math"/>
                                <a:cs typeface="Times New Roman"/>
                              </a:rPr>
                              <m:t>0</m:t>
                            </m:r>
                          </m:sub>
                          <m:sup>
                            <m:r>
                              <a:rPr lang="en-IN" sz="1800" i="1">
                                <a:effectLst/>
                                <a:latin typeface="Cambria Math"/>
                                <a:cs typeface="Times New Roman"/>
                              </a:rPr>
                              <m:t>′</m:t>
                            </m:r>
                          </m:sup>
                        </m:sSubSup>
                        <m:d>
                          <m:dPr>
                            <m:ctrlPr>
                              <a:rPr lang="en-US" sz="1800" i="1">
                                <a:effectLst/>
                                <a:latin typeface="Cambria Math"/>
                                <a:cs typeface="Times New Roman"/>
                              </a:rPr>
                            </m:ctrlPr>
                          </m:dPr>
                          <m:e>
                            <m:sSub>
                              <m:sSubPr>
                                <m:ctrlPr>
                                  <a:rPr lang="en-US" sz="1800" i="1">
                                    <a:effectLst/>
                                    <a:latin typeface="Cambria Math"/>
                                    <a:cs typeface="Times New Roman"/>
                                  </a:rPr>
                                </m:ctrlPr>
                              </m:sSubPr>
                              <m:e>
                                <m:r>
                                  <a:rPr lang="en-IN" sz="1800" i="1">
                                    <a:effectLst/>
                                    <a:latin typeface="Cambria Math"/>
                                    <a:cs typeface="Times New Roman"/>
                                  </a:rPr>
                                  <m:t>2</m:t>
                                </m:r>
                                <m:r>
                                  <a:rPr lang="en-IN" sz="1800" i="1">
                                    <a:effectLst/>
                                    <a:latin typeface="Cambria Math"/>
                                    <a:cs typeface="Times New Roman"/>
                                  </a:rPr>
                                  <m:t>𝜆</m:t>
                                </m:r>
                              </m:e>
                              <m:sub>
                                <m:r>
                                  <a:rPr lang="en-IN" sz="1800" i="1">
                                    <a:effectLst/>
                                    <a:latin typeface="Cambria Math"/>
                                    <a:cs typeface="Times New Roman"/>
                                  </a:rPr>
                                  <m:t>𝑛</m:t>
                                </m:r>
                              </m:sub>
                            </m:sSub>
                            <m:sSubSup>
                              <m:sSubSupPr>
                                <m:ctrlPr>
                                  <a:rPr lang="en-US" sz="1800" i="1">
                                    <a:effectLst/>
                                    <a:latin typeface="Cambria Math"/>
                                    <a:cs typeface="Times New Roman"/>
                                  </a:rPr>
                                </m:ctrlPr>
                              </m:sSubSupPr>
                              <m:e>
                                <m:r>
                                  <a:rPr lang="en-IN" sz="1800" i="1">
                                    <a:effectLst/>
                                    <a:latin typeface="Cambria Math"/>
                                    <a:cs typeface="Times New Roman"/>
                                  </a:rPr>
                                  <m:t>h</m:t>
                                </m:r>
                              </m:e>
                              <m:sub>
                                <m:r>
                                  <a:rPr lang="en-IN" sz="1800" i="1">
                                    <a:effectLst/>
                                    <a:latin typeface="Cambria Math"/>
                                    <a:cs typeface="Times New Roman"/>
                                  </a:rPr>
                                  <m:t>0</m:t>
                                </m:r>
                              </m:sub>
                              <m:sup>
                                <m:r>
                                  <a:rPr lang="en-IN" sz="1800" i="1">
                                    <a:effectLst/>
                                    <a:latin typeface="Cambria Math"/>
                                    <a:cs typeface="Times New Roman"/>
                                  </a:rPr>
                                  <m:t>′</m:t>
                                </m:r>
                              </m:sup>
                            </m:sSubSup>
                            <m:r>
                              <a:rPr lang="en-IN" sz="1800" i="1">
                                <a:effectLst/>
                                <a:latin typeface="Cambria Math"/>
                                <a:cs typeface="Times New Roman"/>
                              </a:rPr>
                              <m:t> </m:t>
                            </m:r>
                            <m:rad>
                              <m:radPr>
                                <m:degHide m:val="on"/>
                                <m:ctrlPr>
                                  <a:rPr lang="en-US" sz="1800" i="1">
                                    <a:effectLst/>
                                    <a:latin typeface="Cambria Math"/>
                                    <a:cs typeface="Times New Roman"/>
                                  </a:rPr>
                                </m:ctrlPr>
                              </m:radPr>
                              <m:deg/>
                              <m:e>
                                <m:r>
                                  <a:rPr lang="en-IN" sz="1800" i="1">
                                    <a:effectLst/>
                                    <a:latin typeface="Cambria Math"/>
                                    <a:cs typeface="Times New Roman"/>
                                  </a:rPr>
                                  <m:t>1</m:t>
                                </m:r>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h</m:t>
                                </m:r>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𝐻</m:t>
                                </m:r>
                              </m:e>
                            </m:rad>
                            <m:r>
                              <a:rPr lang="en-IN" sz="1800" i="1">
                                <a:effectLst/>
                                <a:latin typeface="Cambria Math"/>
                                <a:cs typeface="Times New Roman"/>
                              </a:rPr>
                              <m:t>  / </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e>
                        </m:d>
                      </m:num>
                      <m:den>
                        <m:sSubSup>
                          <m:sSubSupPr>
                            <m:ctrlPr>
                              <a:rPr lang="en-US" sz="1800" i="1">
                                <a:effectLst/>
                                <a:latin typeface="Cambria Math"/>
                                <a:cs typeface="Times New Roman"/>
                              </a:rPr>
                            </m:ctrlPr>
                          </m:sSubSupPr>
                          <m:e>
                            <m:r>
                              <a:rPr lang="en-IN" sz="1800" i="1">
                                <a:effectLst/>
                                <a:latin typeface="Cambria Math"/>
                                <a:cs typeface="Times New Roman"/>
                              </a:rPr>
                              <m:t>𝐼</m:t>
                            </m:r>
                          </m:e>
                          <m:sub>
                            <m:r>
                              <a:rPr lang="en-IN" sz="1800" i="1">
                                <a:effectLst/>
                                <a:latin typeface="Cambria Math"/>
                                <a:cs typeface="Times New Roman"/>
                              </a:rPr>
                              <m:t>0</m:t>
                            </m:r>
                          </m:sub>
                          <m:sup>
                            <m:r>
                              <a:rPr lang="en-IN" sz="1800" i="1">
                                <a:effectLst/>
                                <a:latin typeface="Cambria Math"/>
                                <a:cs typeface="Times New Roman"/>
                              </a:rPr>
                              <m:t>′</m:t>
                            </m:r>
                          </m:sup>
                        </m:sSubSup>
                        <m:d>
                          <m:dPr>
                            <m:ctrlPr>
                              <a:rPr lang="en-US" sz="1800" i="1">
                                <a:effectLst/>
                                <a:latin typeface="Cambria Math"/>
                                <a:cs typeface="Times New Roman"/>
                              </a:rPr>
                            </m:ctrlPr>
                          </m:dPr>
                          <m:e>
                            <m:r>
                              <a:rPr lang="en-IN" sz="1800" i="1">
                                <a:effectLst/>
                                <a:latin typeface="Cambria Math"/>
                                <a:cs typeface="Times New Roman"/>
                              </a:rPr>
                              <m:t>2</m:t>
                            </m:r>
                            <m:r>
                              <a:rPr lang="en-IN" sz="1800" i="1">
                                <a:effectLst/>
                                <a:latin typeface="Cambria Math"/>
                                <a:cs typeface="Times New Roman"/>
                              </a:rPr>
                              <m:t>𝜆</m:t>
                            </m:r>
                            <m:sSubSup>
                              <m:sSubSupPr>
                                <m:ctrlPr>
                                  <a:rPr lang="en-US" sz="1800" i="1">
                                    <a:effectLst/>
                                    <a:latin typeface="Cambria Math"/>
                                    <a:cs typeface="Times New Roman"/>
                                  </a:rPr>
                                </m:ctrlPr>
                              </m:sSubSupPr>
                              <m:e>
                                <m:r>
                                  <a:rPr lang="en-IN" sz="1800" i="1">
                                    <a:effectLst/>
                                    <a:latin typeface="Cambria Math"/>
                                    <a:cs typeface="Times New Roman"/>
                                  </a:rPr>
                                  <m:t>h</m:t>
                                </m:r>
                              </m:e>
                              <m:sub>
                                <m:r>
                                  <a:rPr lang="en-IN" sz="1800" i="1">
                                    <a:effectLst/>
                                    <a:latin typeface="Cambria Math"/>
                                    <a:cs typeface="Times New Roman"/>
                                  </a:rPr>
                                  <m:t>0</m:t>
                                </m:r>
                              </m:sub>
                              <m:sup>
                                <m:r>
                                  <a:rPr lang="en-IN" sz="1800" i="1">
                                    <a:effectLst/>
                                    <a:latin typeface="Cambria Math"/>
                                    <a:cs typeface="Times New Roman"/>
                                  </a:rPr>
                                  <m:t>′</m:t>
                                </m:r>
                              </m:sup>
                            </m:sSubSup>
                            <m:rad>
                              <m:radPr>
                                <m:degHide m:val="on"/>
                                <m:ctrlPr>
                                  <a:rPr lang="en-US" sz="1800" i="1">
                                    <a:effectLst/>
                                    <a:latin typeface="Cambria Math"/>
                                    <a:cs typeface="Times New Roman"/>
                                  </a:rPr>
                                </m:ctrlPr>
                              </m:radPr>
                              <m:deg/>
                              <m:e>
                                <m:r>
                                  <a:rPr lang="en-IN" sz="1800" i="1">
                                    <a:effectLst/>
                                    <a:latin typeface="Cambria Math"/>
                                    <a:cs typeface="Times New Roman"/>
                                  </a:rPr>
                                  <m:t>1</m:t>
                                </m:r>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h</m:t>
                                </m:r>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𝐻</m:t>
                                </m:r>
                              </m:e>
                            </m:rad>
                            <m:r>
                              <a:rPr lang="en-IN" sz="1800" i="1">
                                <a:effectLst/>
                                <a:latin typeface="Cambria Math"/>
                                <a:cs typeface="Times New Roman"/>
                              </a:rPr>
                              <m:t>  / </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 </m:t>
                            </m:r>
                          </m:e>
                        </m:d>
                      </m:den>
                    </m:f>
                  </m:oMath>
                </a14:m>
                <a:endParaRPr lang="en-US" sz="1800" dirty="0">
                  <a:effectLst/>
                </a:endParaRPr>
              </a:p>
              <a:p>
                <a:pPr marL="0" indent="0" algn="just">
                  <a:buNone/>
                </a:pPr>
                <a14:m>
                  <m:oMath xmlns:m="http://schemas.openxmlformats.org/officeDocument/2006/math">
                    <m:sSub>
                      <m:sSubPr>
                        <m:ctrlPr>
                          <a:rPr lang="en-US" sz="1800" i="1">
                            <a:effectLst/>
                            <a:latin typeface="Cambria Math"/>
                            <a:cs typeface="Times New Roman"/>
                          </a:rPr>
                        </m:ctrlPr>
                      </m:sSubPr>
                      <m:e>
                        <m:r>
                          <a:rPr lang="en-IN" sz="1800" i="1">
                            <a:effectLst/>
                            <a:latin typeface="Cambria Math"/>
                            <a:cs typeface="Times New Roman"/>
                          </a:rPr>
                          <m:t>𝐶</m:t>
                        </m:r>
                      </m:e>
                      <m:sub>
                        <m:r>
                          <a:rPr lang="en-IN" sz="1800" i="1">
                            <a:effectLst/>
                            <a:latin typeface="Cambria Math"/>
                            <a:cs typeface="Times New Roman"/>
                          </a:rPr>
                          <m:t>𝑛</m:t>
                        </m:r>
                      </m:sub>
                    </m:sSub>
                    <m:r>
                      <a:rPr lang="en-IN" sz="1800" i="1">
                        <a:effectLst/>
                        <a:latin typeface="Cambria Math"/>
                        <a:cs typeface="Times New Roman"/>
                      </a:rPr>
                      <m:t>=</m:t>
                    </m:r>
                    <m:f>
                      <m:fPr>
                        <m:ctrlPr>
                          <a:rPr lang="en-US" sz="1800" i="1">
                            <a:effectLst/>
                            <a:latin typeface="Cambria Math"/>
                            <a:cs typeface="Times New Roman"/>
                          </a:rPr>
                        </m:ctrlPr>
                      </m:fPr>
                      <m:num>
                        <m:r>
                          <a:rPr lang="en-IN" sz="1800" i="1">
                            <a:effectLst/>
                            <a:latin typeface="Cambria Math"/>
                            <a:cs typeface="Times New Roman"/>
                          </a:rPr>
                          <m:t>4</m:t>
                        </m:r>
                        <m:sSub>
                          <m:sSubPr>
                            <m:ctrlPr>
                              <a:rPr lang="en-US" sz="1800" i="1">
                                <a:effectLst/>
                                <a:latin typeface="Cambria Math"/>
                                <a:cs typeface="Times New Roman"/>
                              </a:rPr>
                            </m:ctrlPr>
                          </m:sSubPr>
                          <m:e>
                            <m:r>
                              <a:rPr lang="en-IN" sz="1800" i="1">
                                <a:effectLst/>
                                <a:latin typeface="Cambria Math"/>
                                <a:cs typeface="Times New Roman"/>
                              </a:rPr>
                              <m:t>𝑣</m:t>
                            </m:r>
                          </m:e>
                          <m:sub>
                            <m:r>
                              <a:rPr lang="en-IN" sz="1800" i="1">
                                <a:effectLst/>
                                <a:latin typeface="Cambria Math"/>
                                <a:cs typeface="Times New Roman"/>
                              </a:rPr>
                              <m:t>0</m:t>
                            </m:r>
                          </m:sub>
                        </m:sSub>
                        <m:sSup>
                          <m:sSupPr>
                            <m:ctrlPr>
                              <a:rPr lang="en-US" sz="1800" i="1">
                                <a:effectLst/>
                                <a:latin typeface="Cambria Math"/>
                                <a:cs typeface="Times New Roman"/>
                              </a:rPr>
                            </m:ctrlPr>
                          </m:sSupPr>
                          <m:e>
                            <m:d>
                              <m:dPr>
                                <m:ctrlPr>
                                  <a:rPr lang="en-US" sz="1800" i="1">
                                    <a:effectLst/>
                                    <a:latin typeface="Cambria Math"/>
                                    <a:cs typeface="Times New Roman"/>
                                  </a:rPr>
                                </m:ctrlPr>
                              </m:dPr>
                              <m:e>
                                <m:r>
                                  <a:rPr lang="en-IN" sz="1800" i="1">
                                    <a:effectLst/>
                                    <a:latin typeface="Cambria Math"/>
                                    <a:cs typeface="Times New Roman"/>
                                  </a:rPr>
                                  <m:t>−</m:t>
                                </m:r>
                                <m:r>
                                  <a:rPr lang="en-IN" sz="1800" i="1">
                                    <a:effectLst/>
                                    <a:latin typeface="Cambria Math"/>
                                    <a:cs typeface="Times New Roman"/>
                                  </a:rPr>
                                  <m:t>1</m:t>
                                </m:r>
                              </m:e>
                            </m:d>
                          </m:e>
                          <m:sup>
                            <m:r>
                              <a:rPr lang="en-IN" sz="1800" i="1">
                                <a:effectLst/>
                                <a:latin typeface="Cambria Math"/>
                                <a:cs typeface="Times New Roman"/>
                              </a:rPr>
                              <m:t>𝑛</m:t>
                            </m:r>
                          </m:sup>
                        </m:sSup>
                      </m:num>
                      <m:den>
                        <m:r>
                          <a:rPr lang="en-IN" sz="1800" i="1">
                            <a:effectLst/>
                            <a:latin typeface="Cambria Math"/>
                            <a:cs typeface="Times New Roman"/>
                          </a:rPr>
                          <m:t>𝑅𝑒</m:t>
                        </m:r>
                        <m:sSubSup>
                          <m:sSubSupPr>
                            <m:ctrlPr>
                              <a:rPr lang="en-US" sz="1800" i="1">
                                <a:effectLst/>
                                <a:latin typeface="Cambria Math"/>
                                <a:cs typeface="Times New Roman"/>
                              </a:rPr>
                            </m:ctrlPr>
                          </m:sSubSupPr>
                          <m:e>
                            <m:r>
                              <a:rPr lang="en-IN" sz="1800" i="1">
                                <a:effectLst/>
                                <a:latin typeface="Cambria Math"/>
                                <a:cs typeface="Times New Roman"/>
                              </a:rPr>
                              <m:t>h</m:t>
                            </m:r>
                          </m:e>
                          <m:sub>
                            <m:r>
                              <a:rPr lang="en-IN" sz="1800" i="1">
                                <a:effectLst/>
                                <a:latin typeface="Cambria Math"/>
                                <a:cs typeface="Times New Roman"/>
                              </a:rPr>
                              <m:t>0</m:t>
                            </m:r>
                          </m:sub>
                          <m:sup>
                            <m:r>
                              <a:rPr lang="en-IN" sz="1800" i="1">
                                <a:effectLst/>
                                <a:latin typeface="Cambria Math"/>
                                <a:cs typeface="Times New Roman"/>
                              </a:rPr>
                              <m:t>′</m:t>
                            </m:r>
                          </m:sup>
                        </m:sSubSup>
                        <m:sSub>
                          <m:sSubPr>
                            <m:ctrlPr>
                              <a:rPr lang="en-US" sz="1800" i="1">
                                <a:effectLst/>
                                <a:latin typeface="Cambria Math"/>
                                <a:cs typeface="Times New Roman"/>
                              </a:rPr>
                            </m:ctrlPr>
                          </m:sSubPr>
                          <m:e>
                            <m:r>
                              <a:rPr lang="en-IN" sz="1800" i="1">
                                <a:effectLst/>
                                <a:latin typeface="Cambria Math"/>
                                <a:cs typeface="Times New Roman"/>
                              </a:rPr>
                              <m:t>h</m:t>
                            </m:r>
                            <m:r>
                              <a:rPr lang="en-IN" sz="1800" i="1">
                                <a:effectLst/>
                                <a:latin typeface="Cambria Math"/>
                                <a:cs typeface="Times New Roman"/>
                              </a:rPr>
                              <m:t>𝜎</m:t>
                            </m:r>
                          </m:e>
                          <m:sub>
                            <m:r>
                              <a:rPr lang="en-IN" sz="1800" i="1">
                                <a:effectLst/>
                                <a:latin typeface="Cambria Math"/>
                                <a:cs typeface="Times New Roman"/>
                              </a:rPr>
                              <m:t>1</m:t>
                            </m:r>
                          </m:sub>
                        </m:sSub>
                        <m:sSubSup>
                          <m:sSubSupPr>
                            <m:ctrlPr>
                              <a:rPr lang="en-US" sz="1800" i="1">
                                <a:effectLst/>
                                <a:latin typeface="Cambria Math"/>
                                <a:cs typeface="Times New Roman"/>
                              </a:rPr>
                            </m:ctrlPr>
                          </m:sSubSupPr>
                          <m:e>
                            <m:r>
                              <a:rPr lang="en-IN" sz="1800" i="1">
                                <a:effectLst/>
                                <a:latin typeface="Cambria Math"/>
                                <a:cs typeface="Times New Roman"/>
                              </a:rPr>
                              <m:t>𝜆</m:t>
                            </m:r>
                          </m:e>
                          <m:sub>
                            <m:r>
                              <a:rPr lang="en-IN" sz="1800" i="1">
                                <a:effectLst/>
                                <a:latin typeface="Cambria Math"/>
                                <a:cs typeface="Times New Roman"/>
                              </a:rPr>
                              <m:t>𝑛</m:t>
                            </m:r>
                          </m:sub>
                          <m:sup>
                            <m:r>
                              <a:rPr lang="en-IN" sz="1800" i="1">
                                <a:effectLst/>
                                <a:latin typeface="Cambria Math"/>
                                <a:cs typeface="Times New Roman"/>
                              </a:rPr>
                              <m:t>3</m:t>
                            </m:r>
                          </m:sup>
                        </m:sSubSup>
                        <m:d>
                          <m:dPr>
                            <m:begChr m:val="{"/>
                            <m:endChr m:val="}"/>
                            <m:ctrlPr>
                              <a:rPr lang="en-US" sz="1800" i="1">
                                <a:effectLst/>
                                <a:latin typeface="Cambria Math"/>
                                <a:cs typeface="Times New Roman"/>
                              </a:rPr>
                            </m:ctrlPr>
                          </m:dPr>
                          <m:e>
                            <m:d>
                              <m:dPr>
                                <m:begChr m:val="{"/>
                                <m:endChr m:val="}"/>
                                <m:ctrlPr>
                                  <a:rPr lang="en-US" sz="1800" i="1">
                                    <a:effectLst/>
                                    <a:latin typeface="Cambria Math"/>
                                    <a:cs typeface="Times New Roman"/>
                                  </a:rPr>
                                </m:ctrlPr>
                              </m:dPr>
                              <m:e>
                                <m:f>
                                  <m:fPr>
                                    <m:ctrlPr>
                                      <a:rPr lang="en-US" sz="1800" i="1">
                                        <a:effectLst/>
                                        <a:latin typeface="Cambria Math"/>
                                        <a:cs typeface="Times New Roman"/>
                                      </a:rPr>
                                    </m:ctrlPr>
                                  </m:fPr>
                                  <m:num>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𝑘</m:t>
                                        </m:r>
                                      </m:e>
                                      <m:sub>
                                        <m:r>
                                          <a:rPr lang="en-IN" sz="1800" i="1">
                                            <a:effectLst/>
                                            <a:latin typeface="Cambria Math"/>
                                            <a:cs typeface="Times New Roman"/>
                                          </a:rPr>
                                          <m:t>0</m:t>
                                        </m:r>
                                      </m:sub>
                                    </m:sSub>
                                    <m:r>
                                      <a:rPr lang="en-IN" sz="1800" i="1">
                                        <a:effectLst/>
                                        <a:latin typeface="Cambria Math"/>
                                        <a:cs typeface="Times New Roman"/>
                                      </a:rPr>
                                      <m:t>𝑅𝑒</m:t>
                                    </m:r>
                                  </m:num>
                                  <m:den>
                                    <m:r>
                                      <a:rPr lang="en-IN" sz="1800" i="1">
                                        <a:effectLst/>
                                        <a:latin typeface="Cambria Math"/>
                                        <a:cs typeface="Times New Roman"/>
                                      </a:rPr>
                                      <m:t>𝑙</m:t>
                                    </m:r>
                                  </m:den>
                                </m:f>
                                <m:sSub>
                                  <m:sSubPr>
                                    <m:ctrlPr>
                                      <a:rPr lang="en-US" sz="1800" i="1">
                                        <a:effectLst/>
                                        <a:latin typeface="Cambria Math"/>
                                        <a:cs typeface="Times New Roman"/>
                                      </a:rPr>
                                    </m:ctrlPr>
                                  </m:sSubPr>
                                  <m:e>
                                    <m:r>
                                      <a:rPr lang="en-IN" sz="1800" i="1">
                                        <a:effectLst/>
                                        <a:latin typeface="Cambria Math"/>
                                        <a:cs typeface="Times New Roman"/>
                                      </a:rPr>
                                      <m:t>∅</m:t>
                                    </m:r>
                                  </m:e>
                                  <m:sub>
                                    <m:r>
                                      <a:rPr lang="en-IN" sz="1800" i="1">
                                        <a:effectLst/>
                                        <a:latin typeface="Cambria Math"/>
                                        <a:cs typeface="Times New Roman"/>
                                      </a:rPr>
                                      <m:t>1</m:t>
                                    </m:r>
                                  </m:sub>
                                </m:sSub>
                                <m:d>
                                  <m:dPr>
                                    <m:ctrlPr>
                                      <a:rPr lang="en-US" sz="1800" i="1">
                                        <a:effectLst/>
                                        <a:latin typeface="Cambria Math"/>
                                        <a:cs typeface="Times New Roman"/>
                                      </a:rPr>
                                    </m:ctrlPr>
                                  </m:dPr>
                                  <m:e>
                                    <m:r>
                                      <a:rPr lang="en-IN" sz="1800" i="1">
                                        <a:effectLst/>
                                        <a:latin typeface="Cambria Math"/>
                                        <a:cs typeface="Times New Roman"/>
                                      </a:rPr>
                                      <m:t>h</m:t>
                                    </m:r>
                                  </m:e>
                                </m:d>
                                <m:r>
                                  <a:rPr lang="en-IN" sz="1800" i="1">
                                    <a:effectLst/>
                                    <a:latin typeface="Cambria Math"/>
                                    <a:cs typeface="Times New Roman"/>
                                  </a:rPr>
                                  <m:t>+</m:t>
                                </m:r>
                                <m:f>
                                  <m:fPr>
                                    <m:ctrlPr>
                                      <a:rPr lang="en-US" sz="1800" i="1">
                                        <a:effectLst/>
                                        <a:latin typeface="Cambria Math"/>
                                        <a:cs typeface="Times New Roman"/>
                                      </a:rPr>
                                    </m:ctrlPr>
                                  </m:fPr>
                                  <m:num>
                                    <m:sSub>
                                      <m:sSubPr>
                                        <m:ctrlPr>
                                          <a:rPr lang="en-US" sz="1800" i="1">
                                            <a:effectLst/>
                                            <a:latin typeface="Cambria Math"/>
                                            <a:cs typeface="Times New Roman"/>
                                          </a:rPr>
                                        </m:ctrlPr>
                                      </m:sSubPr>
                                      <m:e>
                                        <m:r>
                                          <a:rPr lang="en-IN" sz="1800" i="1">
                                            <a:effectLst/>
                                            <a:latin typeface="Cambria Math"/>
                                            <a:cs typeface="Times New Roman"/>
                                          </a:rPr>
                                          <m:t>𝑣</m:t>
                                        </m:r>
                                      </m:e>
                                      <m:sub>
                                        <m:r>
                                          <a:rPr lang="en-IN" sz="1800" i="1">
                                            <a:effectLst/>
                                            <a:latin typeface="Cambria Math"/>
                                            <a:cs typeface="Times New Roman"/>
                                          </a:rPr>
                                          <m:t>0</m:t>
                                        </m:r>
                                      </m:sub>
                                    </m:sSub>
                                  </m:num>
                                  <m:den>
                                    <m:sSub>
                                      <m:sSubPr>
                                        <m:ctrlPr>
                                          <a:rPr lang="en-US" sz="1800" i="1">
                                            <a:effectLst/>
                                            <a:latin typeface="Cambria Math"/>
                                            <a:cs typeface="Times New Roman"/>
                                          </a:rPr>
                                        </m:ctrlPr>
                                      </m:sSubPr>
                                      <m:e>
                                        <m:r>
                                          <a:rPr lang="en-IN" sz="1800" i="1">
                                            <a:effectLst/>
                                            <a:latin typeface="Cambria Math"/>
                                            <a:cs typeface="Times New Roman"/>
                                          </a:rPr>
                                          <m:t>hh</m:t>
                                        </m:r>
                                      </m:e>
                                      <m:sub>
                                        <m:r>
                                          <a:rPr lang="en-IN" sz="1800" i="1">
                                            <a:effectLst/>
                                            <a:latin typeface="Cambria Math"/>
                                            <a:cs typeface="Times New Roman"/>
                                          </a:rPr>
                                          <m:t>0</m:t>
                                        </m:r>
                                      </m:sub>
                                    </m:sSub>
                                    <m:sSubSup>
                                      <m:sSubSupPr>
                                        <m:ctrlPr>
                                          <a:rPr lang="en-US" sz="1800" i="1">
                                            <a:effectLst/>
                                            <a:latin typeface="Cambria Math"/>
                                            <a:cs typeface="Times New Roman"/>
                                          </a:rPr>
                                        </m:ctrlPr>
                                      </m:sSubSupPr>
                                      <m:e>
                                        <m:r>
                                          <a:rPr lang="en-IN" sz="1800" i="1">
                                            <a:effectLst/>
                                            <a:latin typeface="Cambria Math"/>
                                            <a:cs typeface="Times New Roman"/>
                                          </a:rPr>
                                          <m:t>𝜆</m:t>
                                        </m:r>
                                      </m:e>
                                      <m:sub>
                                        <m:r>
                                          <a:rPr lang="en-IN" sz="1800" i="1">
                                            <a:effectLst/>
                                            <a:latin typeface="Cambria Math"/>
                                            <a:cs typeface="Times New Roman"/>
                                          </a:rPr>
                                          <m:t>𝑛</m:t>
                                        </m:r>
                                      </m:sub>
                                      <m:sup>
                                        <m:r>
                                          <a:rPr lang="en-IN" sz="1800" i="1">
                                            <a:effectLst/>
                                            <a:latin typeface="Cambria Math"/>
                                            <a:cs typeface="Times New Roman"/>
                                          </a:rPr>
                                          <m:t>2</m:t>
                                        </m:r>
                                      </m:sup>
                                    </m:sSubSup>
                                  </m:den>
                                </m:f>
                                <m:sSub>
                                  <m:sSubPr>
                                    <m:ctrlPr>
                                      <a:rPr lang="en-US" sz="1800" i="1">
                                        <a:effectLst/>
                                        <a:latin typeface="Cambria Math"/>
                                        <a:cs typeface="Times New Roman"/>
                                      </a:rPr>
                                    </m:ctrlPr>
                                  </m:sSubPr>
                                  <m:e>
                                    <m:r>
                                      <a:rPr lang="en-IN" sz="1800" i="1">
                                        <a:effectLst/>
                                        <a:latin typeface="Cambria Math"/>
                                        <a:cs typeface="Times New Roman"/>
                                      </a:rPr>
                                      <m:t>𝐹</m:t>
                                    </m:r>
                                  </m:e>
                                  <m:sub>
                                    <m:r>
                                      <a:rPr lang="en-IN" sz="1800" i="1">
                                        <a:effectLst/>
                                        <a:latin typeface="Cambria Math"/>
                                        <a:cs typeface="Times New Roman"/>
                                      </a:rPr>
                                      <m:t>1</m:t>
                                    </m:r>
                                  </m:sub>
                                </m:sSub>
                                <m:d>
                                  <m:dPr>
                                    <m:ctrlPr>
                                      <a:rPr lang="en-US" sz="1800" i="1">
                                        <a:effectLst/>
                                        <a:latin typeface="Cambria Math"/>
                                        <a:cs typeface="Times New Roman"/>
                                      </a:rPr>
                                    </m:ctrlPr>
                                  </m:dPr>
                                  <m:e>
                                    <m:r>
                                      <a:rPr lang="en-IN" sz="1800" i="1">
                                        <a:effectLst/>
                                        <a:latin typeface="Cambria Math"/>
                                        <a:cs typeface="Times New Roman"/>
                                      </a:rPr>
                                      <m:t>h</m:t>
                                    </m:r>
                                  </m:e>
                                </m:d>
                              </m:e>
                            </m:d>
                            <m:f>
                              <m:fPr>
                                <m:ctrlPr>
                                  <a:rPr lang="en-US" sz="1800" i="1">
                                    <a:effectLst/>
                                    <a:latin typeface="Cambria Math"/>
                                    <a:cs typeface="Times New Roman"/>
                                  </a:rPr>
                                </m:ctrlPr>
                              </m:fPr>
                              <m:num>
                                <m:r>
                                  <a:rPr lang="en-IN" sz="1800" i="1">
                                    <a:effectLst/>
                                    <a:latin typeface="Cambria Math"/>
                                    <a:cs typeface="Times New Roman"/>
                                  </a:rPr>
                                  <m:t>1</m:t>
                                </m:r>
                              </m:num>
                              <m:den>
                                <m:r>
                                  <a:rPr lang="en-IN" sz="1800" i="1">
                                    <a:effectLst/>
                                    <a:latin typeface="Cambria Math"/>
                                    <a:cs typeface="Times New Roman"/>
                                  </a:rPr>
                                  <m:t>𝑅𝑒</m:t>
                                </m:r>
                                <m:sSubSup>
                                  <m:sSubSupPr>
                                    <m:ctrlPr>
                                      <a:rPr lang="en-US" sz="1800" i="1">
                                        <a:effectLst/>
                                        <a:latin typeface="Cambria Math"/>
                                        <a:cs typeface="Times New Roman"/>
                                      </a:rPr>
                                    </m:ctrlPr>
                                  </m:sSubSupPr>
                                  <m:e>
                                    <m:r>
                                      <a:rPr lang="en-IN" sz="1800" i="1">
                                        <a:effectLst/>
                                        <a:latin typeface="Cambria Math"/>
                                        <a:cs typeface="Times New Roman"/>
                                      </a:rPr>
                                      <m:t>h</m:t>
                                    </m:r>
                                  </m:e>
                                  <m:sub>
                                    <m:r>
                                      <a:rPr lang="en-IN" sz="1800" i="1">
                                        <a:effectLst/>
                                        <a:latin typeface="Cambria Math"/>
                                        <a:cs typeface="Times New Roman"/>
                                      </a:rPr>
                                      <m:t>0</m:t>
                                    </m:r>
                                  </m:sub>
                                  <m:sup>
                                    <m:r>
                                      <a:rPr lang="en-IN" sz="1800" i="1">
                                        <a:effectLst/>
                                        <a:latin typeface="Cambria Math"/>
                                        <a:cs typeface="Times New Roman"/>
                                      </a:rPr>
                                      <m:t>′</m:t>
                                    </m:r>
                                  </m:sup>
                                </m:sSubSup>
                                <m:sSub>
                                  <m:sSubPr>
                                    <m:ctrlPr>
                                      <a:rPr lang="en-US" sz="1800" i="1">
                                        <a:effectLst/>
                                        <a:latin typeface="Cambria Math"/>
                                        <a:cs typeface="Times New Roman"/>
                                      </a:rPr>
                                    </m:ctrlPr>
                                  </m:sSubPr>
                                  <m:e>
                                    <m:r>
                                      <a:rPr lang="en-IN" sz="1800" i="1">
                                        <a:effectLst/>
                                        <a:latin typeface="Cambria Math"/>
                                        <a:cs typeface="Times New Roman"/>
                                      </a:rPr>
                                      <m:t>h</m:t>
                                    </m:r>
                                    <m:r>
                                      <a:rPr lang="en-IN" sz="1800" i="1">
                                        <a:effectLst/>
                                        <a:latin typeface="Cambria Math"/>
                                        <a:cs typeface="Times New Roman"/>
                                      </a:rPr>
                                      <m:t>𝜎</m:t>
                                    </m:r>
                                  </m:e>
                                  <m:sub>
                                    <m:r>
                                      <a:rPr lang="en-IN" sz="1800" i="1">
                                        <a:effectLst/>
                                        <a:latin typeface="Cambria Math"/>
                                        <a:cs typeface="Times New Roman"/>
                                      </a:rPr>
                                      <m:t>1</m:t>
                                    </m:r>
                                  </m:sub>
                                </m:sSub>
                              </m:den>
                            </m:f>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m:t>
                                </m:r>
                              </m:e>
                              <m:sub>
                                <m:r>
                                  <a:rPr lang="en-IN" sz="1800" i="1">
                                    <a:effectLst/>
                                    <a:latin typeface="Cambria Math"/>
                                    <a:cs typeface="Times New Roman"/>
                                  </a:rPr>
                                  <m:t>1</m:t>
                                </m:r>
                              </m:sub>
                            </m:sSub>
                            <m:d>
                              <m:dPr>
                                <m:ctrlPr>
                                  <a:rPr lang="en-US" sz="1800" i="1">
                                    <a:effectLst/>
                                    <a:latin typeface="Cambria Math"/>
                                    <a:cs typeface="Times New Roman"/>
                                  </a:rPr>
                                </m:ctrlPr>
                              </m:dPr>
                              <m:e>
                                <m:r>
                                  <a:rPr lang="en-IN" sz="1800" i="1">
                                    <a:effectLst/>
                                    <a:latin typeface="Cambria Math"/>
                                    <a:cs typeface="Times New Roman"/>
                                  </a:rPr>
                                  <m:t>h</m:t>
                                </m:r>
                              </m:e>
                            </m:d>
                          </m:e>
                        </m:d>
                      </m:den>
                    </m:f>
                  </m:oMath>
                </a14:m>
                <a:r>
                  <a:rPr lang="en-IN" sz="1800" dirty="0" smtClean="0">
                    <a:effectLst/>
                    <a:latin typeface="Times New Roman"/>
                  </a:rPr>
                  <a:t>			(</a:t>
                </a:r>
                <a:r>
                  <a:rPr lang="en-IN" sz="1800" dirty="0">
                    <a:effectLst/>
                    <a:latin typeface="Times New Roman"/>
                  </a:rPr>
                  <a:t>7.24)</a:t>
                </a:r>
                <a:endParaRPr lang="en-US" sz="1800" dirty="0">
                  <a:effectLst/>
                </a:endParaRPr>
              </a:p>
              <a:p>
                <a:pPr marL="0" indent="0" algn="just">
                  <a:buNone/>
                </a:pPr>
                <a14:m>
                  <m:oMathPara xmlns:m="http://schemas.openxmlformats.org/officeDocument/2006/math">
                    <m:oMathParaPr>
                      <m:jc m:val="left"/>
                    </m:oMathParaPr>
                    <m:oMath xmlns:m="http://schemas.openxmlformats.org/officeDocument/2006/math">
                      <m:sSub>
                        <m:sSubPr>
                          <m:ctrlPr>
                            <a:rPr lang="en-US" sz="1800" i="1">
                              <a:effectLst/>
                              <a:latin typeface="Cambria Math"/>
                              <a:cs typeface="Times New Roman"/>
                            </a:rPr>
                          </m:ctrlPr>
                        </m:sSubPr>
                        <m:e>
                          <m:r>
                            <a:rPr lang="en-IN" sz="1800" i="1">
                              <a:effectLst/>
                              <a:latin typeface="Cambria Math"/>
                              <a:cs typeface="Times New Roman"/>
                            </a:rPr>
                            <m:t>∅</m:t>
                          </m:r>
                        </m:e>
                        <m:sub>
                          <m:r>
                            <a:rPr lang="en-IN" sz="1800" i="1">
                              <a:effectLst/>
                              <a:latin typeface="Cambria Math"/>
                              <a:cs typeface="Times New Roman"/>
                            </a:rPr>
                            <m:t>1</m:t>
                          </m:r>
                        </m:sub>
                      </m:sSub>
                      <m:d>
                        <m:dPr>
                          <m:ctrlPr>
                            <a:rPr lang="en-US" sz="1800" i="1">
                              <a:effectLst/>
                              <a:latin typeface="Cambria Math"/>
                              <a:cs typeface="Times New Roman"/>
                            </a:rPr>
                          </m:ctrlPr>
                        </m:dPr>
                        <m:e>
                          <m:r>
                            <a:rPr lang="en-IN" sz="1800" i="1">
                              <a:effectLst/>
                              <a:latin typeface="Cambria Math"/>
                              <a:cs typeface="Times New Roman"/>
                            </a:rPr>
                            <m:t>h</m:t>
                          </m:r>
                        </m:e>
                      </m:d>
                      <m:r>
                        <a:rPr lang="en-IN" sz="1800" i="1">
                          <a:effectLst/>
                          <a:latin typeface="Cambria Math"/>
                          <a:cs typeface="Times New Roman"/>
                        </a:rPr>
                        <m:t>=−</m:t>
                      </m:r>
                      <m:sSubSup>
                        <m:sSubSupPr>
                          <m:ctrlPr>
                            <a:rPr lang="en-US" sz="1800" i="1">
                              <a:effectLst/>
                              <a:latin typeface="Cambria Math"/>
                              <a:cs typeface="Times New Roman"/>
                            </a:rPr>
                          </m:ctrlPr>
                        </m:sSubSupPr>
                        <m:e>
                          <m:r>
                            <a:rPr lang="en-IN" sz="1800" i="1">
                              <a:effectLst/>
                              <a:latin typeface="Cambria Math"/>
                              <a:cs typeface="Times New Roman"/>
                            </a:rPr>
                            <m:t>𝐾</m:t>
                          </m:r>
                        </m:e>
                        <m:sub>
                          <m:r>
                            <a:rPr lang="en-IN" sz="1800" i="1">
                              <a:effectLst/>
                              <a:latin typeface="Cambria Math"/>
                              <a:cs typeface="Times New Roman"/>
                            </a:rPr>
                            <m:t>0</m:t>
                          </m:r>
                        </m:sub>
                        <m:sup>
                          <m:r>
                            <a:rPr lang="en-IN" sz="1800" i="1">
                              <a:effectLst/>
                              <a:latin typeface="Cambria Math"/>
                              <a:cs typeface="Times New Roman"/>
                            </a:rPr>
                            <m:t>′</m:t>
                          </m:r>
                        </m:sup>
                      </m:sSubSup>
                      <m:d>
                        <m:dPr>
                          <m:ctrlPr>
                            <a:rPr lang="en-US" sz="1800" i="1">
                              <a:effectLst/>
                              <a:latin typeface="Cambria Math"/>
                              <a:cs typeface="Times New Roman"/>
                            </a:rPr>
                          </m:ctrlPr>
                        </m:dPr>
                        <m:e>
                          <m:f>
                            <m:fPr>
                              <m:ctrlPr>
                                <a:rPr lang="en-US" sz="1800" i="1">
                                  <a:effectLst/>
                                  <a:latin typeface="Cambria Math"/>
                                  <a:cs typeface="Times New Roman"/>
                                </a:rPr>
                              </m:ctrlPr>
                            </m:fPr>
                            <m:num>
                              <m:r>
                                <a:rPr lang="en-IN" sz="1800" i="1">
                                  <a:effectLst/>
                                  <a:latin typeface="Cambria Math"/>
                                  <a:cs typeface="Times New Roman"/>
                                </a:rPr>
                                <m:t>2</m:t>
                              </m:r>
                              <m:sSub>
                                <m:sSubPr>
                                  <m:ctrlPr>
                                    <a:rPr lang="en-US" sz="1800" i="1">
                                      <a:effectLst/>
                                      <a:latin typeface="Cambria Math"/>
                                      <a:cs typeface="Times New Roman"/>
                                    </a:rPr>
                                  </m:ctrlPr>
                                </m:sSubPr>
                                <m:e>
                                  <m:r>
                                    <a:rPr lang="en-IN" sz="1800" i="1">
                                      <a:effectLst/>
                                      <a:latin typeface="Cambria Math"/>
                                      <a:cs typeface="Times New Roman"/>
                                    </a:rPr>
                                    <m:t>𝜆</m:t>
                                  </m:r>
                                </m:e>
                                <m:sub>
                                  <m:r>
                                    <a:rPr lang="en-IN" sz="1800" i="1">
                                      <a:effectLst/>
                                      <a:latin typeface="Cambria Math"/>
                                      <a:cs typeface="Times New Roman"/>
                                    </a:rPr>
                                    <m:t>𝑛</m:t>
                                  </m:r>
                                </m:sub>
                              </m:sSub>
                              <m:sSubSup>
                                <m:sSubSupPr>
                                  <m:ctrlPr>
                                    <a:rPr lang="en-US" sz="1800" i="1">
                                      <a:effectLst/>
                                      <a:latin typeface="Cambria Math"/>
                                      <a:cs typeface="Times New Roman"/>
                                    </a:rPr>
                                  </m:ctrlPr>
                                </m:sSubSupPr>
                                <m:e>
                                  <m:r>
                                    <a:rPr lang="en-IN" sz="1800" i="1">
                                      <a:effectLst/>
                                      <a:latin typeface="Cambria Math"/>
                                      <a:cs typeface="Times New Roman"/>
                                    </a:rPr>
                                    <m:t>h</m:t>
                                  </m:r>
                                </m:e>
                                <m:sub>
                                  <m:r>
                                    <a:rPr lang="en-IN" sz="1800" i="1">
                                      <a:effectLst/>
                                      <a:latin typeface="Cambria Math"/>
                                      <a:cs typeface="Times New Roman"/>
                                    </a:rPr>
                                    <m:t>0</m:t>
                                  </m:r>
                                </m:sub>
                                <m:sup>
                                  <m:r>
                                    <a:rPr lang="en-IN" sz="1800" i="1">
                                      <a:effectLst/>
                                      <a:latin typeface="Cambria Math"/>
                                      <a:cs typeface="Times New Roman"/>
                                    </a:rPr>
                                    <m:t>′</m:t>
                                  </m:r>
                                </m:sup>
                              </m:sSubSup>
                              <m:r>
                                <a:rPr lang="en-IN" sz="1800" i="1">
                                  <a:effectLst/>
                                  <a:latin typeface="Cambria Math"/>
                                  <a:cs typeface="Times New Roman"/>
                                </a:rPr>
                                <m:t> </m:t>
                              </m:r>
                              <m:rad>
                                <m:radPr>
                                  <m:degHide m:val="on"/>
                                  <m:ctrlPr>
                                    <a:rPr lang="en-US" sz="1800" i="1">
                                      <a:effectLst/>
                                      <a:latin typeface="Cambria Math"/>
                                      <a:cs typeface="Times New Roman"/>
                                    </a:rPr>
                                  </m:ctrlPr>
                                </m:radPr>
                                <m:deg/>
                                <m:e>
                                  <m:r>
                                    <a:rPr lang="en-IN" sz="1800" i="1">
                                      <a:effectLst/>
                                      <a:latin typeface="Cambria Math"/>
                                      <a:cs typeface="Times New Roman"/>
                                    </a:rPr>
                                    <m:t>1</m:t>
                                  </m:r>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h</m:t>
                                  </m:r>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𝐻</m:t>
                                  </m:r>
                                </m:e>
                              </m:rad>
                            </m:num>
                            <m:den>
                              <m:r>
                                <a:rPr lang="en-IN" sz="1800" i="1">
                                  <a:effectLst/>
                                  <a:latin typeface="Cambria Math"/>
                                  <a:cs typeface="Times New Roman"/>
                                </a:rPr>
                                <m:t>2</m:t>
                              </m:r>
                              <m:sSubSup>
                                <m:sSubSupPr>
                                  <m:ctrlPr>
                                    <a:rPr lang="en-US" sz="1800" i="1">
                                      <a:effectLst/>
                                      <a:latin typeface="Cambria Math"/>
                                      <a:cs typeface="Times New Roman"/>
                                    </a:rPr>
                                  </m:ctrlPr>
                                </m:sSubSupPr>
                                <m:e>
                                  <m:r>
                                    <a:rPr lang="en-IN" sz="1800" i="1">
                                      <a:effectLst/>
                                      <a:latin typeface="Cambria Math"/>
                                      <a:cs typeface="Times New Roman"/>
                                    </a:rPr>
                                    <m:t>𝜆</m:t>
                                  </m:r>
                                  <m:r>
                                    <a:rPr lang="en-IN" sz="1800" i="1">
                                      <a:effectLst/>
                                      <a:latin typeface="Cambria Math"/>
                                      <a:cs typeface="Times New Roman"/>
                                    </a:rPr>
                                    <m:t>h</m:t>
                                  </m:r>
                                </m:e>
                                <m:sub>
                                  <m:r>
                                    <a:rPr lang="en-IN" sz="1800" i="1">
                                      <a:effectLst/>
                                      <a:latin typeface="Cambria Math"/>
                                      <a:cs typeface="Times New Roman"/>
                                    </a:rPr>
                                    <m:t>0</m:t>
                                  </m:r>
                                </m:sub>
                                <m:sup>
                                  <m:r>
                                    <a:rPr lang="en-IN" sz="1800" i="1">
                                      <a:effectLst/>
                                      <a:latin typeface="Cambria Math"/>
                                      <a:cs typeface="Times New Roman"/>
                                    </a:rPr>
                                    <m:t>′</m:t>
                                  </m:r>
                                </m:sup>
                              </m:sSubSup>
                              <m:rad>
                                <m:radPr>
                                  <m:degHide m:val="on"/>
                                  <m:ctrlPr>
                                    <a:rPr lang="en-US" sz="1800" i="1">
                                      <a:effectLst/>
                                      <a:latin typeface="Cambria Math"/>
                                      <a:cs typeface="Times New Roman"/>
                                    </a:rPr>
                                  </m:ctrlPr>
                                </m:radPr>
                                <m:deg/>
                                <m:e>
                                  <m:r>
                                    <a:rPr lang="en-IN" sz="1800" i="1">
                                      <a:effectLst/>
                                      <a:latin typeface="Cambria Math"/>
                                      <a:cs typeface="Times New Roman"/>
                                    </a:rPr>
                                    <m:t>1</m:t>
                                  </m:r>
                                  <m:r>
                                    <a:rPr lang="en-IN" sz="1800" i="1">
                                      <a:effectLst/>
                                      <a:latin typeface="Cambria Math"/>
                                      <a:cs typeface="Times New Roman"/>
                                    </a:rPr>
                                    <m:t>−</m:t>
                                  </m:r>
                                  <m:d>
                                    <m:dPr>
                                      <m:ctrlPr>
                                        <a:rPr lang="en-US" sz="1800" i="1">
                                          <a:effectLst/>
                                          <a:latin typeface="Cambria Math"/>
                                          <a:cs typeface="Times New Roman"/>
                                        </a:rPr>
                                      </m:ctrlPr>
                                    </m:dPr>
                                    <m:e>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h</m:t>
                                      </m:r>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𝐻</m:t>
                                      </m:r>
                                    </m:e>
                                  </m:d>
                                </m:e>
                              </m:rad>
                              <m:r>
                                <a:rPr lang="en-IN" sz="1800" i="1">
                                  <a:effectLst/>
                                  <a:latin typeface="Cambria Math"/>
                                  <a:cs typeface="Times New Roman"/>
                                </a:rPr>
                                <m:t> / </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  </m:t>
                              </m:r>
                            </m:den>
                          </m:f>
                        </m:e>
                      </m:d>
                      <m:r>
                        <a:rPr lang="en-IN" sz="1800" i="1">
                          <a:effectLst/>
                          <a:latin typeface="Cambria Math"/>
                          <a:cs typeface="Times New Roman"/>
                        </a:rPr>
                        <m:t> </m:t>
                      </m:r>
                      <m:sSub>
                        <m:sSubPr>
                          <m:ctrlPr>
                            <a:rPr lang="en-US" sz="1800" i="1">
                              <a:effectLst/>
                              <a:latin typeface="Cambria Math"/>
                              <a:cs typeface="Times New Roman"/>
                            </a:rPr>
                          </m:ctrlPr>
                        </m:sSubPr>
                        <m:e>
                          <m:r>
                            <a:rPr lang="en-IN" sz="1800" i="1">
                              <a:effectLst/>
                              <a:latin typeface="Cambria Math"/>
                              <a:cs typeface="Times New Roman"/>
                            </a:rPr>
                            <m:t>𝐼</m:t>
                          </m:r>
                        </m:e>
                        <m:sub>
                          <m:r>
                            <a:rPr lang="en-IN" sz="1800" i="1">
                              <a:effectLst/>
                              <a:latin typeface="Cambria Math"/>
                              <a:cs typeface="Times New Roman"/>
                            </a:rPr>
                            <m:t>0</m:t>
                          </m:r>
                        </m:sub>
                      </m:sSub>
                      <m:d>
                        <m:dPr>
                          <m:ctrlPr>
                            <a:rPr lang="en-US" sz="1800" i="1">
                              <a:effectLst/>
                              <a:latin typeface="Cambria Math"/>
                              <a:cs typeface="Times New Roman"/>
                            </a:rPr>
                          </m:ctrlPr>
                        </m:dPr>
                        <m:e>
                          <m:f>
                            <m:fPr>
                              <m:ctrlPr>
                                <a:rPr lang="en-US" sz="1800" i="1">
                                  <a:effectLst/>
                                  <a:latin typeface="Cambria Math"/>
                                  <a:cs typeface="Times New Roman"/>
                                </a:rPr>
                              </m:ctrlPr>
                            </m:fPr>
                            <m:num>
                              <m:r>
                                <a:rPr lang="en-IN" sz="1800" i="1">
                                  <a:effectLst/>
                                  <a:latin typeface="Cambria Math"/>
                                  <a:cs typeface="Times New Roman"/>
                                </a:rPr>
                                <m:t>2</m:t>
                              </m:r>
                              <m:sSub>
                                <m:sSubPr>
                                  <m:ctrlPr>
                                    <a:rPr lang="en-US" sz="1800" i="1">
                                      <a:effectLst/>
                                      <a:latin typeface="Cambria Math"/>
                                      <a:cs typeface="Times New Roman"/>
                                    </a:rPr>
                                  </m:ctrlPr>
                                </m:sSubPr>
                                <m:e>
                                  <m:r>
                                    <a:rPr lang="en-IN" sz="1800" i="1">
                                      <a:effectLst/>
                                      <a:latin typeface="Cambria Math"/>
                                      <a:cs typeface="Times New Roman"/>
                                    </a:rPr>
                                    <m:t>𝜆</m:t>
                                  </m:r>
                                </m:e>
                                <m:sub>
                                  <m:r>
                                    <a:rPr lang="en-IN" sz="1800" i="1">
                                      <a:effectLst/>
                                      <a:latin typeface="Cambria Math"/>
                                      <a:cs typeface="Times New Roman"/>
                                    </a:rPr>
                                    <m:t>𝑛</m:t>
                                  </m:r>
                                </m:sub>
                              </m:sSub>
                              <m:sSubSup>
                                <m:sSubSupPr>
                                  <m:ctrlPr>
                                    <a:rPr lang="en-US" sz="1800" i="1">
                                      <a:effectLst/>
                                      <a:latin typeface="Cambria Math"/>
                                      <a:cs typeface="Times New Roman"/>
                                    </a:rPr>
                                  </m:ctrlPr>
                                </m:sSubSupPr>
                                <m:e>
                                  <m:r>
                                    <a:rPr lang="en-IN" sz="1800" i="1">
                                      <a:effectLst/>
                                      <a:latin typeface="Cambria Math"/>
                                      <a:cs typeface="Times New Roman"/>
                                    </a:rPr>
                                    <m:t>h</m:t>
                                  </m:r>
                                </m:e>
                                <m:sub>
                                  <m:r>
                                    <a:rPr lang="en-IN" sz="1800" i="1">
                                      <a:effectLst/>
                                      <a:latin typeface="Cambria Math"/>
                                      <a:cs typeface="Times New Roman"/>
                                    </a:rPr>
                                    <m:t>0</m:t>
                                  </m:r>
                                </m:sub>
                                <m:sup>
                                  <m:r>
                                    <a:rPr lang="en-IN" sz="1800" i="1">
                                      <a:effectLst/>
                                      <a:latin typeface="Cambria Math"/>
                                      <a:cs typeface="Times New Roman"/>
                                    </a:rPr>
                                    <m:t>′</m:t>
                                  </m:r>
                                </m:sup>
                              </m:sSubSup>
                              <m:rad>
                                <m:radPr>
                                  <m:degHide m:val="on"/>
                                  <m:ctrlPr>
                                    <a:rPr lang="en-US" sz="1800" i="1">
                                      <a:effectLst/>
                                      <a:latin typeface="Cambria Math"/>
                                      <a:cs typeface="Times New Roman"/>
                                    </a:rPr>
                                  </m:ctrlPr>
                                </m:radPr>
                                <m:deg/>
                                <m:e>
                                  <m:r>
                                    <a:rPr lang="en-IN" sz="1800" i="1">
                                      <a:effectLst/>
                                      <a:latin typeface="Cambria Math"/>
                                      <a:cs typeface="Times New Roman"/>
                                    </a:rPr>
                                    <m:t>1</m:t>
                                  </m:r>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h</m:t>
                                  </m:r>
                                </m:e>
                              </m:rad>
                            </m:num>
                            <m:den>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den>
                          </m:f>
                        </m:e>
                      </m:d>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𝐾</m:t>
                          </m:r>
                        </m:e>
                        <m:sub>
                          <m:r>
                            <a:rPr lang="en-IN" sz="1800" i="1">
                              <a:effectLst/>
                              <a:latin typeface="Cambria Math"/>
                              <a:cs typeface="Times New Roman"/>
                            </a:rPr>
                            <m:t>0</m:t>
                          </m:r>
                        </m:sub>
                      </m:sSub>
                      <m:d>
                        <m:dPr>
                          <m:ctrlPr>
                            <a:rPr lang="en-US" sz="1800" i="1">
                              <a:effectLst/>
                              <a:latin typeface="Cambria Math"/>
                              <a:cs typeface="Times New Roman"/>
                            </a:rPr>
                          </m:ctrlPr>
                        </m:dPr>
                        <m:e>
                          <m:f>
                            <m:fPr>
                              <m:ctrlPr>
                                <a:rPr lang="en-US" sz="1800" i="1">
                                  <a:effectLst/>
                                  <a:latin typeface="Cambria Math"/>
                                  <a:cs typeface="Times New Roman"/>
                                </a:rPr>
                              </m:ctrlPr>
                            </m:fPr>
                            <m:num>
                              <m:r>
                                <a:rPr lang="en-IN" sz="1800" i="1">
                                  <a:effectLst/>
                                  <a:latin typeface="Cambria Math"/>
                                  <a:cs typeface="Times New Roman"/>
                                </a:rPr>
                                <m:t>2</m:t>
                              </m:r>
                              <m:sSub>
                                <m:sSubPr>
                                  <m:ctrlPr>
                                    <a:rPr lang="en-US" sz="1800" i="1">
                                      <a:effectLst/>
                                      <a:latin typeface="Cambria Math"/>
                                      <a:cs typeface="Times New Roman"/>
                                    </a:rPr>
                                  </m:ctrlPr>
                                </m:sSubPr>
                                <m:e>
                                  <m:r>
                                    <a:rPr lang="en-IN" sz="1800" i="1">
                                      <a:effectLst/>
                                      <a:latin typeface="Cambria Math"/>
                                      <a:cs typeface="Times New Roman"/>
                                    </a:rPr>
                                    <m:t>𝜆</m:t>
                                  </m:r>
                                </m:e>
                                <m:sub>
                                  <m:r>
                                    <a:rPr lang="en-IN" sz="1800" i="1">
                                      <a:effectLst/>
                                      <a:latin typeface="Cambria Math"/>
                                      <a:cs typeface="Times New Roman"/>
                                    </a:rPr>
                                    <m:t>𝑛</m:t>
                                  </m:r>
                                </m:sub>
                              </m:sSub>
                              <m:sSubSup>
                                <m:sSubSupPr>
                                  <m:ctrlPr>
                                    <a:rPr lang="en-US" sz="1800" i="1">
                                      <a:effectLst/>
                                      <a:latin typeface="Cambria Math"/>
                                      <a:cs typeface="Times New Roman"/>
                                    </a:rPr>
                                  </m:ctrlPr>
                                </m:sSubSupPr>
                                <m:e>
                                  <m:r>
                                    <a:rPr lang="en-IN" sz="1800" i="1">
                                      <a:effectLst/>
                                      <a:latin typeface="Cambria Math"/>
                                      <a:cs typeface="Times New Roman"/>
                                    </a:rPr>
                                    <m:t>h</m:t>
                                  </m:r>
                                </m:e>
                                <m:sub>
                                  <m:r>
                                    <a:rPr lang="en-IN" sz="1800" i="1">
                                      <a:effectLst/>
                                      <a:latin typeface="Cambria Math"/>
                                      <a:cs typeface="Times New Roman"/>
                                    </a:rPr>
                                    <m:t>0</m:t>
                                  </m:r>
                                </m:sub>
                                <m:sup>
                                  <m:r>
                                    <a:rPr lang="en-IN" sz="1800" i="1">
                                      <a:effectLst/>
                                      <a:latin typeface="Cambria Math"/>
                                      <a:cs typeface="Times New Roman"/>
                                    </a:rPr>
                                    <m:t>′</m:t>
                                  </m:r>
                                </m:sup>
                              </m:sSubSup>
                              <m:rad>
                                <m:radPr>
                                  <m:degHide m:val="on"/>
                                  <m:ctrlPr>
                                    <a:rPr lang="en-US" sz="1800" i="1">
                                      <a:effectLst/>
                                      <a:latin typeface="Cambria Math"/>
                                      <a:cs typeface="Times New Roman"/>
                                    </a:rPr>
                                  </m:ctrlPr>
                                </m:radPr>
                                <m:deg/>
                                <m:e>
                                  <m:r>
                                    <a:rPr lang="en-IN" sz="1800" i="1">
                                      <a:effectLst/>
                                      <a:latin typeface="Cambria Math"/>
                                      <a:cs typeface="Times New Roman"/>
                                    </a:rPr>
                                    <m:t>1</m:t>
                                  </m:r>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r>
                                    <a:rPr lang="en-IN" sz="1800" i="1">
                                      <a:effectLst/>
                                      <a:latin typeface="Cambria Math"/>
                                      <a:cs typeface="Times New Roman"/>
                                    </a:rPr>
                                    <m:t>h</m:t>
                                  </m:r>
                                </m:e>
                              </m:rad>
                            </m:num>
                            <m:den>
                              <m:sSup>
                                <m:sSupPr>
                                  <m:ctrlPr>
                                    <a:rPr lang="en-US" sz="1800" i="1">
                                      <a:effectLst/>
                                      <a:latin typeface="Cambria Math"/>
                                      <a:cs typeface="Times New Roman"/>
                                    </a:rPr>
                                  </m:ctrlPr>
                                </m:sSupPr>
                                <m:e>
                                  <m:r>
                                    <a:rPr lang="en-IN" sz="1800" i="1">
                                      <a:effectLst/>
                                      <a:latin typeface="Cambria Math"/>
                                      <a:cs typeface="Times New Roman"/>
                                    </a:rPr>
                                    <m:t>𝛽</m:t>
                                  </m:r>
                                </m:e>
                                <m:sup>
                                  <m:r>
                                    <a:rPr lang="en-IN" sz="1800" i="1">
                                      <a:effectLst/>
                                      <a:latin typeface="Cambria Math"/>
                                      <a:cs typeface="Times New Roman"/>
                                    </a:rPr>
                                    <m:t>′</m:t>
                                  </m:r>
                                </m:sup>
                              </m:sSup>
                            </m:den>
                          </m:f>
                        </m:e>
                      </m:d>
                    </m:oMath>
                  </m:oMathPara>
                </a14:m>
                <a:endParaRPr lang="en-US" sz="1800" dirty="0">
                  <a:effectLst/>
                </a:endParaRPr>
              </a:p>
              <a:p>
                <a:pPr marL="0" indent="0" algn="just">
                  <a:buNone/>
                </a:pPr>
                <a:r>
                  <a:rPr lang="en-IN" sz="1800" dirty="0">
                    <a:effectLst/>
                    <a:latin typeface="Times New Roman"/>
                  </a:rPr>
                  <a:t> </a:t>
                </a:r>
                <a:endParaRPr lang="en-US" sz="1800" dirty="0">
                  <a:effectLst/>
                </a:endParaRPr>
              </a:p>
              <a:p>
                <a:pPr marL="0" indent="0" algn="just">
                  <a:buNone/>
                </a:pPr>
                <a14:m>
                  <m:oMathPara xmlns:m="http://schemas.openxmlformats.org/officeDocument/2006/math">
                    <m:oMathParaPr>
                      <m:jc m:val="left"/>
                    </m:oMathParaPr>
                    <m:oMath xmlns:m="http://schemas.openxmlformats.org/officeDocument/2006/math">
                      <m:sSub>
                        <m:sSubPr>
                          <m:ctrlPr>
                            <a:rPr lang="en-US" sz="1800" i="1">
                              <a:effectLst/>
                              <a:latin typeface="Cambria Math"/>
                              <a:cs typeface="Times New Roman"/>
                            </a:rPr>
                          </m:ctrlPr>
                        </m:sSubPr>
                        <m:e>
                          <m:r>
                            <a:rPr lang="en-IN" sz="1800" i="1">
                              <a:effectLst/>
                              <a:latin typeface="Cambria Math"/>
                              <a:cs typeface="Times New Roman"/>
                            </a:rPr>
                            <m:t>𝜆</m:t>
                          </m:r>
                        </m:e>
                        <m:sub>
                          <m:r>
                            <a:rPr lang="en-IN" sz="1800" i="1">
                              <a:effectLst/>
                              <a:latin typeface="Cambria Math"/>
                              <a:cs typeface="Times New Roman"/>
                            </a:rPr>
                            <m:t>𝑛</m:t>
                          </m:r>
                        </m:sub>
                      </m:sSub>
                      <m:r>
                        <a:rPr lang="en-IN" sz="1800" i="1">
                          <a:effectLst/>
                          <a:latin typeface="Cambria Math"/>
                          <a:cs typeface="Times New Roman"/>
                        </a:rPr>
                        <m:t>=</m:t>
                      </m:r>
                      <m:d>
                        <m:dPr>
                          <m:ctrlPr>
                            <a:rPr lang="en-US" sz="1800" i="1">
                              <a:effectLst/>
                              <a:latin typeface="Cambria Math"/>
                              <a:cs typeface="Times New Roman"/>
                            </a:rPr>
                          </m:ctrlPr>
                        </m:dPr>
                        <m:e>
                          <m:r>
                            <a:rPr lang="en-IN" sz="1800" i="1">
                              <a:effectLst/>
                              <a:latin typeface="Cambria Math"/>
                              <a:cs typeface="Times New Roman"/>
                            </a:rPr>
                            <m:t>2</m:t>
                          </m:r>
                          <m:r>
                            <a:rPr lang="en-IN" sz="1800" i="1">
                              <a:effectLst/>
                              <a:latin typeface="Cambria Math"/>
                              <a:cs typeface="Times New Roman"/>
                            </a:rPr>
                            <m:t>𝑛</m:t>
                          </m:r>
                          <m:r>
                            <a:rPr lang="en-IN" sz="1800" i="1">
                              <a:effectLst/>
                              <a:latin typeface="Cambria Math"/>
                              <a:cs typeface="Times New Roman"/>
                            </a:rPr>
                            <m:t>+</m:t>
                          </m:r>
                          <m:r>
                            <a:rPr lang="en-IN" sz="1800" i="1">
                              <a:effectLst/>
                              <a:latin typeface="Cambria Math"/>
                              <a:cs typeface="Times New Roman"/>
                            </a:rPr>
                            <m:t>1</m:t>
                          </m:r>
                        </m:e>
                      </m:d>
                      <m:f>
                        <m:fPr>
                          <m:ctrlPr>
                            <a:rPr lang="en-US" sz="1800" i="1">
                              <a:effectLst/>
                              <a:latin typeface="Cambria Math"/>
                              <a:cs typeface="Times New Roman"/>
                            </a:rPr>
                          </m:ctrlPr>
                        </m:fPr>
                        <m:num>
                          <m:r>
                            <a:rPr lang="en-IN" sz="1800" i="1">
                              <a:effectLst/>
                              <a:latin typeface="Cambria Math"/>
                              <a:cs typeface="Times New Roman"/>
                            </a:rPr>
                            <m:t>𝜋</m:t>
                          </m:r>
                        </m:num>
                        <m:den>
                          <m:r>
                            <a:rPr lang="en-IN" sz="1800" i="1">
                              <a:effectLst/>
                              <a:latin typeface="Cambria Math"/>
                              <a:cs typeface="Times New Roman"/>
                            </a:rPr>
                            <m:t>2</m:t>
                          </m:r>
                        </m:den>
                      </m:f>
                    </m:oMath>
                  </m:oMathPara>
                </a14:m>
                <a:endParaRPr lang="en-US" sz="1800" dirty="0">
                  <a:effectLst/>
                </a:endParaRPr>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4906963"/>
              </a:xfrm>
              <a:blipFill rotWithShape="1">
                <a:blip r:embed="rId2"/>
                <a:stretch>
                  <a:fillRect l="-593" b="-64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88</a:t>
            </a:fld>
            <a:endParaRPr lang="en-US"/>
          </a:p>
        </p:txBody>
      </p:sp>
    </p:spTree>
    <p:extLst>
      <p:ext uri="{BB962C8B-B14F-4D97-AF65-F5344CB8AC3E}">
        <p14:creationId xmlns:p14="http://schemas.microsoft.com/office/powerpoint/2010/main" val="36692373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029200"/>
              </a:xfrm>
            </p:spPr>
            <p:txBody>
              <a:bodyPr>
                <a:noAutofit/>
              </a:bodyPr>
              <a:lstStyle/>
              <a:p>
                <a:pPr marL="0" indent="0" algn="just">
                  <a:buNone/>
                </a:pPr>
                <a:r>
                  <a:rPr lang="en-IN" sz="1800" dirty="0">
                    <a:latin typeface="Times New Roman"/>
                  </a:rPr>
                  <a:t>Finally we have temperature in fluid region as:</a:t>
                </a:r>
                <a:endParaRPr lang="en-US" sz="1800" dirty="0">
                  <a:effectLst/>
                </a:endParaRPr>
              </a:p>
              <a:p>
                <a:pPr marL="0" indent="0" algn="just">
                  <a:buNone/>
                </a:pPr>
                <a:r>
                  <a:rPr lang="en-IN" sz="1800" dirty="0">
                    <a:effectLst/>
                    <a:latin typeface="Times New Roman"/>
                  </a:rPr>
                  <a:t> </a:t>
                </a:r>
                <a:endParaRPr lang="en-US" sz="1800" dirty="0">
                  <a:effectLst/>
                </a:endParaRPr>
              </a:p>
              <a:p>
                <a:pPr marL="0" indent="0" algn="just">
                  <a:buNone/>
                </a:pPr>
                <a14:m>
                  <m:oMath xmlns:m="http://schemas.openxmlformats.org/officeDocument/2006/math">
                    <m:r>
                      <a:rPr lang="en-IN" sz="1800" i="1">
                        <a:effectLst/>
                        <a:latin typeface="Cambria Math"/>
                        <a:cs typeface="Times New Roman"/>
                      </a:rPr>
                      <m:t>𝑇</m:t>
                    </m:r>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𝑇</m:t>
                        </m:r>
                      </m:e>
                      <m:sub>
                        <m:r>
                          <a:rPr lang="en-IN" sz="1800" i="1">
                            <a:effectLst/>
                            <a:latin typeface="Cambria Math"/>
                            <a:cs typeface="Times New Roman"/>
                          </a:rPr>
                          <m:t>0</m:t>
                        </m:r>
                      </m:sub>
                    </m:sSub>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𝑔</m:t>
                        </m:r>
                      </m:e>
                      <m:sub>
                        <m:r>
                          <a:rPr lang="en-IN" sz="1800" i="1">
                            <a:effectLst/>
                            <a:latin typeface="Cambria Math"/>
                            <a:cs typeface="Times New Roman"/>
                          </a:rPr>
                          <m:t>0</m:t>
                        </m:r>
                      </m:sub>
                    </m:sSub>
                    <m:d>
                      <m:dPr>
                        <m:ctrlPr>
                          <a:rPr lang="en-US" sz="1800" i="1">
                            <a:effectLst/>
                            <a:latin typeface="Cambria Math"/>
                            <a:cs typeface="Times New Roman"/>
                          </a:rPr>
                        </m:ctrlPr>
                      </m:dPr>
                      <m:e>
                        <m:r>
                          <a:rPr lang="en-IN" sz="1800" i="1">
                            <a:effectLst/>
                            <a:latin typeface="Cambria Math"/>
                            <a:cs typeface="Times New Roman"/>
                          </a:rPr>
                          <m:t>𝑦</m:t>
                        </m:r>
                      </m:e>
                    </m:d>
                    <m:r>
                      <a:rPr lang="en-IN" sz="1800" i="1">
                        <a:effectLst/>
                        <a:latin typeface="Cambria Math"/>
                        <a:cs typeface="Times New Roman"/>
                      </a:rPr>
                      <m:t>+</m:t>
                    </m:r>
                    <m:r>
                      <a:rPr lang="en-IN" sz="1800" i="1" smtClean="0">
                        <a:effectLst/>
                        <a:latin typeface="Cambria Math"/>
                        <a:cs typeface="Times New Roman"/>
                      </a:rPr>
                      <m:t>𝑅𝑒</m:t>
                    </m:r>
                    <m:sSub>
                      <m:sSubPr>
                        <m:ctrlPr>
                          <a:rPr lang="en-US" sz="1800" i="1">
                            <a:effectLst/>
                            <a:latin typeface="Cambria Math"/>
                            <a:cs typeface="Times New Roman"/>
                          </a:rPr>
                        </m:ctrlPr>
                      </m:sSubPr>
                      <m:e>
                        <m:r>
                          <a:rPr lang="en-IN" sz="1800" i="1">
                            <a:effectLst/>
                            <a:latin typeface="Cambria Math"/>
                            <a:cs typeface="Times New Roman"/>
                          </a:rPr>
                          <m:t>𝑔</m:t>
                        </m:r>
                      </m:e>
                      <m:sub>
                        <m:r>
                          <a:rPr lang="en-IN" sz="1800" i="1">
                            <a:effectLst/>
                            <a:latin typeface="Cambria Math"/>
                            <a:cs typeface="Times New Roman"/>
                          </a:rPr>
                          <m:t>1</m:t>
                        </m:r>
                      </m:sub>
                    </m:sSub>
                    <m:d>
                      <m:dPr>
                        <m:ctrlPr>
                          <a:rPr lang="en-US" sz="1800" i="1">
                            <a:effectLst/>
                            <a:latin typeface="Cambria Math"/>
                            <a:cs typeface="Times New Roman"/>
                          </a:rPr>
                        </m:ctrlPr>
                      </m:dPr>
                      <m:e>
                        <m:r>
                          <a:rPr lang="en-IN" sz="1800" i="1">
                            <a:effectLst/>
                            <a:latin typeface="Cambria Math"/>
                            <a:cs typeface="Times New Roman"/>
                          </a:rPr>
                          <m:t>𝑦</m:t>
                        </m:r>
                      </m:e>
                    </m:d>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𝑥</m:t>
                        </m:r>
                      </m:e>
                      <m:sup>
                        <m:r>
                          <a:rPr lang="en-IN" sz="1800" i="1">
                            <a:effectLst/>
                            <a:latin typeface="Cambria Math"/>
                            <a:cs typeface="Times New Roman"/>
                          </a:rPr>
                          <m:t>2</m:t>
                        </m:r>
                      </m:sup>
                    </m:sSup>
                    <m:sSub>
                      <m:sSubPr>
                        <m:ctrlPr>
                          <a:rPr lang="en-US" sz="1800" i="1">
                            <a:effectLst/>
                            <a:latin typeface="Cambria Math"/>
                            <a:cs typeface="Times New Roman"/>
                          </a:rPr>
                        </m:ctrlPr>
                      </m:sSubPr>
                      <m:e>
                        <m:r>
                          <a:rPr lang="en-IN" sz="1800" i="1">
                            <a:effectLst/>
                            <a:latin typeface="Cambria Math"/>
                            <a:cs typeface="Times New Roman"/>
                          </a:rPr>
                          <m:t>𝑞</m:t>
                        </m:r>
                      </m:e>
                      <m:sub>
                        <m:r>
                          <a:rPr lang="en-IN" sz="1800" i="1">
                            <a:effectLst/>
                            <a:latin typeface="Cambria Math"/>
                            <a:cs typeface="Times New Roman"/>
                          </a:rPr>
                          <m:t>0</m:t>
                        </m:r>
                      </m:sub>
                    </m:sSub>
                    <m:d>
                      <m:dPr>
                        <m:ctrlPr>
                          <a:rPr lang="en-US" sz="1800" i="1">
                            <a:effectLst/>
                            <a:latin typeface="Cambria Math"/>
                            <a:cs typeface="Times New Roman"/>
                          </a:rPr>
                        </m:ctrlPr>
                      </m:dPr>
                      <m:e>
                        <m:r>
                          <a:rPr lang="en-IN" sz="1800" i="1">
                            <a:effectLst/>
                            <a:latin typeface="Cambria Math"/>
                            <a:cs typeface="Times New Roman"/>
                          </a:rPr>
                          <m:t>𝑦</m:t>
                        </m:r>
                      </m:e>
                    </m:d>
                    <m:r>
                      <a:rPr lang="en-IN" sz="1800" i="1">
                        <a:effectLst/>
                        <a:latin typeface="Cambria Math"/>
                        <a:cs typeface="Times New Roman"/>
                      </a:rPr>
                      <m:t>+</m:t>
                    </m:r>
                    <m:r>
                      <a:rPr lang="en-IN" sz="1800" i="1" smtClean="0">
                        <a:effectLst/>
                        <a:latin typeface="Cambria Math"/>
                        <a:cs typeface="Times New Roman"/>
                      </a:rPr>
                      <m:t>𝑅𝑒</m:t>
                    </m:r>
                    <m:sSup>
                      <m:sSupPr>
                        <m:ctrlPr>
                          <a:rPr lang="en-US" sz="1800" i="1">
                            <a:effectLst/>
                            <a:latin typeface="Cambria Math"/>
                            <a:cs typeface="Times New Roman"/>
                          </a:rPr>
                        </m:ctrlPr>
                      </m:sSupPr>
                      <m:e>
                        <m:r>
                          <a:rPr lang="en-IN" sz="1800" i="1">
                            <a:effectLst/>
                            <a:latin typeface="Cambria Math"/>
                            <a:cs typeface="Times New Roman"/>
                          </a:rPr>
                          <m:t>𝑥</m:t>
                        </m:r>
                      </m:e>
                      <m:sup>
                        <m:r>
                          <a:rPr lang="en-IN" sz="1800" i="1">
                            <a:effectLst/>
                            <a:latin typeface="Cambria Math"/>
                            <a:cs typeface="Times New Roman"/>
                          </a:rPr>
                          <m:t>2</m:t>
                        </m:r>
                      </m:sup>
                    </m:sSup>
                    <m:sSub>
                      <m:sSubPr>
                        <m:ctrlPr>
                          <a:rPr lang="en-US" sz="1800" i="1">
                            <a:effectLst/>
                            <a:latin typeface="Cambria Math"/>
                            <a:cs typeface="Times New Roman"/>
                          </a:rPr>
                        </m:ctrlPr>
                      </m:sSubPr>
                      <m:e>
                        <m:r>
                          <a:rPr lang="en-IN" sz="1800" i="1">
                            <a:effectLst/>
                            <a:latin typeface="Cambria Math"/>
                            <a:cs typeface="Times New Roman"/>
                          </a:rPr>
                          <m:t>𝑞</m:t>
                        </m:r>
                      </m:e>
                      <m:sub>
                        <m:r>
                          <a:rPr lang="en-IN" sz="1800" i="1">
                            <a:effectLst/>
                            <a:latin typeface="Cambria Math"/>
                            <a:cs typeface="Times New Roman"/>
                          </a:rPr>
                          <m:t>1</m:t>
                        </m:r>
                      </m:sub>
                    </m:sSub>
                    <m:r>
                      <a:rPr lang="en-IN" sz="1800" i="1">
                        <a:effectLst/>
                        <a:latin typeface="Cambria Math"/>
                        <a:cs typeface="Times New Roman"/>
                      </a:rPr>
                      <m:t>(</m:t>
                    </m:r>
                    <m:r>
                      <a:rPr lang="en-IN" sz="1800" i="1">
                        <a:effectLst/>
                        <a:latin typeface="Cambria Math"/>
                        <a:cs typeface="Times New Roman"/>
                      </a:rPr>
                      <m:t>𝑦</m:t>
                    </m:r>
                    <m:r>
                      <a:rPr lang="en-IN" sz="1800" i="1">
                        <a:effectLst/>
                        <a:latin typeface="Cambria Math"/>
                        <a:cs typeface="Times New Roman"/>
                      </a:rPr>
                      <m:t>)</m:t>
                    </m:r>
                  </m:oMath>
                </a14:m>
                <a:r>
                  <a:rPr lang="en-IN" sz="1800" dirty="0">
                    <a:effectLst/>
                    <a:latin typeface="Times New Roman"/>
                  </a:rPr>
                  <a:t>       </a:t>
                </a:r>
                <a:r>
                  <a:rPr lang="en-IN" sz="1800" dirty="0" smtClean="0">
                    <a:effectLst/>
                    <a:latin typeface="Times New Roman"/>
                  </a:rPr>
                  <a:t>                          </a:t>
                </a:r>
                <a:r>
                  <a:rPr lang="en-IN" sz="1800" dirty="0">
                    <a:effectLst/>
                    <a:latin typeface="Times New Roman"/>
                  </a:rPr>
                  <a:t>(7.32)a</a:t>
                </a:r>
                <a:endParaRPr lang="en-US" sz="1800" dirty="0">
                  <a:effectLst/>
                </a:endParaRPr>
              </a:p>
              <a:p>
                <a:pPr marL="0" indent="0" algn="just">
                  <a:buNone/>
                </a:pPr>
                <a:r>
                  <a:rPr lang="en-IN" sz="1800" dirty="0">
                    <a:effectLst/>
                    <a:latin typeface="Times New Roman"/>
                  </a:rPr>
                  <a:t>     </a:t>
                </a:r>
                <a:endParaRPr lang="en-US" sz="1800" dirty="0">
                  <a:effectLst/>
                </a:endParaRPr>
              </a:p>
              <a:p>
                <a:pPr marL="0" indent="0" algn="just">
                  <a:buNone/>
                </a:pPr>
                <a:r>
                  <a:rPr lang="en-IN" sz="1800" dirty="0">
                    <a:effectLst/>
                    <a:latin typeface="Times New Roman"/>
                  </a:rPr>
                  <a:t>and in cartilage region the temperature is obtained as:</a:t>
                </a:r>
                <a:endParaRPr lang="en-US" sz="1800" dirty="0">
                  <a:effectLst/>
                </a:endParaRPr>
              </a:p>
              <a:p>
                <a:pPr marL="0" indent="0" algn="just">
                  <a:buNone/>
                </a:pPr>
                <a:r>
                  <a:rPr lang="en-IN" sz="1800" dirty="0">
                    <a:effectLst/>
                    <a:latin typeface="Times New Roman"/>
                  </a:rPr>
                  <a:t> </a:t>
                </a:r>
                <a:endParaRPr lang="en-US" sz="1800" dirty="0">
                  <a:effectLst/>
                </a:endParaRPr>
              </a:p>
              <a:p>
                <a:pPr marL="0" indent="0">
                  <a:buNone/>
                </a:pPr>
                <a14:m>
                  <m:oMath xmlns:m="http://schemas.openxmlformats.org/officeDocument/2006/math">
                    <m:r>
                      <a:rPr lang="en-IN" sz="1800" i="1">
                        <a:effectLst/>
                        <a:latin typeface="Cambria Math"/>
                        <a:cs typeface="Times New Roman"/>
                      </a:rPr>
                      <m:t> </m:t>
                    </m:r>
                    <m:acc>
                      <m:accPr>
                        <m:chr m:val="̅"/>
                        <m:ctrlPr>
                          <a:rPr lang="en-US" sz="1800" i="1">
                            <a:effectLst/>
                            <a:latin typeface="Cambria Math"/>
                            <a:cs typeface="Times New Roman"/>
                          </a:rPr>
                        </m:ctrlPr>
                      </m:accPr>
                      <m:e>
                        <m:r>
                          <a:rPr lang="en-IN" sz="1800" i="1">
                            <a:effectLst/>
                            <a:latin typeface="Cambria Math"/>
                            <a:cs typeface="Times New Roman"/>
                          </a:rPr>
                          <m:t>𝑇</m:t>
                        </m:r>
                      </m:e>
                    </m:acc>
                    <m:r>
                      <a:rPr lang="en-IN" sz="1800" i="1">
                        <a:effectLst/>
                        <a:latin typeface="Cambria Math"/>
                        <a:cs typeface="Times New Roman"/>
                      </a:rPr>
                      <m:t>=</m:t>
                    </m:r>
                    <m:sSub>
                      <m:sSubPr>
                        <m:ctrlPr>
                          <a:rPr lang="en-US" sz="1800" i="1">
                            <a:effectLst/>
                            <a:latin typeface="Cambria Math"/>
                            <a:cs typeface="Times New Roman"/>
                          </a:rPr>
                        </m:ctrlPr>
                      </m:sSubPr>
                      <m:e>
                        <m:acc>
                          <m:accPr>
                            <m:chr m:val="̅"/>
                            <m:ctrlPr>
                              <a:rPr lang="en-US" sz="1800" i="1">
                                <a:effectLst/>
                                <a:latin typeface="Cambria Math"/>
                                <a:cs typeface="Times New Roman"/>
                              </a:rPr>
                            </m:ctrlPr>
                          </m:accPr>
                          <m:e>
                            <m:r>
                              <a:rPr lang="en-IN" sz="1800" i="1">
                                <a:effectLst/>
                                <a:latin typeface="Cambria Math"/>
                                <a:cs typeface="Times New Roman"/>
                              </a:rPr>
                              <m:t>𝑇</m:t>
                            </m:r>
                          </m:e>
                        </m:acc>
                      </m:e>
                      <m:sub>
                        <m:r>
                          <a:rPr lang="en-IN" sz="1800" i="1">
                            <a:effectLst/>
                            <a:latin typeface="Cambria Math"/>
                            <a:cs typeface="Times New Roman"/>
                          </a:rPr>
                          <m:t>𝑜</m:t>
                        </m:r>
                      </m:sub>
                    </m:sSub>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𝑅</m:t>
                        </m:r>
                      </m:e>
                      <m:sub>
                        <m:r>
                          <a:rPr lang="en-IN" sz="1800" i="1">
                            <a:effectLst/>
                            <a:latin typeface="Cambria Math"/>
                            <a:cs typeface="Times New Roman"/>
                          </a:rPr>
                          <m:t>𝑜</m:t>
                        </m:r>
                      </m:sub>
                    </m:sSub>
                    <m:d>
                      <m:dPr>
                        <m:ctrlPr>
                          <a:rPr lang="en-US" sz="1800" i="1">
                            <a:effectLst/>
                            <a:latin typeface="Cambria Math"/>
                            <a:cs typeface="Times New Roman"/>
                          </a:rPr>
                        </m:ctrlPr>
                      </m:dPr>
                      <m:e>
                        <m:r>
                          <a:rPr lang="en-IN" sz="1800" i="1">
                            <a:effectLst/>
                            <a:latin typeface="Cambria Math"/>
                            <a:cs typeface="Times New Roman"/>
                          </a:rPr>
                          <m:t>𝑦</m:t>
                        </m:r>
                      </m:e>
                    </m:d>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𝑅</m:t>
                        </m:r>
                      </m:e>
                      <m:sub>
                        <m:r>
                          <a:rPr lang="en-IN" sz="1800" i="1">
                            <a:effectLst/>
                            <a:latin typeface="Cambria Math"/>
                            <a:cs typeface="Times New Roman"/>
                          </a:rPr>
                          <m:t>𝑒</m:t>
                        </m:r>
                      </m:sub>
                    </m:sSub>
                    <m:r>
                      <a:rPr lang="en-IN" sz="1800" i="1">
                        <a:effectLst/>
                        <a:latin typeface="Cambria Math"/>
                        <a:cs typeface="Times New Roman"/>
                      </a:rPr>
                      <m:t> </m:t>
                    </m:r>
                    <m:sSub>
                      <m:sSubPr>
                        <m:ctrlPr>
                          <a:rPr lang="en-US" sz="1800" i="1">
                            <a:effectLst/>
                            <a:latin typeface="Cambria Math"/>
                            <a:cs typeface="Times New Roman"/>
                          </a:rPr>
                        </m:ctrlPr>
                      </m:sSubPr>
                      <m:e>
                        <m:r>
                          <a:rPr lang="en-IN" sz="1800" i="1">
                            <a:effectLst/>
                            <a:latin typeface="Cambria Math"/>
                            <a:cs typeface="Times New Roman"/>
                          </a:rPr>
                          <m:t>𝑅</m:t>
                        </m:r>
                      </m:e>
                      <m:sub>
                        <m:r>
                          <a:rPr lang="en-IN" sz="1800" i="1">
                            <a:effectLst/>
                            <a:latin typeface="Cambria Math"/>
                            <a:cs typeface="Times New Roman"/>
                          </a:rPr>
                          <m:t>1</m:t>
                        </m:r>
                      </m:sub>
                    </m:sSub>
                    <m:d>
                      <m:dPr>
                        <m:ctrlPr>
                          <a:rPr lang="en-US" sz="1800" i="1">
                            <a:effectLst/>
                            <a:latin typeface="Cambria Math"/>
                            <a:cs typeface="Times New Roman"/>
                          </a:rPr>
                        </m:ctrlPr>
                      </m:dPr>
                      <m:e>
                        <m:r>
                          <a:rPr lang="en-IN" sz="1800" i="1">
                            <a:effectLst/>
                            <a:latin typeface="Cambria Math"/>
                            <a:cs typeface="Times New Roman"/>
                          </a:rPr>
                          <m:t>𝑦</m:t>
                        </m:r>
                      </m:e>
                    </m:d>
                    <m:r>
                      <a:rPr lang="en-IN" sz="1800" i="1">
                        <a:effectLst/>
                        <a:latin typeface="Cambria Math"/>
                        <a:cs typeface="Times New Roman"/>
                      </a:rPr>
                      <m:t>+</m:t>
                    </m:r>
                    <m:sSup>
                      <m:sSupPr>
                        <m:ctrlPr>
                          <a:rPr lang="en-US" sz="1800" i="1">
                            <a:effectLst/>
                            <a:latin typeface="Cambria Math"/>
                            <a:cs typeface="Times New Roman"/>
                          </a:rPr>
                        </m:ctrlPr>
                      </m:sSupPr>
                      <m:e>
                        <m:r>
                          <a:rPr lang="en-IN" sz="1800" i="1">
                            <a:effectLst/>
                            <a:latin typeface="Cambria Math"/>
                            <a:cs typeface="Times New Roman"/>
                          </a:rPr>
                          <m:t>𝑥</m:t>
                        </m:r>
                      </m:e>
                      <m:sup>
                        <m:r>
                          <a:rPr lang="en-IN" sz="1800" i="1">
                            <a:effectLst/>
                            <a:latin typeface="Cambria Math"/>
                            <a:cs typeface="Times New Roman"/>
                          </a:rPr>
                          <m:t>2</m:t>
                        </m:r>
                      </m:sup>
                    </m:sSup>
                    <m:sSub>
                      <m:sSubPr>
                        <m:ctrlPr>
                          <a:rPr lang="en-US" sz="1800" i="1">
                            <a:effectLst/>
                            <a:latin typeface="Cambria Math"/>
                            <a:cs typeface="Times New Roman"/>
                          </a:rPr>
                        </m:ctrlPr>
                      </m:sSubPr>
                      <m:e>
                        <m:r>
                          <a:rPr lang="en-IN" sz="1800" i="1">
                            <a:effectLst/>
                            <a:latin typeface="Cambria Math"/>
                            <a:cs typeface="Times New Roman"/>
                          </a:rPr>
                          <m:t>𝑆</m:t>
                        </m:r>
                      </m:e>
                      <m:sub>
                        <m:r>
                          <a:rPr lang="en-IN" sz="1800" i="1">
                            <a:effectLst/>
                            <a:latin typeface="Cambria Math"/>
                            <a:cs typeface="Times New Roman"/>
                          </a:rPr>
                          <m:t>𝑜</m:t>
                        </m:r>
                      </m:sub>
                    </m:sSub>
                    <m:d>
                      <m:dPr>
                        <m:ctrlPr>
                          <a:rPr lang="en-US" sz="1800" i="1">
                            <a:effectLst/>
                            <a:latin typeface="Cambria Math"/>
                            <a:cs typeface="Times New Roman"/>
                          </a:rPr>
                        </m:ctrlPr>
                      </m:dPr>
                      <m:e>
                        <m:r>
                          <a:rPr lang="en-IN" sz="1800" i="1">
                            <a:effectLst/>
                            <a:latin typeface="Cambria Math"/>
                            <a:cs typeface="Times New Roman"/>
                          </a:rPr>
                          <m:t>𝑦</m:t>
                        </m:r>
                      </m:e>
                    </m:d>
                    <m:r>
                      <a:rPr lang="en-IN" sz="1800" i="1">
                        <a:effectLst/>
                        <a:latin typeface="Cambria Math"/>
                        <a:cs typeface="Times New Roman"/>
                      </a:rPr>
                      <m:t>+</m:t>
                    </m:r>
                    <m:sSub>
                      <m:sSubPr>
                        <m:ctrlPr>
                          <a:rPr lang="en-US" sz="1800" i="1">
                            <a:effectLst/>
                            <a:latin typeface="Cambria Math"/>
                            <a:cs typeface="Times New Roman"/>
                          </a:rPr>
                        </m:ctrlPr>
                      </m:sSubPr>
                      <m:e>
                        <m:r>
                          <a:rPr lang="en-IN" sz="1800" i="1">
                            <a:effectLst/>
                            <a:latin typeface="Cambria Math"/>
                            <a:cs typeface="Times New Roman"/>
                          </a:rPr>
                          <m:t>𝑅</m:t>
                        </m:r>
                      </m:e>
                      <m:sub>
                        <m:r>
                          <a:rPr lang="en-IN" sz="1800" i="1">
                            <a:effectLst/>
                            <a:latin typeface="Cambria Math"/>
                            <a:cs typeface="Times New Roman"/>
                          </a:rPr>
                          <m:t>𝑒</m:t>
                        </m:r>
                      </m:sub>
                    </m:sSub>
                    <m:sSup>
                      <m:sSupPr>
                        <m:ctrlPr>
                          <a:rPr lang="en-US" sz="1800" i="1">
                            <a:effectLst/>
                            <a:latin typeface="Cambria Math"/>
                            <a:cs typeface="Times New Roman"/>
                          </a:rPr>
                        </m:ctrlPr>
                      </m:sSupPr>
                      <m:e>
                        <m:r>
                          <a:rPr lang="en-IN" sz="1800" i="1">
                            <a:effectLst/>
                            <a:latin typeface="Cambria Math"/>
                            <a:cs typeface="Times New Roman"/>
                          </a:rPr>
                          <m:t>𝑥</m:t>
                        </m:r>
                      </m:e>
                      <m:sup>
                        <m:r>
                          <a:rPr lang="en-IN" sz="1800" i="1">
                            <a:effectLst/>
                            <a:latin typeface="Cambria Math"/>
                            <a:cs typeface="Times New Roman"/>
                          </a:rPr>
                          <m:t>2</m:t>
                        </m:r>
                      </m:sup>
                    </m:sSup>
                    <m:sSub>
                      <m:sSubPr>
                        <m:ctrlPr>
                          <a:rPr lang="en-US" sz="1800" i="1">
                            <a:effectLst/>
                            <a:latin typeface="Cambria Math"/>
                            <a:cs typeface="Times New Roman"/>
                          </a:rPr>
                        </m:ctrlPr>
                      </m:sSubPr>
                      <m:e>
                        <m:r>
                          <a:rPr lang="en-IN" sz="1800" i="1">
                            <a:effectLst/>
                            <a:latin typeface="Cambria Math"/>
                            <a:cs typeface="Times New Roman"/>
                          </a:rPr>
                          <m:t>𝑆</m:t>
                        </m:r>
                      </m:e>
                      <m:sub>
                        <m:r>
                          <a:rPr lang="en-IN" sz="1800" i="1">
                            <a:effectLst/>
                            <a:latin typeface="Cambria Math"/>
                            <a:cs typeface="Times New Roman"/>
                          </a:rPr>
                          <m:t>1</m:t>
                        </m:r>
                      </m:sub>
                    </m:sSub>
                    <m:r>
                      <a:rPr lang="en-IN" sz="1800" i="1">
                        <a:effectLst/>
                        <a:latin typeface="Cambria Math"/>
                        <a:cs typeface="Times New Roman"/>
                      </a:rPr>
                      <m:t>(</m:t>
                    </m:r>
                    <m:r>
                      <a:rPr lang="en-IN" sz="1800" i="1">
                        <a:effectLst/>
                        <a:latin typeface="Cambria Math"/>
                        <a:cs typeface="Times New Roman"/>
                      </a:rPr>
                      <m:t>𝑦</m:t>
                    </m:r>
                    <m:r>
                      <a:rPr lang="en-IN" sz="1800" i="1">
                        <a:effectLst/>
                        <a:latin typeface="Cambria Math"/>
                        <a:cs typeface="Times New Roman"/>
                      </a:rPr>
                      <m:t>)</m:t>
                    </m:r>
                  </m:oMath>
                </a14:m>
                <a:r>
                  <a:rPr lang="en-IN" sz="1800" dirty="0">
                    <a:effectLst/>
                    <a:latin typeface="Times New Roman"/>
                  </a:rPr>
                  <a:t>	</a:t>
                </a:r>
                <a:r>
                  <a:rPr lang="en-IN" sz="1800" dirty="0" smtClean="0">
                    <a:effectLst/>
                    <a:latin typeface="Times New Roman"/>
                  </a:rPr>
                  <a:t>                        </a:t>
                </a:r>
                <a:r>
                  <a:rPr lang="en-IN" sz="1800" dirty="0">
                    <a:effectLst/>
                    <a:latin typeface="Times New Roman"/>
                  </a:rPr>
                  <a:t>(</a:t>
                </a:r>
                <a:r>
                  <a:rPr lang="en-IN" sz="1800" dirty="0" smtClean="0">
                    <a:effectLst/>
                    <a:latin typeface="Times New Roman"/>
                  </a:rPr>
                  <a:t>7.32)b</a:t>
                </a:r>
                <a:endParaRPr lang="en-US" sz="1800" dirty="0">
                  <a:effectLst/>
                </a:endParaRPr>
              </a:p>
              <a:p>
                <a:pPr marL="0" indent="0">
                  <a:buNone/>
                </a:pPr>
                <a:endParaRPr lang="en-US" sz="1800" dirty="0" smtClean="0"/>
              </a:p>
              <a:p>
                <a:pPr marL="0" indent="0">
                  <a:buNone/>
                </a:pPr>
                <a:r>
                  <a:rPr lang="en-US" sz="1800" dirty="0">
                    <a:solidFill>
                      <a:srgbClr val="000000"/>
                    </a:solidFill>
                    <a:latin typeface="Times New Roman"/>
                  </a:rPr>
                  <a:t> </a:t>
                </a:r>
                <a14:m>
                  <m:oMath xmlns:m="http://schemas.openxmlformats.org/officeDocument/2006/math">
                    <m:f>
                      <m:fPr>
                        <m:ctrlPr>
                          <a:rPr lang="en-US" sz="1800" i="1">
                            <a:solidFill>
                              <a:srgbClr val="000000"/>
                            </a:solidFill>
                            <a:effectLst/>
                            <a:latin typeface="Cambria Math"/>
                            <a:cs typeface="Times New Roman"/>
                          </a:rPr>
                        </m:ctrlPr>
                      </m:fPr>
                      <m:num>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𝑇</m:t>
                        </m:r>
                      </m:num>
                      <m:den>
                        <m:r>
                          <a:rPr lang="en-IN" sz="1800" i="1">
                            <a:solidFill>
                              <a:srgbClr val="000000"/>
                            </a:solidFill>
                            <a:effectLst/>
                            <a:latin typeface="Cambria Math"/>
                            <a:cs typeface="Times New Roman"/>
                          </a:rPr>
                          <m:t>𝜕</m:t>
                        </m:r>
                        <m:r>
                          <a:rPr lang="en-IN" sz="1800" i="1">
                            <a:solidFill>
                              <a:srgbClr val="000000"/>
                            </a:solidFill>
                            <a:effectLst/>
                            <a:latin typeface="Cambria Math"/>
                            <a:cs typeface="Times New Roman"/>
                          </a:rPr>
                          <m:t>𝑦</m:t>
                        </m:r>
                      </m:den>
                    </m:f>
                    <m:r>
                      <a:rPr lang="en-IN" sz="1800" i="1">
                        <a:solidFill>
                          <a:srgbClr val="000000"/>
                        </a:solidFill>
                        <a:effectLst/>
                        <a:latin typeface="Cambria Math"/>
                        <a:cs typeface="Times New Roman"/>
                      </a:rPr>
                      <m:t>=0      </m:t>
                    </m:r>
                    <m:r>
                      <a:rPr lang="en-IN" sz="1800" i="1">
                        <a:solidFill>
                          <a:srgbClr val="000000"/>
                        </a:solidFill>
                        <a:effectLst/>
                        <a:latin typeface="Cambria Math"/>
                        <a:cs typeface="Times New Roman"/>
                      </a:rPr>
                      <m:t>𝑎𝑡</m:t>
                    </m:r>
                    <m:r>
                      <a:rPr lang="en-IN" sz="1800" i="1">
                        <a:solidFill>
                          <a:srgbClr val="000000"/>
                        </a:solidFill>
                        <a:effectLst/>
                        <a:latin typeface="Cambria Math"/>
                        <a:cs typeface="Times New Roman"/>
                      </a:rPr>
                      <m:t>  </m:t>
                    </m:r>
                    <m:r>
                      <a:rPr lang="en-IN" sz="1800" i="1">
                        <a:solidFill>
                          <a:srgbClr val="000000"/>
                        </a:solidFill>
                        <a:effectLst/>
                        <a:latin typeface="Cambria Math"/>
                        <a:cs typeface="Times New Roman"/>
                      </a:rPr>
                      <m:t>𝑦</m:t>
                    </m:r>
                    <m:r>
                      <a:rPr lang="en-IN" sz="1800" i="1">
                        <a:solidFill>
                          <a:srgbClr val="000000"/>
                        </a:solidFill>
                        <a:effectLst/>
                        <a:latin typeface="Cambria Math"/>
                        <a:cs typeface="Times New Roman"/>
                      </a:rPr>
                      <m:t>=0 </m:t>
                    </m:r>
                  </m:oMath>
                </a14:m>
                <a:endParaRPr lang="en-US" sz="1800" dirty="0">
                  <a:effectLst/>
                </a:endParaRPr>
              </a:p>
              <a:p>
                <a:pPr marL="0" indent="0" algn="just">
                  <a:buNone/>
                </a:pPr>
                <a14:m>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𝑔</m:t>
                        </m:r>
                        <m:r>
                          <a:rPr lang="en-IN" sz="1800" i="1">
                            <a:solidFill>
                              <a:srgbClr val="000000"/>
                            </a:solidFill>
                            <a:effectLst/>
                            <a:latin typeface="Cambria Math"/>
                            <a:cs typeface="Times New Roman"/>
                          </a:rPr>
                          <m:t>′</m:t>
                        </m:r>
                      </m:e>
                      <m:sub>
                        <m:r>
                          <a:rPr lang="en-IN" sz="1800" i="1">
                            <a:solidFill>
                              <a:srgbClr val="000000"/>
                            </a:solidFill>
                            <a:effectLst/>
                            <a:latin typeface="Cambria Math"/>
                            <a:cs typeface="Times New Roman"/>
                          </a:rPr>
                          <m:t>0</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0</m:t>
                        </m:r>
                      </m:e>
                    </m:d>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𝑔</m:t>
                        </m:r>
                        <m:r>
                          <a:rPr lang="en-IN" sz="1800" i="1">
                            <a:solidFill>
                              <a:srgbClr val="000000"/>
                            </a:solidFill>
                            <a:effectLst/>
                            <a:latin typeface="Cambria Math"/>
                            <a:cs typeface="Times New Roman"/>
                          </a:rPr>
                          <m:t>′</m:t>
                        </m:r>
                      </m:e>
                      <m:sub>
                        <m:r>
                          <a:rPr lang="en-IN" sz="1800" i="1">
                            <a:solidFill>
                              <a:srgbClr val="000000"/>
                            </a:solidFill>
                            <a:effectLst/>
                            <a:latin typeface="Cambria Math"/>
                            <a:cs typeface="Times New Roman"/>
                          </a:rPr>
                          <m:t>1</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0</m:t>
                        </m:r>
                      </m:e>
                    </m:d>
                    <m:r>
                      <a:rPr lang="en-IN" sz="1800" i="1">
                        <a:solidFill>
                          <a:srgbClr val="000000"/>
                        </a:solidFill>
                        <a:effectLst/>
                        <a:latin typeface="Cambria Math"/>
                        <a:cs typeface="Times New Roman"/>
                      </a:rPr>
                      <m:t>=0     </m:t>
                    </m:r>
                  </m:oMath>
                </a14:m>
                <a:r>
                  <a:rPr lang="en-IN" sz="1800" dirty="0" smtClean="0">
                    <a:solidFill>
                      <a:srgbClr val="000000"/>
                    </a:solidFill>
                    <a:effectLst/>
                    <a:latin typeface="Times New Roman"/>
                  </a:rPr>
                  <a:t>                                                                                   </a:t>
                </a:r>
                <a:r>
                  <a:rPr lang="en-IN" sz="1800" dirty="0">
                    <a:solidFill>
                      <a:srgbClr val="000000"/>
                    </a:solidFill>
                    <a:effectLst/>
                    <a:latin typeface="Times New Roman"/>
                  </a:rPr>
                  <a:t>(7.33)</a:t>
                </a:r>
                <a:endParaRPr lang="en-US" sz="1800" dirty="0">
                  <a:effectLst/>
                </a:endParaRPr>
              </a:p>
              <a:p>
                <a:pPr marL="0" indent="0" algn="just">
                  <a:buNone/>
                </a:pPr>
                <a14:m>
                  <m:oMath xmlns:m="http://schemas.openxmlformats.org/officeDocument/2006/math">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𝑞</m:t>
                        </m:r>
                        <m:r>
                          <a:rPr lang="en-IN" sz="1800" i="1">
                            <a:solidFill>
                              <a:srgbClr val="000000"/>
                            </a:solidFill>
                            <a:effectLst/>
                            <a:latin typeface="Cambria Math"/>
                            <a:cs typeface="Times New Roman"/>
                          </a:rPr>
                          <m:t>′</m:t>
                        </m:r>
                      </m:e>
                      <m:sub>
                        <m:r>
                          <a:rPr lang="en-IN" sz="1800" i="1">
                            <a:solidFill>
                              <a:srgbClr val="000000"/>
                            </a:solidFill>
                            <a:effectLst/>
                            <a:latin typeface="Cambria Math"/>
                            <a:cs typeface="Times New Roman"/>
                          </a:rPr>
                          <m:t>0</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0</m:t>
                        </m:r>
                      </m:e>
                    </m:d>
                    <m:r>
                      <a:rPr lang="en-IN"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IN" sz="1800" i="1">
                            <a:solidFill>
                              <a:srgbClr val="000000"/>
                            </a:solidFill>
                            <a:effectLst/>
                            <a:latin typeface="Cambria Math"/>
                            <a:cs typeface="Times New Roman"/>
                          </a:rPr>
                          <m:t>𝑞</m:t>
                        </m:r>
                        <m:r>
                          <a:rPr lang="en-IN" sz="1800" i="1">
                            <a:solidFill>
                              <a:srgbClr val="000000"/>
                            </a:solidFill>
                            <a:effectLst/>
                            <a:latin typeface="Cambria Math"/>
                            <a:cs typeface="Times New Roman"/>
                          </a:rPr>
                          <m:t>′</m:t>
                        </m:r>
                      </m:e>
                      <m:sub>
                        <m:r>
                          <a:rPr lang="en-IN" sz="1800" i="1">
                            <a:solidFill>
                              <a:srgbClr val="000000"/>
                            </a:solidFill>
                            <a:effectLst/>
                            <a:latin typeface="Cambria Math"/>
                            <a:cs typeface="Times New Roman"/>
                          </a:rPr>
                          <m:t>1</m:t>
                        </m:r>
                      </m:sub>
                    </m:sSub>
                    <m:d>
                      <m:dPr>
                        <m:ctrlPr>
                          <a:rPr lang="en-US" sz="1800" i="1">
                            <a:solidFill>
                              <a:srgbClr val="000000"/>
                            </a:solidFill>
                            <a:effectLst/>
                            <a:latin typeface="Cambria Math"/>
                            <a:cs typeface="Times New Roman"/>
                          </a:rPr>
                        </m:ctrlPr>
                      </m:dPr>
                      <m:e>
                        <m:r>
                          <a:rPr lang="en-IN" sz="1800" i="1">
                            <a:solidFill>
                              <a:srgbClr val="000000"/>
                            </a:solidFill>
                            <a:effectLst/>
                            <a:latin typeface="Cambria Math"/>
                            <a:cs typeface="Times New Roman"/>
                          </a:rPr>
                          <m:t>0</m:t>
                        </m:r>
                      </m:e>
                    </m:d>
                    <m:r>
                      <a:rPr lang="en-IN" sz="1800" i="1">
                        <a:solidFill>
                          <a:srgbClr val="000000"/>
                        </a:solidFill>
                        <a:effectLst/>
                        <a:latin typeface="Cambria Math"/>
                        <a:cs typeface="Times New Roman"/>
                      </a:rPr>
                      <m:t>=0</m:t>
                    </m:r>
                  </m:oMath>
                </a14:m>
                <a:r>
                  <a:rPr lang="en-IN" sz="1800" dirty="0" smtClean="0">
                    <a:solidFill>
                      <a:srgbClr val="000000"/>
                    </a:solidFill>
                    <a:effectLst/>
                    <a:latin typeface="Times New Roman"/>
                  </a:rPr>
                  <a:t>                                                                                         </a:t>
                </a:r>
                <a:r>
                  <a:rPr lang="en-IN" sz="1800" dirty="0">
                    <a:solidFill>
                      <a:srgbClr val="000000"/>
                    </a:solidFill>
                    <a:effectLst/>
                    <a:latin typeface="Times New Roman"/>
                  </a:rPr>
                  <a:t>(7.34)</a:t>
                </a:r>
                <a:endParaRPr lang="en-US" sz="1800" dirty="0">
                  <a:effectLst/>
                </a:endParaRPr>
              </a:p>
              <a:p>
                <a:pPr marL="0" indent="0">
                  <a:buNone/>
                </a:pPr>
                <a14:m>
                  <m:oMathPara xmlns:m="http://schemas.openxmlformats.org/officeDocument/2006/math">
                    <m:oMathParaPr>
                      <m:jc m:val="left"/>
                    </m:oMathParaPr>
                    <m:oMath xmlns:m="http://schemas.openxmlformats.org/officeDocument/2006/math">
                      <m:r>
                        <a:rPr lang="en-IN" sz="1800" i="1">
                          <a:latin typeface="Cambria Math"/>
                        </a:rPr>
                        <m:t>𝑅𝑒𝑃𝑟</m:t>
                      </m:r>
                      <m:d>
                        <m:dPr>
                          <m:ctrlPr>
                            <a:rPr lang="en-US" sz="1800" i="1">
                              <a:latin typeface="Cambria Math"/>
                            </a:rPr>
                          </m:ctrlPr>
                        </m:dPr>
                        <m:e>
                          <m:sSub>
                            <m:sSubPr>
                              <m:ctrlPr>
                                <a:rPr lang="en-US" sz="1800" i="1">
                                  <a:latin typeface="Cambria Math"/>
                                </a:rPr>
                              </m:ctrlPr>
                            </m:sSubPr>
                            <m:e>
                              <m:r>
                                <a:rPr lang="en-IN" sz="1800" i="1">
                                  <a:latin typeface="Cambria Math"/>
                                </a:rPr>
                                <m:t>𝑧</m:t>
                              </m:r>
                            </m:e>
                            <m:sub>
                              <m:r>
                                <a:rPr lang="en-IN" sz="1800" i="1">
                                  <a:latin typeface="Cambria Math"/>
                                </a:rPr>
                                <m:t>1</m:t>
                              </m:r>
                            </m:sub>
                          </m:sSub>
                          <m:sSup>
                            <m:sSupPr>
                              <m:ctrlPr>
                                <a:rPr lang="en-US" sz="1800" i="1">
                                  <a:latin typeface="Cambria Math"/>
                                </a:rPr>
                              </m:ctrlPr>
                            </m:sSupPr>
                            <m:e>
                              <m:r>
                                <a:rPr lang="en-IN" sz="1800" i="1">
                                  <a:latin typeface="Cambria Math"/>
                                </a:rPr>
                                <m:t>𝑦</m:t>
                              </m:r>
                            </m:e>
                            <m:sup>
                              <m:r>
                                <a:rPr lang="en-IN" sz="1800" i="1">
                                  <a:latin typeface="Cambria Math"/>
                                </a:rPr>
                                <m:t>2</m:t>
                              </m:r>
                            </m:sup>
                          </m:sSup>
                          <m:r>
                            <a:rPr lang="en-IN" sz="1800" i="1">
                              <a:latin typeface="Cambria Math"/>
                            </a:rPr>
                            <m:t>+4</m:t>
                          </m:r>
                          <m:sSub>
                            <m:sSubPr>
                              <m:ctrlPr>
                                <a:rPr lang="en-US" sz="1800" i="1">
                                  <a:latin typeface="Cambria Math"/>
                                </a:rPr>
                              </m:ctrlPr>
                            </m:sSubPr>
                            <m:e>
                              <m:r>
                                <a:rPr lang="en-IN" sz="1800" i="1">
                                  <a:latin typeface="Cambria Math"/>
                                </a:rPr>
                                <m:t>𝑧</m:t>
                              </m:r>
                            </m:e>
                            <m:sub>
                              <m:r>
                                <a:rPr lang="en-IN" sz="1800" i="1">
                                  <a:latin typeface="Cambria Math"/>
                                </a:rPr>
                                <m:t>2</m:t>
                              </m:r>
                            </m:sub>
                          </m:sSub>
                          <m:r>
                            <a:rPr lang="en-IN" sz="1800" i="1">
                              <a:latin typeface="Cambria Math"/>
                            </a:rPr>
                            <m:t>𝑥</m:t>
                          </m:r>
                        </m:e>
                      </m:d>
                      <m:r>
                        <a:rPr lang="en-IN" sz="1800" i="1">
                          <a:latin typeface="Cambria Math"/>
                        </a:rPr>
                        <m:t>2</m:t>
                      </m:r>
                      <m:r>
                        <a:rPr lang="en-IN" sz="1800" i="1">
                          <a:latin typeface="Cambria Math"/>
                        </a:rPr>
                        <m:t>𝑥</m:t>
                      </m:r>
                      <m:d>
                        <m:dPr>
                          <m:ctrlPr>
                            <a:rPr lang="en-US" sz="1800" i="1">
                              <a:latin typeface="Cambria Math"/>
                            </a:rPr>
                          </m:ctrlPr>
                        </m:dPr>
                        <m:e>
                          <m:sSub>
                            <m:sSubPr>
                              <m:ctrlPr>
                                <a:rPr lang="en-US" sz="1800" i="1">
                                  <a:latin typeface="Cambria Math"/>
                                </a:rPr>
                              </m:ctrlPr>
                            </m:sSubPr>
                            <m:e>
                              <m:r>
                                <a:rPr lang="en-IN" sz="1800" i="1">
                                  <a:latin typeface="Cambria Math"/>
                                </a:rPr>
                                <m:t>𝑞</m:t>
                              </m:r>
                            </m:e>
                            <m:sub>
                              <m:r>
                                <a:rPr lang="en-IN" sz="1800" i="1">
                                  <a:latin typeface="Cambria Math"/>
                                </a:rPr>
                                <m:t>0</m:t>
                              </m:r>
                            </m:sub>
                          </m:sSub>
                          <m:r>
                            <a:rPr lang="en-IN" sz="1800" i="1">
                              <a:latin typeface="Cambria Math"/>
                            </a:rPr>
                            <m:t>+</m:t>
                          </m:r>
                          <m:r>
                            <a:rPr lang="en-IN" sz="1800" i="1">
                              <a:latin typeface="Cambria Math"/>
                            </a:rPr>
                            <m:t>𝑅𝑒</m:t>
                          </m:r>
                          <m:sSub>
                            <m:sSubPr>
                              <m:ctrlPr>
                                <a:rPr lang="en-US" sz="1800" i="1">
                                  <a:latin typeface="Cambria Math"/>
                                </a:rPr>
                              </m:ctrlPr>
                            </m:sSubPr>
                            <m:e>
                              <m:r>
                                <a:rPr lang="en-IN" sz="1800" i="1">
                                  <a:latin typeface="Cambria Math"/>
                                </a:rPr>
                                <m:t>𝑞</m:t>
                              </m:r>
                            </m:e>
                            <m:sub>
                              <m:r>
                                <a:rPr lang="en-IN" sz="1800" i="1">
                                  <a:latin typeface="Cambria Math"/>
                                </a:rPr>
                                <m:t>1</m:t>
                              </m:r>
                            </m:sub>
                          </m:sSub>
                          <m:d>
                            <m:dPr>
                              <m:ctrlPr>
                                <a:rPr lang="en-US" sz="1800" i="1">
                                  <a:latin typeface="Cambria Math"/>
                                </a:rPr>
                              </m:ctrlPr>
                            </m:dPr>
                            <m:e>
                              <m:r>
                                <a:rPr lang="en-IN" sz="1800" i="1">
                                  <a:latin typeface="Cambria Math"/>
                                </a:rPr>
                                <m:t>𝑦</m:t>
                              </m:r>
                            </m:e>
                          </m:d>
                        </m:e>
                      </m:d>
                      <m:r>
                        <a:rPr lang="en-IN" sz="1800" i="1">
                          <a:latin typeface="Cambria Math"/>
                        </a:rPr>
                        <m:t>=    </m:t>
                      </m:r>
                      <m:d>
                        <m:dPr>
                          <m:ctrlPr>
                            <a:rPr lang="en-US" sz="1800" i="1">
                              <a:latin typeface="Cambria Math"/>
                            </a:rPr>
                          </m:ctrlPr>
                        </m:dPr>
                        <m:e>
                          <m:sSub>
                            <m:sSubPr>
                              <m:ctrlPr>
                                <a:rPr lang="en-US" sz="1800" i="1">
                                  <a:latin typeface="Cambria Math"/>
                                </a:rPr>
                              </m:ctrlPr>
                            </m:sSubPr>
                            <m:e>
                              <m:r>
                                <a:rPr lang="en-IN" sz="1800" i="1">
                                  <a:latin typeface="Cambria Math"/>
                                </a:rPr>
                                <m:t>𝑞</m:t>
                              </m:r>
                            </m:e>
                            <m:sub>
                              <m:r>
                                <a:rPr lang="en-IN" sz="1800" i="1">
                                  <a:latin typeface="Cambria Math"/>
                                </a:rPr>
                                <m:t>0</m:t>
                              </m:r>
                            </m:sub>
                          </m:sSub>
                          <m:r>
                            <a:rPr lang="en-IN" sz="1800" i="1">
                              <a:latin typeface="Cambria Math"/>
                            </a:rPr>
                            <m:t>+</m:t>
                          </m:r>
                          <m:r>
                            <a:rPr lang="en-IN" sz="1800" i="1">
                              <a:latin typeface="Cambria Math"/>
                            </a:rPr>
                            <m:t>𝑅𝑒</m:t>
                          </m:r>
                          <m:sSub>
                            <m:sSubPr>
                              <m:ctrlPr>
                                <a:rPr lang="en-US" sz="1800" i="1">
                                  <a:latin typeface="Cambria Math"/>
                                </a:rPr>
                              </m:ctrlPr>
                            </m:sSubPr>
                            <m:e>
                              <m:r>
                                <a:rPr lang="en-IN" sz="1800" i="1">
                                  <a:latin typeface="Cambria Math"/>
                                </a:rPr>
                                <m:t>𝑞</m:t>
                              </m:r>
                            </m:e>
                            <m:sub>
                              <m:r>
                                <a:rPr lang="en-IN" sz="1800" i="1">
                                  <a:latin typeface="Cambria Math"/>
                                </a:rPr>
                                <m:t>1</m:t>
                              </m:r>
                            </m:sub>
                          </m:sSub>
                          <m:d>
                            <m:dPr>
                              <m:ctrlPr>
                                <a:rPr lang="en-US" sz="1800" i="1">
                                  <a:latin typeface="Cambria Math"/>
                                </a:rPr>
                              </m:ctrlPr>
                            </m:dPr>
                            <m:e>
                              <m:r>
                                <a:rPr lang="en-IN" sz="1800" i="1">
                                  <a:latin typeface="Cambria Math"/>
                                </a:rPr>
                                <m:t>𝑦</m:t>
                              </m:r>
                            </m:e>
                          </m:d>
                        </m:e>
                      </m:d>
                      <m:r>
                        <a:rPr lang="en-IN" sz="1800" i="1">
                          <a:latin typeface="Cambria Math"/>
                        </a:rPr>
                        <m:t>+    </m:t>
                      </m:r>
                      <m:f>
                        <m:fPr>
                          <m:ctrlPr>
                            <a:rPr lang="en-US" sz="1800" i="1">
                              <a:latin typeface="Cambria Math"/>
                            </a:rPr>
                          </m:ctrlPr>
                        </m:fPr>
                        <m:num>
                          <m:r>
                            <a:rPr lang="en-IN" sz="1800" i="1">
                              <a:latin typeface="Cambria Math"/>
                            </a:rPr>
                            <m:t>1</m:t>
                          </m:r>
                        </m:num>
                        <m:den>
                          <m:sSup>
                            <m:sSupPr>
                              <m:ctrlPr>
                                <a:rPr lang="en-US" sz="1800" i="1">
                                  <a:latin typeface="Cambria Math"/>
                                </a:rPr>
                              </m:ctrlPr>
                            </m:sSupPr>
                            <m:e>
                              <m:sSub>
                                <m:sSubPr>
                                  <m:ctrlPr>
                                    <a:rPr lang="en-US" sz="1800" i="1">
                                      <a:latin typeface="Cambria Math"/>
                                    </a:rPr>
                                  </m:ctrlPr>
                                </m:sSubPr>
                                <m:e>
                                  <m:r>
                                    <a:rPr lang="en-IN" sz="1800" i="1">
                                      <a:latin typeface="Cambria Math"/>
                                    </a:rPr>
                                    <m:t>h</m:t>
                                  </m:r>
                                </m:e>
                                <m:sub>
                                  <m:r>
                                    <a:rPr lang="en-IN" sz="1800" i="1">
                                      <a:latin typeface="Cambria Math"/>
                                    </a:rPr>
                                    <m:t>1</m:t>
                                  </m:r>
                                </m:sub>
                              </m:sSub>
                            </m:e>
                            <m:sup>
                              <m:r>
                                <a:rPr lang="en-IN" sz="1800" i="1">
                                  <a:latin typeface="Cambria Math"/>
                                </a:rPr>
                                <m:t>2</m:t>
                              </m:r>
                            </m:sup>
                          </m:sSup>
                        </m:den>
                      </m:f>
                      <m:r>
                        <a:rPr lang="en-IN" sz="1800" i="1">
                          <a:latin typeface="Cambria Math"/>
                        </a:rPr>
                        <m:t> </m:t>
                      </m:r>
                      <m:d>
                        <m:dPr>
                          <m:ctrlPr>
                            <a:rPr lang="en-US" sz="1800" i="1">
                              <a:latin typeface="Cambria Math"/>
                            </a:rPr>
                          </m:ctrlPr>
                        </m:dPr>
                        <m:e>
                          <m:sSup>
                            <m:sSupPr>
                              <m:ctrlPr>
                                <a:rPr lang="en-US" sz="1800" i="1">
                                  <a:latin typeface="Cambria Math"/>
                                </a:rPr>
                              </m:ctrlPr>
                            </m:sSupPr>
                            <m:e>
                              <m:r>
                                <a:rPr lang="en-IN" sz="1800" i="1">
                                  <a:latin typeface="Cambria Math"/>
                                </a:rPr>
                                <m:t>𝑥</m:t>
                              </m:r>
                            </m:e>
                            <m:sup>
                              <m:r>
                                <a:rPr lang="en-IN" sz="1800" i="1">
                                  <a:latin typeface="Cambria Math"/>
                                </a:rPr>
                                <m:t>2</m:t>
                              </m:r>
                            </m:sup>
                          </m:sSup>
                          <m:sSub>
                            <m:sSubPr>
                              <m:ctrlPr>
                                <a:rPr lang="en-US" sz="1800" i="1">
                                  <a:latin typeface="Cambria Math"/>
                                </a:rPr>
                              </m:ctrlPr>
                            </m:sSubPr>
                            <m:e>
                              <m:r>
                                <a:rPr lang="en-IN" sz="1800" i="1">
                                  <a:latin typeface="Cambria Math"/>
                                </a:rPr>
                                <m:t>𝑞</m:t>
                              </m:r>
                              <m:r>
                                <a:rPr lang="en-IN" sz="1800" i="1">
                                  <a:latin typeface="Cambria Math"/>
                                </a:rPr>
                                <m:t>"</m:t>
                              </m:r>
                            </m:e>
                            <m:sub>
                              <m:r>
                                <a:rPr lang="en-IN" sz="1800" i="1">
                                  <a:latin typeface="Cambria Math"/>
                                </a:rPr>
                                <m:t>0</m:t>
                              </m:r>
                            </m:sub>
                          </m:sSub>
                          <m:d>
                            <m:dPr>
                              <m:ctrlPr>
                                <a:rPr lang="en-US" sz="1800" i="1">
                                  <a:latin typeface="Cambria Math"/>
                                </a:rPr>
                              </m:ctrlPr>
                            </m:dPr>
                            <m:e>
                              <m:r>
                                <a:rPr lang="en-IN" sz="1800" i="1">
                                  <a:latin typeface="Cambria Math"/>
                                </a:rPr>
                                <m:t>𝑦</m:t>
                              </m:r>
                            </m:e>
                          </m:d>
                          <m:r>
                            <a:rPr lang="en-IN" sz="1800" i="1">
                              <a:latin typeface="Cambria Math"/>
                            </a:rPr>
                            <m:t>+</m:t>
                          </m:r>
                          <m:r>
                            <a:rPr lang="en-IN" sz="1800" i="1">
                              <a:latin typeface="Cambria Math"/>
                            </a:rPr>
                            <m:t>𝑅𝑒</m:t>
                          </m:r>
                          <m:sSub>
                            <m:sSubPr>
                              <m:ctrlPr>
                                <a:rPr lang="en-US" sz="1800" i="1">
                                  <a:latin typeface="Cambria Math"/>
                                </a:rPr>
                              </m:ctrlPr>
                            </m:sSubPr>
                            <m:e>
                              <m:r>
                                <a:rPr lang="en-IN" sz="1800" i="1">
                                  <a:latin typeface="Cambria Math"/>
                                </a:rPr>
                                <m:t>𝑞</m:t>
                              </m:r>
                              <m:r>
                                <a:rPr lang="en-IN" sz="1800" i="1">
                                  <a:latin typeface="Cambria Math"/>
                                </a:rPr>
                                <m:t>"</m:t>
                              </m:r>
                            </m:e>
                            <m:sub>
                              <m:r>
                                <a:rPr lang="en-IN" sz="1800" i="1">
                                  <a:latin typeface="Cambria Math"/>
                                </a:rPr>
                                <m:t>1</m:t>
                              </m:r>
                            </m:sub>
                          </m:sSub>
                          <m:d>
                            <m:dPr>
                              <m:ctrlPr>
                                <a:rPr lang="en-US" sz="1800" i="1">
                                  <a:latin typeface="Cambria Math"/>
                                </a:rPr>
                              </m:ctrlPr>
                            </m:dPr>
                            <m:e>
                              <m:r>
                                <a:rPr lang="en-IN" sz="1800" i="1">
                                  <a:latin typeface="Cambria Math"/>
                                </a:rPr>
                                <m:t>𝑦</m:t>
                              </m:r>
                            </m:e>
                          </m:d>
                          <m:r>
                            <a:rPr lang="en-IN" sz="1800" i="1">
                              <a:latin typeface="Cambria Math"/>
                            </a:rPr>
                            <m:t>+</m:t>
                          </m:r>
                          <m:sSub>
                            <m:sSubPr>
                              <m:ctrlPr>
                                <a:rPr lang="en-US" sz="1800" i="1">
                                  <a:latin typeface="Cambria Math"/>
                                </a:rPr>
                              </m:ctrlPr>
                            </m:sSubPr>
                            <m:e>
                              <m:r>
                                <a:rPr lang="en-IN" sz="1800" i="1">
                                  <a:latin typeface="Cambria Math"/>
                                </a:rPr>
                                <m:t>𝑔</m:t>
                              </m:r>
                              <m:r>
                                <a:rPr lang="en-IN" sz="1800" i="1">
                                  <a:latin typeface="Cambria Math"/>
                                </a:rPr>
                                <m:t>"</m:t>
                              </m:r>
                            </m:e>
                            <m:sub>
                              <m:r>
                                <a:rPr lang="en-IN" sz="1800" i="1">
                                  <a:latin typeface="Cambria Math"/>
                                </a:rPr>
                                <m:t>0</m:t>
                              </m:r>
                            </m:sub>
                          </m:sSub>
                          <m:d>
                            <m:dPr>
                              <m:ctrlPr>
                                <a:rPr lang="en-US" sz="1800" i="1">
                                  <a:latin typeface="Cambria Math"/>
                                </a:rPr>
                              </m:ctrlPr>
                            </m:dPr>
                            <m:e>
                              <m:r>
                                <a:rPr lang="en-IN" sz="1800" i="1">
                                  <a:latin typeface="Cambria Math"/>
                                </a:rPr>
                                <m:t>𝑦</m:t>
                              </m:r>
                            </m:e>
                          </m:d>
                          <m:r>
                            <a:rPr lang="en-IN" sz="1800" i="1">
                              <a:latin typeface="Cambria Math"/>
                            </a:rPr>
                            <m:t>+ </m:t>
                          </m:r>
                          <m:r>
                            <a:rPr lang="en-IN" sz="1800" i="1">
                              <a:latin typeface="Cambria Math"/>
                            </a:rPr>
                            <m:t>𝑅𝑒</m:t>
                          </m:r>
                          <m:sSub>
                            <m:sSubPr>
                              <m:ctrlPr>
                                <a:rPr lang="en-US" sz="1800" i="1">
                                  <a:latin typeface="Cambria Math"/>
                                </a:rPr>
                              </m:ctrlPr>
                            </m:sSubPr>
                            <m:e>
                              <m:r>
                                <a:rPr lang="en-IN" sz="1800" i="1">
                                  <a:latin typeface="Cambria Math"/>
                                </a:rPr>
                                <m:t>𝑔</m:t>
                              </m:r>
                              <m:r>
                                <a:rPr lang="en-IN" sz="1800" i="1">
                                  <a:latin typeface="Cambria Math"/>
                                </a:rPr>
                                <m:t>"</m:t>
                              </m:r>
                            </m:e>
                            <m:sub>
                              <m:r>
                                <a:rPr lang="en-IN" sz="1800" i="1">
                                  <a:latin typeface="Cambria Math"/>
                                </a:rPr>
                                <m:t>1</m:t>
                              </m:r>
                            </m:sub>
                          </m:sSub>
                          <m:d>
                            <m:dPr>
                              <m:ctrlPr>
                                <a:rPr lang="en-US" sz="1800" i="1">
                                  <a:latin typeface="Cambria Math"/>
                                </a:rPr>
                              </m:ctrlPr>
                            </m:dPr>
                            <m:e>
                              <m:r>
                                <a:rPr lang="en-IN" sz="1800" i="1">
                                  <a:latin typeface="Cambria Math"/>
                                </a:rPr>
                                <m:t>𝑦</m:t>
                              </m:r>
                            </m:e>
                          </m:d>
                        </m:e>
                      </m:d>
                    </m:oMath>
                  </m:oMathPara>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029200"/>
              </a:xfrm>
              <a:blipFill rotWithShape="1">
                <a:blip r:embed="rId2"/>
                <a:stretch>
                  <a:fillRect l="-593" t="-727" b="-24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89</a:t>
            </a:fld>
            <a:endParaRPr lang="en-US"/>
          </a:p>
        </p:txBody>
      </p:sp>
    </p:spTree>
    <p:extLst>
      <p:ext uri="{BB962C8B-B14F-4D97-AF65-F5344CB8AC3E}">
        <p14:creationId xmlns:p14="http://schemas.microsoft.com/office/powerpoint/2010/main" val="4014317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idx="4294967295"/>
          </p:nvPr>
        </p:nvSpPr>
        <p:spPr>
          <a:xfrm>
            <a:off x="0" y="2130425"/>
            <a:ext cx="7772400" cy="1470025"/>
          </a:xfrm>
        </p:spPr>
        <p:txBody>
          <a:bodyPr/>
          <a:lstStyle/>
          <a:p>
            <a:r>
              <a:rPr lang="en-US"/>
              <a:t> </a:t>
            </a:r>
          </a:p>
        </p:txBody>
      </p:sp>
      <p:sp>
        <p:nvSpPr>
          <p:cNvPr id="12291" name="Subtitle 4"/>
          <p:cNvSpPr>
            <a:spLocks noGrp="1"/>
          </p:cNvSpPr>
          <p:nvPr>
            <p:ph type="subTitle" idx="4294967295"/>
          </p:nvPr>
        </p:nvSpPr>
        <p:spPr>
          <a:xfrm>
            <a:off x="228600" y="381000"/>
            <a:ext cx="8686800" cy="6019800"/>
          </a:xfrm>
        </p:spPr>
        <p:txBody>
          <a:bodyPr/>
          <a:lstStyle/>
          <a:p>
            <a:pPr marL="514350" indent="-514350">
              <a:buFont typeface="Calibri" pitchFamily="34" charset="0"/>
              <a:buAutoNum type="arabicPeriod" startAt="4"/>
            </a:pPr>
            <a:r>
              <a:rPr lang="en-US" sz="2800" dirty="0">
                <a:solidFill>
                  <a:srgbClr val="FF0000"/>
                </a:solidFill>
                <a:latin typeface="Calibri" pitchFamily="34" charset="0"/>
              </a:rPr>
              <a:t>Mathematical Models may be classified according to their nature, Thus</a:t>
            </a:r>
          </a:p>
          <a:p>
            <a:pPr marL="514350" indent="-514350">
              <a:buFontTx/>
              <a:buNone/>
            </a:pPr>
            <a:r>
              <a:rPr lang="en-US" dirty="0"/>
              <a:t>       </a:t>
            </a:r>
          </a:p>
          <a:p>
            <a:pPr marL="514350" indent="-514350">
              <a:buFont typeface="Calibri" pitchFamily="34" charset="0"/>
              <a:buAutoNum type="romanLcPeriod"/>
            </a:pPr>
            <a:r>
              <a:rPr lang="en-US" sz="2000" dirty="0">
                <a:latin typeface="Calibri" pitchFamily="34" charset="0"/>
              </a:rPr>
              <a:t>Mathematical Models may be Linear or Nonlinear according as basic equations are linear or nonlinear</a:t>
            </a:r>
          </a:p>
          <a:p>
            <a:pPr marL="514350" indent="-514350">
              <a:buFont typeface="Calibri" pitchFamily="34" charset="0"/>
              <a:buAutoNum type="romanLcPeriod"/>
            </a:pPr>
            <a:endParaRPr lang="en-US" sz="2000" dirty="0">
              <a:latin typeface="Calibri" pitchFamily="34" charset="0"/>
            </a:endParaRPr>
          </a:p>
          <a:p>
            <a:pPr marL="514350" indent="-514350">
              <a:buFont typeface="Calibri" pitchFamily="34" charset="0"/>
              <a:buAutoNum type="romanLcPeriod"/>
            </a:pPr>
            <a:r>
              <a:rPr lang="en-US" sz="2000" dirty="0">
                <a:latin typeface="Calibri" pitchFamily="34" charset="0"/>
              </a:rPr>
              <a:t>Mathematical Models may be Static or Dynamic according as the time variations in the system are not or taken into account.</a:t>
            </a:r>
          </a:p>
          <a:p>
            <a:pPr marL="514350" indent="-514350">
              <a:buFont typeface="Calibri" pitchFamily="34" charset="0"/>
              <a:buAutoNum type="romanLcPeriod"/>
            </a:pPr>
            <a:endParaRPr lang="en-US" sz="2000" dirty="0">
              <a:latin typeface="Calibri" pitchFamily="34" charset="0"/>
            </a:endParaRPr>
          </a:p>
          <a:p>
            <a:pPr marL="514350" indent="-514350">
              <a:buFont typeface="Calibri" pitchFamily="34" charset="0"/>
              <a:buAutoNum type="romanLcPeriod"/>
            </a:pPr>
            <a:r>
              <a:rPr lang="en-US" sz="2000" dirty="0">
                <a:latin typeface="Calibri" pitchFamily="34" charset="0"/>
              </a:rPr>
              <a:t>Mathematical Models may be Deterministic or </a:t>
            </a:r>
            <a:r>
              <a:rPr lang="en-US" sz="2000" dirty="0" smtClean="0">
                <a:latin typeface="Calibri" pitchFamily="34" charset="0"/>
              </a:rPr>
              <a:t>Stochastic </a:t>
            </a:r>
            <a:r>
              <a:rPr lang="en-US" sz="2000" dirty="0">
                <a:latin typeface="Calibri" pitchFamily="34" charset="0"/>
              </a:rPr>
              <a:t>as the chance factors are not or taken into account.</a:t>
            </a:r>
          </a:p>
          <a:p>
            <a:pPr marL="514350" indent="-514350">
              <a:buFont typeface="Calibri" pitchFamily="34" charset="0"/>
              <a:buAutoNum type="romanLcPeriod"/>
            </a:pPr>
            <a:endParaRPr lang="en-US" sz="2000" dirty="0">
              <a:latin typeface="Calibri" pitchFamily="34" charset="0"/>
            </a:endParaRPr>
          </a:p>
          <a:p>
            <a:pPr marL="514350" indent="-514350">
              <a:buFont typeface="Calibri" pitchFamily="34" charset="0"/>
              <a:buAutoNum type="romanLcPeriod"/>
            </a:pPr>
            <a:r>
              <a:rPr lang="en-US" sz="2000" dirty="0">
                <a:latin typeface="Calibri" pitchFamily="34" charset="0"/>
              </a:rPr>
              <a:t>Mathematical Models may be Discrete or Continuous according as the variables involved are discrete or continuous.</a:t>
            </a:r>
          </a:p>
        </p:txBody>
      </p:sp>
    </p:spTree>
    <p:extLst>
      <p:ext uri="{BB962C8B-B14F-4D97-AF65-F5344CB8AC3E}">
        <p14:creationId xmlns:p14="http://schemas.microsoft.com/office/powerpoint/2010/main" val="108045702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90</a:t>
                </a:fld>
                <a:endParaRPr lang="en-US"/>
              </a:p>
            </p:txBody>
          </p:sp>
        </mc:Choice>
        <mc:Fallback xmlns="">
          <p:sp>
            <p:nvSpPr>
              <p:cNvPr id="2" name="Slide Number Placeholder 1"/>
              <p:cNvSpPr>
                <a:spLocks noGrp="1" noRot="1" noChangeAspect="1" noMove="1" noResize="1" noEditPoints="1" noAdjustHandles="1" noChangeArrowheads="1" noChangeShapeType="1" noTextEdit="1"/>
              </p:cNvSpPr>
              <p:nvPr>
                <p:ph type="sldNum" sz="quarter" idx="12"/>
              </p:nvPr>
            </p:nvSpPr>
            <p:spPr>
              <a:blipFill rotWithShape="1">
                <a:blip r:embed="rId2"/>
                <a:stretch>
                  <a:fillRect/>
                </a:stretch>
              </a:blipFill>
            </p:spPr>
            <p:txBody>
              <a:bodyPr/>
              <a:lstStyle/>
              <a:p>
                <a:r>
                  <a:rPr lang="en-US">
                    <a:noFill/>
                  </a:rPr>
                  <a:t> </a:t>
                </a:r>
              </a:p>
            </p:txBody>
          </p:sp>
        </mc:Fallback>
      </mc:AlternateContent>
      <p:graphicFrame>
        <p:nvGraphicFramePr>
          <p:cNvPr id="3" name="Chart 2"/>
          <p:cNvGraphicFramePr/>
          <p:nvPr>
            <p:extLst>
              <p:ext uri="{D42A27DB-BD31-4B8C-83A1-F6EECF244321}">
                <p14:modId xmlns:p14="http://schemas.microsoft.com/office/powerpoint/2010/main" val="3644624136"/>
              </p:ext>
            </p:extLst>
          </p:nvPr>
        </p:nvGraphicFramePr>
        <p:xfrm>
          <a:off x="1600200" y="1447800"/>
          <a:ext cx="56388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8480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91</a:t>
                </a:fld>
                <a:endParaRPr lang="en-US"/>
              </a:p>
            </p:txBody>
          </p:sp>
        </mc:Choice>
        <mc:Fallback xmlns="">
          <p:sp>
            <p:nvSpPr>
              <p:cNvPr id="2" name="Slide Number Placeholder 1"/>
              <p:cNvSpPr>
                <a:spLocks noGrp="1" noRot="1" noChangeAspect="1" noMove="1" noResize="1" noEditPoints="1" noAdjustHandles="1" noChangeArrowheads="1" noChangeShapeType="1" noTextEdit="1"/>
              </p:cNvSpPr>
              <p:nvPr>
                <p:ph type="sldNum" sz="quarter" idx="12"/>
              </p:nvPr>
            </p:nvSpPr>
            <p:spPr>
              <a:blipFill rotWithShape="1">
                <a:blip r:embed="rId2"/>
                <a:stretch>
                  <a:fillRect/>
                </a:stretch>
              </a:blipFill>
            </p:spPr>
            <p:txBody>
              <a:bodyPr/>
              <a:lstStyle/>
              <a:p>
                <a:r>
                  <a:rPr lang="en-US">
                    <a:noFill/>
                  </a:rPr>
                  <a:t> </a:t>
                </a:r>
              </a:p>
            </p:txBody>
          </p:sp>
        </mc:Fallback>
      </mc:AlternateContent>
      <p:graphicFrame>
        <p:nvGraphicFramePr>
          <p:cNvPr id="3" name="Chart 2"/>
          <p:cNvGraphicFramePr/>
          <p:nvPr>
            <p:extLst>
              <p:ext uri="{D42A27DB-BD31-4B8C-83A1-F6EECF244321}">
                <p14:modId xmlns:p14="http://schemas.microsoft.com/office/powerpoint/2010/main" val="295261471"/>
              </p:ext>
            </p:extLst>
          </p:nvPr>
        </p:nvGraphicFramePr>
        <p:xfrm>
          <a:off x="1828800" y="1219200"/>
          <a:ext cx="5270500" cy="4141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49055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92</a:t>
            </a:fld>
            <a:endParaRPr lang="en-US"/>
          </a:p>
        </p:txBody>
      </p:sp>
      <p:graphicFrame>
        <p:nvGraphicFramePr>
          <p:cNvPr id="3" name="Chart 2"/>
          <p:cNvGraphicFramePr/>
          <p:nvPr>
            <p:extLst>
              <p:ext uri="{D42A27DB-BD31-4B8C-83A1-F6EECF244321}">
                <p14:modId xmlns:p14="http://schemas.microsoft.com/office/powerpoint/2010/main" val="1457628341"/>
              </p:ext>
            </p:extLst>
          </p:nvPr>
        </p:nvGraphicFramePr>
        <p:xfrm>
          <a:off x="1905000" y="1219200"/>
          <a:ext cx="5257800" cy="3803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04156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43AF26-55F2-41F9-AFF8-DA90FBA7AE7C}" type="slidenum">
              <a:rPr lang="en-US" smtClean="0"/>
              <a:pPr>
                <a:defRPr/>
              </a:pPr>
              <a:t>93</a:t>
            </a:fld>
            <a:endParaRPr lang="en-US"/>
          </a:p>
        </p:txBody>
      </p:sp>
      <p:graphicFrame>
        <p:nvGraphicFramePr>
          <p:cNvPr id="3" name="Chart 2" title="Fig. (7.2): Temperature Distribution (  )  in articular cartilage for different values of slip parameter "/>
          <p:cNvGraphicFramePr/>
          <p:nvPr>
            <p:extLst>
              <p:ext uri="{D42A27DB-BD31-4B8C-83A1-F6EECF244321}">
                <p14:modId xmlns:p14="http://schemas.microsoft.com/office/powerpoint/2010/main" val="2373152794"/>
              </p:ext>
            </p:extLst>
          </p:nvPr>
        </p:nvGraphicFramePr>
        <p:xfrm>
          <a:off x="1981200" y="990600"/>
          <a:ext cx="51054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70836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pPr algn="l"/>
            <a:r>
              <a:rPr lang="en-US" sz="2600" b="1" dirty="0" smtClean="0"/>
              <a:t>Conclusions:</a:t>
            </a:r>
            <a:endParaRPr lang="en-US" sz="26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just">
                  <a:buFont typeface="Wingdings" pitchFamily="2" charset="2"/>
                  <a:buChar char="q"/>
                </a:pPr>
                <a:r>
                  <a:rPr lang="en-IN" sz="1800" dirty="0">
                    <a:latin typeface="Times New Roman" pitchFamily="18" charset="0"/>
                    <a:cs typeface="Times New Roman" pitchFamily="18" charset="0"/>
                  </a:rPr>
                  <a:t>This chapter presents a more realistic model for discussing temperature distribution in human and may be used for predicting temperature variation in artificial joint. </a:t>
                </a:r>
                <a:endParaRPr lang="en-IN" sz="1800" dirty="0" smtClean="0">
                  <a:latin typeface="Times New Roman" pitchFamily="18" charset="0"/>
                  <a:cs typeface="Times New Roman" pitchFamily="18" charset="0"/>
                </a:endParaRPr>
              </a:p>
              <a:p>
                <a:pPr marL="0" indent="0" algn="just">
                  <a:buNone/>
                </a:pPr>
                <a:endParaRPr lang="en-IN" sz="1800" dirty="0" smtClean="0">
                  <a:latin typeface="Times New Roman" pitchFamily="18" charset="0"/>
                  <a:cs typeface="Times New Roman" pitchFamily="18" charset="0"/>
                </a:endParaRPr>
              </a:p>
              <a:p>
                <a:pPr algn="just">
                  <a:buFont typeface="Wingdings" pitchFamily="2" charset="2"/>
                  <a:buChar char="q"/>
                </a:pPr>
                <a:r>
                  <a:rPr lang="en-IN" sz="1800" dirty="0" smtClean="0">
                    <a:latin typeface="Times New Roman" pitchFamily="18" charset="0"/>
                    <a:cs typeface="Times New Roman" pitchFamily="18" charset="0"/>
                  </a:rPr>
                  <a:t>Temperature </a:t>
                </a:r>
                <a:r>
                  <a:rPr lang="en-IN" sz="1800" dirty="0">
                    <a:latin typeface="Times New Roman" pitchFamily="18" charset="0"/>
                    <a:cs typeface="Times New Roman" pitchFamily="18" charset="0"/>
                  </a:rPr>
                  <a:t>rises, resulting even if they are not significant, make the synovial fluid less viscous. As described above, overall temperature rise estimated was no more than 1.5</a:t>
                </a:r>
                <a14:m>
                  <m:oMath xmlns:m="http://schemas.openxmlformats.org/officeDocument/2006/math">
                    <m:r>
                      <a:rPr lang="en-IN" sz="1800" i="1">
                        <a:latin typeface="Cambria Math"/>
                      </a:rPr>
                      <m:t>℃</m:t>
                    </m:r>
                  </m:oMath>
                </a14:m>
                <a:r>
                  <a:rPr lang="en-IN" sz="1800" dirty="0">
                    <a:latin typeface="Times New Roman" pitchFamily="18" charset="0"/>
                    <a:cs typeface="Times New Roman" pitchFamily="18" charset="0"/>
                  </a:rPr>
                  <a:t> and there would exist some locally enhanced temperature gradients. </a:t>
                </a:r>
                <a:endParaRPr lang="en-IN" sz="1800" dirty="0" smtClean="0">
                  <a:latin typeface="Times New Roman" pitchFamily="18" charset="0"/>
                  <a:cs typeface="Times New Roman" pitchFamily="18" charset="0"/>
                </a:endParaRPr>
              </a:p>
              <a:p>
                <a:pPr marL="0" indent="0" algn="just">
                  <a:buNone/>
                </a:pPr>
                <a:endParaRPr lang="en-IN" sz="1800" dirty="0" smtClean="0">
                  <a:latin typeface="Times New Roman" pitchFamily="18" charset="0"/>
                  <a:cs typeface="Times New Roman" pitchFamily="18" charset="0"/>
                </a:endParaRPr>
              </a:p>
              <a:p>
                <a:pPr algn="just">
                  <a:buFont typeface="Wingdings" pitchFamily="2" charset="2"/>
                  <a:buChar char="q"/>
                </a:pPr>
                <a:r>
                  <a:rPr lang="en-IN" sz="1800" dirty="0" smtClean="0">
                    <a:latin typeface="Times New Roman" pitchFamily="18" charset="0"/>
                    <a:cs typeface="Times New Roman" pitchFamily="18" charset="0"/>
                  </a:rPr>
                  <a:t>We </a:t>
                </a:r>
                <a:r>
                  <a:rPr lang="en-IN" sz="1800" dirty="0">
                    <a:latin typeface="Times New Roman" pitchFamily="18" charset="0"/>
                    <a:cs typeface="Times New Roman" pitchFamily="18" charset="0"/>
                  </a:rPr>
                  <a:t>may prepare model for artificial joints also where temperature enhancement is a major problem.</a:t>
                </a:r>
                <a:endParaRPr lang="en-US" sz="1800" dirty="0">
                  <a:effectLst/>
                  <a:latin typeface="Times New Roman" pitchFamily="18" charset="0"/>
                  <a:cs typeface="Times New Roman" pitchFamily="18" charset="0"/>
                </a:endParaRPr>
              </a:p>
              <a:p>
                <a:pPr marL="0" indent="0" algn="just">
                  <a:buNone/>
                </a:pPr>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674" r="-12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73CEDD1D-CFA4-4E09-8EE6-E0B9A7F19067}" type="slidenum">
              <a:rPr lang="en-US" smtClean="0"/>
              <a:pPr>
                <a:defRPr/>
              </a:pPr>
              <a:t>94</a:t>
            </a:fld>
            <a:endParaRPr lang="en-US"/>
          </a:p>
        </p:txBody>
      </p:sp>
    </p:spTree>
    <p:extLst>
      <p:ext uri="{BB962C8B-B14F-4D97-AF65-F5344CB8AC3E}">
        <p14:creationId xmlns:p14="http://schemas.microsoft.com/office/powerpoint/2010/main" val="11298205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a:bodyPr>
          <a:lstStyle/>
          <a:p>
            <a:r>
              <a:rPr lang="en-IN" sz="2800" b="1" dirty="0" smtClean="0"/>
              <a:t>CONCLUSIONS</a:t>
            </a:r>
            <a:endParaRPr lang="en-US" sz="2800" dirty="0"/>
          </a:p>
        </p:txBody>
      </p:sp>
      <p:sp>
        <p:nvSpPr>
          <p:cNvPr id="3" name="Content Placeholder 2"/>
          <p:cNvSpPr>
            <a:spLocks noGrp="1"/>
          </p:cNvSpPr>
          <p:nvPr>
            <p:ph idx="1"/>
          </p:nvPr>
        </p:nvSpPr>
        <p:spPr>
          <a:xfrm>
            <a:off x="457200" y="1905000"/>
            <a:ext cx="8305800" cy="4572000"/>
          </a:xfrm>
        </p:spPr>
        <p:txBody>
          <a:bodyPr>
            <a:noAutofit/>
          </a:bodyPr>
          <a:lstStyle/>
          <a:p>
            <a:pPr algn="just">
              <a:buFont typeface="Wingdings" pitchFamily="2" charset="2"/>
              <a:buChar char="q"/>
            </a:pPr>
            <a:r>
              <a:rPr lang="en-US" sz="2000" dirty="0">
                <a:latin typeface="Times New Roman" pitchFamily="18" charset="0"/>
                <a:cs typeface="Times New Roman" pitchFamily="18" charset="0"/>
              </a:rPr>
              <a:t>The objective of </a:t>
            </a:r>
            <a:r>
              <a:rPr lang="en-US" sz="2000" dirty="0" smtClean="0">
                <a:latin typeface="Times New Roman" pitchFamily="18" charset="0"/>
                <a:cs typeface="Times New Roman" pitchFamily="18" charset="0"/>
              </a:rPr>
              <a:t>the research work is </a:t>
            </a:r>
            <a:r>
              <a:rPr lang="en-US" sz="2000" dirty="0">
                <a:latin typeface="Times New Roman" pitchFamily="18" charset="0"/>
                <a:cs typeface="Times New Roman" pitchFamily="18" charset="0"/>
              </a:rPr>
              <a:t>to construct mathematical models for synovial joints as a two region mixed boundary value problem involving lubrication, diffusion and energy transfer. </a:t>
            </a:r>
          </a:p>
          <a:p>
            <a:pPr marL="0" indent="0" algn="just">
              <a:buNone/>
            </a:pPr>
            <a:r>
              <a:rPr lang="en-US" sz="2000" dirty="0" smtClean="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pPr marL="0" indent="0" algn="just">
              <a:buNone/>
            </a:pPr>
            <a:endParaRPr lang="en-US" sz="2000" dirty="0">
              <a:latin typeface="Times New Roman" pitchFamily="18" charset="0"/>
              <a:cs typeface="Times New Roman" pitchFamily="18" charset="0"/>
            </a:endParaRPr>
          </a:p>
          <a:p>
            <a:pPr lvl="0" algn="just">
              <a:buFont typeface="Wingdings" pitchFamily="2" charset="2"/>
              <a:buChar char="q"/>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load carrying capacity increases when the viscoelastic parameter increases. The increasing value of the viscoelastic parameter describe the increase in the concentration of the suspended hyaluronic acid molecules which increases overall viscosity of the lubricant this helps in sustaining greater loads.</a:t>
            </a:r>
          </a:p>
          <a:p>
            <a:pPr lvl="0" algn="just">
              <a:buFont typeface="Wingdings" pitchFamily="2" charset="2"/>
              <a:buChar char="q"/>
            </a:pPr>
            <a:r>
              <a:rPr lang="en-US" sz="2000" dirty="0">
                <a:latin typeface="Times New Roman" pitchFamily="18" charset="0"/>
                <a:cs typeface="Times New Roman" pitchFamily="18" charset="0"/>
              </a:rPr>
              <a:t>In diseased states when the viscosity of the synovial fluid is lowered, the applied magnetic field can help in normal articulation by increasing the pressure in the intra-articular gap </a:t>
            </a:r>
          </a:p>
          <a:p>
            <a:pPr algn="just">
              <a:buFont typeface="Wingdings" pitchFamily="2" charset="2"/>
              <a:buChar char="q"/>
            </a:pPr>
            <a:endParaRPr lang="en-US" sz="2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95</a:t>
            </a:fld>
            <a:endParaRPr lang="en-US"/>
          </a:p>
        </p:txBody>
      </p:sp>
    </p:spTree>
    <p:extLst>
      <p:ext uri="{BB962C8B-B14F-4D97-AF65-F5344CB8AC3E}">
        <p14:creationId xmlns:p14="http://schemas.microsoft.com/office/powerpoint/2010/main" val="5246597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600" b="1" dirty="0">
                <a:latin typeface="Times New Roman" pitchFamily="18" charset="0"/>
                <a:cs typeface="Times New Roman" pitchFamily="18" charset="0"/>
              </a:rPr>
              <a:t>Conclusions:</a:t>
            </a:r>
            <a:endParaRPr lang="en-US" sz="2600" dirty="0"/>
          </a:p>
        </p:txBody>
      </p:sp>
      <p:sp>
        <p:nvSpPr>
          <p:cNvPr id="3" name="Content Placeholder 2"/>
          <p:cNvSpPr>
            <a:spLocks noGrp="1"/>
          </p:cNvSpPr>
          <p:nvPr>
            <p:ph idx="1"/>
          </p:nvPr>
        </p:nvSpPr>
        <p:spPr/>
        <p:txBody>
          <a:bodyPr>
            <a:normAutofit fontScale="70000" lnSpcReduction="20000"/>
          </a:bodyPr>
          <a:lstStyle/>
          <a:p>
            <a:pPr lvl="0" algn="just">
              <a:buFont typeface="Wingdings" pitchFamily="2" charset="2"/>
              <a:buChar char="q"/>
            </a:pPr>
            <a:r>
              <a:rPr lang="en-US" sz="2900" dirty="0">
                <a:latin typeface="Times New Roman" pitchFamily="18" charset="0"/>
                <a:cs typeface="Times New Roman" pitchFamily="18" charset="0"/>
              </a:rPr>
              <a:t>The applied magnetic field increases the load carrying capacity. The applied magnetic field increases the load carrying capacity. This helps in sustaining greater loads.</a:t>
            </a:r>
          </a:p>
          <a:p>
            <a:pPr lvl="0" algn="just">
              <a:buFont typeface="Wingdings" pitchFamily="2" charset="2"/>
              <a:buChar char="q"/>
            </a:pPr>
            <a:r>
              <a:rPr lang="en-IN" sz="2900" dirty="0">
                <a:latin typeface="Times New Roman" pitchFamily="18" charset="0"/>
                <a:cs typeface="Times New Roman" pitchFamily="18" charset="0"/>
              </a:rPr>
              <a:t>The axial velocity decreases with increase in intra-articular gap. The mean concentration distribution increases with increase in the viscoelastic parameter. It has also been noted that mean concentration decreases with increase in time and axial distance. </a:t>
            </a:r>
            <a:endParaRPr lang="en-US" sz="2900" dirty="0">
              <a:latin typeface="Times New Roman" pitchFamily="18" charset="0"/>
              <a:cs typeface="Times New Roman" pitchFamily="18" charset="0"/>
            </a:endParaRPr>
          </a:p>
          <a:p>
            <a:pPr lvl="0" algn="just">
              <a:buFont typeface="Wingdings" pitchFamily="2" charset="2"/>
              <a:buChar char="q"/>
            </a:pPr>
            <a:r>
              <a:rPr lang="en-IN" sz="2900" dirty="0">
                <a:latin typeface="Times New Roman" pitchFamily="18" charset="0"/>
                <a:cs typeface="Times New Roman" pitchFamily="18" charset="0"/>
              </a:rPr>
              <a:t>It has been observed that when time increases then diffusion coefficient increases. It should also be noted that when viscoelastic parameter increases then diffusion coefficients decreases. It may be concluded that the viscoelastic parameter effectively increase the transport of hyaluronic acid molecules and other protein required for the survival of the cartilage. It seen that mean concentration distribution decreases with increase in the time and axial distance the cells of middle area get more nutritional as compared to the peripheral area. It helps to orthopaedic surgeons to check by the formula of dispersion mechanism whether the joints functioning effectively or not.</a:t>
            </a:r>
            <a:endParaRPr lang="en-US" sz="2900"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96</a:t>
            </a:fld>
            <a:endParaRPr lang="en-US"/>
          </a:p>
        </p:txBody>
      </p:sp>
    </p:spTree>
    <p:extLst>
      <p:ext uri="{BB962C8B-B14F-4D97-AF65-F5344CB8AC3E}">
        <p14:creationId xmlns:p14="http://schemas.microsoft.com/office/powerpoint/2010/main" val="283319962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5410200" cy="838200"/>
          </a:xfrm>
        </p:spPr>
        <p:txBody>
          <a:bodyPr>
            <a:normAutofit/>
          </a:bodyPr>
          <a:lstStyle/>
          <a:p>
            <a:pPr algn="l"/>
            <a:r>
              <a:rPr lang="en-US" sz="2600" b="1" dirty="0" smtClean="0">
                <a:latin typeface="Times New Roman" pitchFamily="18" charset="0"/>
                <a:cs typeface="Times New Roman" pitchFamily="18" charset="0"/>
              </a:rPr>
              <a:t>Conclusions:</a:t>
            </a:r>
            <a:endParaRPr lang="en-US" sz="2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93100" cy="4940300"/>
              </a:xfrm>
            </p:spPr>
            <p:txBody>
              <a:bodyPr>
                <a:normAutofit/>
              </a:bodyPr>
              <a:lstStyle/>
              <a:p>
                <a:pPr lvl="0">
                  <a:buFont typeface="Wingdings" pitchFamily="2" charset="2"/>
                  <a:buChar char="q"/>
                </a:pPr>
                <a:r>
                  <a:rPr lang="en-IN" sz="2000" dirty="0">
                    <a:latin typeface="Times New Roman" pitchFamily="18" charset="0"/>
                    <a:cs typeface="Times New Roman" pitchFamily="18" charset="0"/>
                  </a:rPr>
                  <a:t>It has been observed that, in certain diseased and or old synovial joints, the movement of the fluid into or out of the cartilage resisted and therefore the temperature does rise. The temperature does rise in old and diseased joints as observed by varying the values of parameters from its normal values. These values refer to old age and/or diseases affecting degeneration of synovial fluid and or cartilage</a:t>
                </a:r>
                <a:r>
                  <a:rPr lang="en-IN" sz="2000" dirty="0" smtClean="0">
                    <a:latin typeface="Times New Roman" pitchFamily="18" charset="0"/>
                    <a:cs typeface="Times New Roman" pitchFamily="18" charset="0"/>
                  </a:rPr>
                  <a:t>.</a:t>
                </a:r>
              </a:p>
              <a:p>
                <a:pPr lvl="0">
                  <a:buFont typeface="Wingdings" pitchFamily="2" charset="2"/>
                  <a:buChar char="q"/>
                </a:pPr>
                <a:endParaRPr lang="en-US" sz="2000" dirty="0">
                  <a:latin typeface="Times New Roman" pitchFamily="18" charset="0"/>
                  <a:cs typeface="Times New Roman" pitchFamily="18" charset="0"/>
                </a:endParaRPr>
              </a:p>
              <a:p>
                <a:pPr lvl="0">
                  <a:buFont typeface="Wingdings" pitchFamily="2" charset="2"/>
                  <a:buChar char="q"/>
                </a:pPr>
                <a:r>
                  <a:rPr lang="en-IN" sz="2000" dirty="0">
                    <a:latin typeface="Times New Roman" pitchFamily="18" charset="0"/>
                    <a:cs typeface="Times New Roman" pitchFamily="18" charset="0"/>
                  </a:rPr>
                  <a:t>Temperature rises, resulting even if they are not significant, make the synovial fluid less viscous. The overall temperature rise estimated was no more than 1.5</a:t>
                </a:r>
                <a14:m>
                  <m:oMath xmlns:m="http://schemas.openxmlformats.org/officeDocument/2006/math">
                    <m:r>
                      <a:rPr lang="en-IN" sz="2000" i="1">
                        <a:latin typeface="Cambria Math"/>
                      </a:rPr>
                      <m:t>℃</m:t>
                    </m:r>
                  </m:oMath>
                </a14:m>
                <a:r>
                  <a:rPr lang="en-IN" sz="2000" dirty="0">
                    <a:latin typeface="Times New Roman" pitchFamily="18" charset="0"/>
                    <a:cs typeface="Times New Roman" pitchFamily="18" charset="0"/>
                  </a:rPr>
                  <a:t> and there would exist some locally enhanced temperature gradients.</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93100" cy="4940300"/>
              </a:xfrm>
              <a:blipFill rotWithShape="1">
                <a:blip r:embed="rId2"/>
                <a:stretch>
                  <a:fillRect l="-588" t="-61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97</a:t>
            </a:fld>
            <a:endParaRPr lang="en-US"/>
          </a:p>
        </p:txBody>
      </p:sp>
    </p:spTree>
    <p:extLst>
      <p:ext uri="{BB962C8B-B14F-4D97-AF65-F5344CB8AC3E}">
        <p14:creationId xmlns:p14="http://schemas.microsoft.com/office/powerpoint/2010/main" val="42621472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pPr algn="l"/>
            <a:r>
              <a:rPr lang="en-US" sz="2800" b="1" dirty="0"/>
              <a:t>Future </a:t>
            </a:r>
            <a:r>
              <a:rPr lang="en-US" sz="2800" b="1" dirty="0" smtClean="0"/>
              <a:t>Work:</a:t>
            </a:r>
            <a:endParaRPr lang="en-US" sz="2800" b="1" dirty="0"/>
          </a:p>
        </p:txBody>
      </p:sp>
      <p:sp>
        <p:nvSpPr>
          <p:cNvPr id="3" name="Content Placeholder 2"/>
          <p:cNvSpPr>
            <a:spLocks noGrp="1"/>
          </p:cNvSpPr>
          <p:nvPr>
            <p:ph idx="1"/>
          </p:nvPr>
        </p:nvSpPr>
        <p:spPr>
          <a:xfrm>
            <a:off x="457200" y="1143000"/>
            <a:ext cx="8382000" cy="5486400"/>
          </a:xfrm>
        </p:spPr>
        <p:txBody>
          <a:bodyPr>
            <a:noAutofit/>
          </a:bodyPr>
          <a:lstStyle/>
          <a:p>
            <a:pPr algn="just">
              <a:buFont typeface="Wingdings" pitchFamily="2" charset="2"/>
              <a:buChar char="q"/>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current work can be expanded in future in number of ways, from extension of the mathematical model to include additional features of synovial joint, to investigate the additional lubricant-regulating and additional semi-permeable membrane materials, to analysis of the effects of arthritis related pharmaceuticals on bioengineered synovial fluid composition and function.</a:t>
            </a:r>
          </a:p>
          <a:p>
            <a:pPr algn="just">
              <a:buFont typeface="Wingdings" pitchFamily="2" charset="2"/>
              <a:buChar char="q"/>
            </a:pPr>
            <a:endParaRPr lang="en-US" sz="2000" dirty="0">
              <a:latin typeface="Times New Roman" pitchFamily="18" charset="0"/>
              <a:cs typeface="Times New Roman" pitchFamily="18" charset="0"/>
            </a:endParaRPr>
          </a:p>
          <a:p>
            <a:pPr algn="just">
              <a:buFont typeface="Wingdings" pitchFamily="2" charset="2"/>
              <a:buChar char="q"/>
            </a:pPr>
            <a:r>
              <a:rPr lang="en-US" sz="2000" dirty="0">
                <a:latin typeface="Times New Roman" pitchFamily="18" charset="0"/>
                <a:cs typeface="Times New Roman" pitchFamily="18" charset="0"/>
              </a:rPr>
              <a:t>It has been observed that under suitably designed applied magnetic fields may improve the performance characteristics of the synovial joint. Thus, the applied magnetic fields may be used for better articulation, particularly in diseased states, although there is considerable scope to further the development in this direction both theoretically and experimentally, particularly in isolating the paramagnetic properties of the synovial fluid in diseased states. The above mentioned results indicate that the application of a magnetic field, in the bio-system should be further studied for possible useful medical and engineering applications. The results of this study can be used in study of magnetic therapy in the treatment of inflammatory arthritis.</a:t>
            </a:r>
          </a:p>
          <a:p>
            <a:pPr>
              <a:buFont typeface="Wingdings" pitchFamily="2" charset="2"/>
              <a:buChar char="q"/>
            </a:pPr>
            <a:endParaRPr lang="en-US" sz="2000" dirty="0"/>
          </a:p>
        </p:txBody>
      </p:sp>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98</a:t>
            </a:fld>
            <a:endParaRPr lang="en-US"/>
          </a:p>
        </p:txBody>
      </p:sp>
    </p:spTree>
    <p:extLst>
      <p:ext uri="{BB962C8B-B14F-4D97-AF65-F5344CB8AC3E}">
        <p14:creationId xmlns:p14="http://schemas.microsoft.com/office/powerpoint/2010/main" val="13682091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2800" b="1" dirty="0"/>
              <a:t>Future Work</a:t>
            </a:r>
          </a:p>
        </p:txBody>
      </p:sp>
      <p:sp>
        <p:nvSpPr>
          <p:cNvPr id="3" name="Content Placeholder 2"/>
          <p:cNvSpPr>
            <a:spLocks noGrp="1"/>
          </p:cNvSpPr>
          <p:nvPr>
            <p:ph idx="1"/>
          </p:nvPr>
        </p:nvSpPr>
        <p:spPr>
          <a:xfrm>
            <a:off x="457200" y="1143000"/>
            <a:ext cx="8382000" cy="5181600"/>
          </a:xfrm>
        </p:spPr>
        <p:txBody>
          <a:bodyPr>
            <a:normAutofit fontScale="92500" lnSpcReduction="20000"/>
          </a:bodyPr>
          <a:lstStyle/>
          <a:p>
            <a:pPr algn="just">
              <a:buFont typeface="Wingdings" pitchFamily="2" charset="2"/>
              <a:buChar char="q"/>
            </a:pPr>
            <a:r>
              <a:rPr lang="en-US" sz="1900" dirty="0">
                <a:latin typeface="Times New Roman" pitchFamily="18" charset="0"/>
                <a:cs typeface="Times New Roman" pitchFamily="18" charset="0"/>
              </a:rPr>
              <a:t>The problem of temperature modelling can be modeled by considering the problem of time depending and three dimensional problem. The finite element formulation may also be developed to determine the unknown increases temperature in the diseased natural joint or in artificial joint.  </a:t>
            </a:r>
          </a:p>
          <a:p>
            <a:pPr marL="0" indent="0" algn="just">
              <a:buNone/>
            </a:pPr>
            <a:endParaRPr lang="en-US" sz="1900" dirty="0">
              <a:latin typeface="Times New Roman" pitchFamily="18" charset="0"/>
              <a:cs typeface="Times New Roman" pitchFamily="18" charset="0"/>
            </a:endParaRPr>
          </a:p>
          <a:p>
            <a:pPr algn="just">
              <a:buFont typeface="Wingdings" pitchFamily="2" charset="2"/>
              <a:buChar char="q"/>
            </a:pPr>
            <a:r>
              <a:rPr lang="en-US" sz="1900" dirty="0">
                <a:latin typeface="Times New Roman" pitchFamily="18" charset="0"/>
                <a:cs typeface="Times New Roman" pitchFamily="18" charset="0"/>
              </a:rPr>
              <a:t>The permeability of the cartilage may be extended in terms of strain dependent and time dependent which is a more accurate representation of the permeability of articular cartilage. </a:t>
            </a:r>
            <a:r>
              <a:rPr lang="en-US" sz="1900" dirty="0" smtClean="0">
                <a:latin typeface="Times New Roman" pitchFamily="18" charset="0"/>
                <a:cs typeface="Times New Roman" pitchFamily="18" charset="0"/>
              </a:rPr>
              <a:t>The problem of lubrication and generalized dispersion can be formulated by considering the hyperelastic model of the articular </a:t>
            </a:r>
            <a:r>
              <a:rPr lang="en-US" sz="1900" dirty="0">
                <a:latin typeface="Times New Roman" pitchFamily="18" charset="0"/>
                <a:cs typeface="Times New Roman" pitchFamily="18" charset="0"/>
              </a:rPr>
              <a:t>cartilage.</a:t>
            </a:r>
          </a:p>
          <a:p>
            <a:pPr algn="just">
              <a:buFont typeface="Wingdings" pitchFamily="2" charset="2"/>
              <a:buChar char="q"/>
            </a:pPr>
            <a:r>
              <a:rPr lang="en-US" sz="1900" dirty="0">
                <a:latin typeface="Times New Roman" pitchFamily="18" charset="0"/>
                <a:cs typeface="Times New Roman" pitchFamily="18" charset="0"/>
              </a:rPr>
              <a:t>In biomechanical problems there will be flow of poorly conducting fluid that is electrohydrodynamic flow, to disperse the nutrients, proteins, fat substances and so on through porous nature of cartilages in synovial joints. </a:t>
            </a:r>
          </a:p>
          <a:p>
            <a:pPr algn="just">
              <a:buFont typeface="Wingdings" pitchFamily="2" charset="2"/>
              <a:buChar char="q"/>
            </a:pPr>
            <a:r>
              <a:rPr lang="en-US" sz="1900" dirty="0">
                <a:latin typeface="Times New Roman" pitchFamily="18" charset="0"/>
                <a:cs typeface="Times New Roman" pitchFamily="18" charset="0"/>
              </a:rPr>
              <a:t>Therefore, we can extend our study to investigate the effect of viscoelastic parameter and electric number on the dispersion phenomena using electrorheological fluids in the future.</a:t>
            </a:r>
          </a:p>
          <a:p>
            <a:pPr algn="just">
              <a:buFont typeface="Wingdings" pitchFamily="2" charset="2"/>
              <a:buChar char="q"/>
            </a:pPr>
            <a:r>
              <a:rPr lang="en-US" sz="1900" dirty="0">
                <a:latin typeface="Times New Roman" pitchFamily="18" charset="0"/>
                <a:cs typeface="Times New Roman" pitchFamily="18" charset="0"/>
              </a:rPr>
              <a:t>In near future the model for unsteady convective diffusion can be used for the development of mathematical model for the articular cartilage regeneration because key mechanism involved in the cartilage regeneration modeling cell migration, nutrient diffusion and depletion extracellular matrix synthesis and degradation at the defect site, both spatially and temporally.</a:t>
            </a:r>
          </a:p>
          <a:p>
            <a:pPr marL="0" indent="0" algn="just">
              <a:buNone/>
            </a:pPr>
            <a:endParaRPr lang="en-US" sz="1800" dirty="0">
              <a:latin typeface="Times New Roman" pitchFamily="18" charset="0"/>
              <a:cs typeface="Times New Roman" pitchFamily="18" charset="0"/>
            </a:endParaRPr>
          </a:p>
          <a:p>
            <a:pPr>
              <a:buFont typeface="Wingdings" pitchFamily="2" charset="2"/>
              <a:buChar char="q"/>
            </a:pPr>
            <a:endParaRPr lang="en-US" sz="1800" dirty="0"/>
          </a:p>
        </p:txBody>
      </p:sp>
      <p:sp>
        <p:nvSpPr>
          <p:cNvPr id="5" name="Slide Number Placeholder 4"/>
          <p:cNvSpPr>
            <a:spLocks noGrp="1"/>
          </p:cNvSpPr>
          <p:nvPr>
            <p:ph type="sldNum" sz="quarter" idx="12"/>
          </p:nvPr>
        </p:nvSpPr>
        <p:spPr/>
        <p:txBody>
          <a:bodyPr/>
          <a:lstStyle/>
          <a:p>
            <a:pPr>
              <a:defRPr/>
            </a:pPr>
            <a:fld id="{73CEDD1D-CFA4-4E09-8EE6-E0B9A7F19067}" type="slidenum">
              <a:rPr lang="en-US" smtClean="0"/>
              <a:pPr>
                <a:defRPr/>
              </a:pPr>
              <a:t>99</a:t>
            </a:fld>
            <a:endParaRPr lang="en-US"/>
          </a:p>
        </p:txBody>
      </p:sp>
    </p:spTree>
    <p:extLst>
      <p:ext uri="{BB962C8B-B14F-4D97-AF65-F5344CB8AC3E}">
        <p14:creationId xmlns:p14="http://schemas.microsoft.com/office/powerpoint/2010/main" val="118966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5522</TotalTime>
  <Words>7138</Words>
  <Application>Microsoft Office PowerPoint</Application>
  <PresentationFormat>On-screen Show (4:3)</PresentationFormat>
  <Paragraphs>824</Paragraphs>
  <Slides>100</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03" baseType="lpstr">
      <vt:lpstr>Office Theme</vt:lpstr>
      <vt:lpstr>Equation</vt:lpstr>
      <vt:lpstr>Microsoft Equation 3.0</vt:lpstr>
      <vt:lpstr>Computational Modelling in Bio-Systems</vt:lpstr>
      <vt:lpstr>Outline</vt:lpstr>
      <vt:lpstr>MATHEMATICAL MODELING</vt:lpstr>
      <vt:lpstr>.</vt:lpstr>
      <vt:lpstr>MATHEMATICAL MODELING : CLASSIFICATION</vt:lpstr>
      <vt:lpstr>MATHEMATICAL MODELING : CLASSIFICATION  </vt:lpstr>
      <vt:lpstr> </vt:lpstr>
      <vt:lpstr>        </vt:lpstr>
      <vt:lpstr> </vt:lpstr>
      <vt:lpstr>Few points to consider: </vt:lpstr>
      <vt:lpstr>Few Points to be consider …..</vt:lpstr>
      <vt:lpstr>PowerPoint Presentation</vt:lpstr>
      <vt:lpstr>Advantage of Numerical Calculation over experimental investigation: </vt:lpstr>
      <vt:lpstr>  Advantage of Numerical Calculation over experimental investigation: </vt:lpstr>
      <vt:lpstr>Few Points to recognize</vt:lpstr>
      <vt:lpstr>Few Points to recognize: </vt:lpstr>
      <vt:lpstr> </vt:lpstr>
      <vt:lpstr>Why Bio-Fluid Mechanics ??</vt:lpstr>
      <vt:lpstr>Transport Phenomena in Human Body</vt:lpstr>
      <vt:lpstr>Types of fluid flow found in the human body</vt:lpstr>
      <vt:lpstr> </vt:lpstr>
      <vt:lpstr> </vt:lpstr>
      <vt:lpstr> </vt:lpstr>
      <vt:lpstr>Plane Poiseuille Flow</vt:lpstr>
      <vt:lpstr> </vt:lpstr>
      <vt:lpstr> </vt:lpstr>
      <vt:lpstr> </vt:lpstr>
      <vt:lpstr> </vt:lpstr>
      <vt:lpstr>SIR model for epidemics (compartmental model)</vt:lpstr>
      <vt:lpstr>SIR model for epidemics</vt:lpstr>
      <vt:lpstr>SIR model for epidemics</vt:lpstr>
      <vt:lpstr>SIR model for epidemics: numerical integration</vt:lpstr>
      <vt:lpstr>How do you control epidemics?</vt:lpstr>
      <vt:lpstr>How do you control epidemics?</vt:lpstr>
      <vt:lpstr>Mass Vaccination</vt:lpstr>
      <vt:lpstr>H1N1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FORMULATION OF THE PROBLEM </vt:lpstr>
      <vt:lpstr>FORMULATION OF THE PROBLEM</vt:lpstr>
      <vt:lpstr>Boundary and Matching Conditions: </vt:lpstr>
      <vt:lpstr>Non-Dimensional Scheme:</vt:lpstr>
      <vt:lpstr>Solution of the problem:</vt:lpstr>
      <vt:lpstr>Solution of the Problem:</vt:lpstr>
      <vt:lpstr>FORMULATION OF THE PROBLEM</vt:lpstr>
      <vt:lpstr>Axial Velocity and Pressure in porous region:</vt:lpstr>
      <vt:lpstr>Solution of the problem:</vt:lpstr>
      <vt:lpstr>Load Carrying Capacity:</vt:lpstr>
      <vt:lpstr>PowerPoint Presentation</vt:lpstr>
      <vt:lpstr>PowerPoint Presentation</vt:lpstr>
      <vt:lpstr>PowerPoint Presentation</vt:lpstr>
      <vt:lpstr>PowerPoint Presentation</vt:lpstr>
      <vt:lpstr>Transient Solute Dispersion  VISCOELASTIC EFFECTS ON THE UNSTEADY CONVECTIVE DIFFUSION IN A SYNOVIAL FLUID OF HUMAN JOINTS </vt:lpstr>
      <vt:lpstr>PowerPoint Presentation</vt:lpstr>
      <vt:lpstr>Introduction: VISCOELASTIC EFFECTS ON THE UNSTEADY CONVECTIVE…….</vt:lpstr>
      <vt:lpstr>Introduction: VISCOELASTIC EFFECTS ON THE UNSTEADY CONVECTIVE…….</vt:lpstr>
      <vt:lpstr>Formulation of the Problem:</vt:lpstr>
      <vt:lpstr>PowerPoint Presentation</vt:lpstr>
      <vt:lpstr>DISPERSION SOLUTION: </vt:lpstr>
      <vt:lpstr>Dispersion Equation in non-dimensional form</vt:lpstr>
      <vt:lpstr>Analysis:</vt:lpstr>
      <vt:lpstr>Dispersion Solution:</vt:lpstr>
      <vt:lpstr>Dispersion Solution:</vt:lpstr>
      <vt:lpstr>Dispersion Coefficients:</vt:lpstr>
      <vt:lpstr>Mean Concentration Distribution:</vt:lpstr>
      <vt:lpstr>PowerPoint Presentation</vt:lpstr>
      <vt:lpstr>PowerPoint Presentation</vt:lpstr>
      <vt:lpstr>PowerPoint Presentation</vt:lpstr>
      <vt:lpstr>PowerPoint Presentation</vt:lpstr>
      <vt:lpstr> CONCLUSIONS:</vt:lpstr>
      <vt:lpstr>  A MODEL FOR INTRA ARTICULAR HEAT EXCHANGE IN A KNEE JOINT </vt:lpstr>
      <vt:lpstr>Introduction:</vt:lpstr>
      <vt:lpstr>Introduction:…</vt:lpstr>
      <vt:lpstr>FORMULATION OF THE PROBLEM </vt:lpstr>
      <vt:lpstr>Porous cartilage – matrix: -(h^′+H^′ )≤y^′≤-h^′   and h^′≤y′≤(h^′+H^′)</vt:lpstr>
      <vt:lpstr>INTRA-ARTICULAR HEAT EXCHANGE:</vt:lpstr>
      <vt:lpstr>INTRA-ARTICULAR HEAT EXCHANGE:</vt:lpstr>
      <vt:lpstr>Boundary and Matching Conditions:</vt:lpstr>
      <vt:lpstr>Boundary and Matching Conditions:</vt:lpstr>
      <vt:lpstr>Non-dimensional form of the Temperature Equation:   </vt:lpstr>
      <vt:lpstr> SOLUTION OF THE PROBLEM: </vt:lpstr>
      <vt:lpstr>Solution…</vt:lpstr>
      <vt:lpstr>PowerPoint Presentation</vt:lpstr>
      <vt:lpstr>PowerPoint Presentation</vt:lpstr>
      <vt:lpstr>PowerPoint Presentation</vt:lpstr>
      <vt:lpstr>PowerPoint Presentation</vt:lpstr>
      <vt:lpstr>Conclusions:</vt:lpstr>
      <vt:lpstr>CONCLUSIONS</vt:lpstr>
      <vt:lpstr>Conclusions:</vt:lpstr>
      <vt:lpstr>Conclusions:</vt:lpstr>
      <vt:lpstr>Future Work:</vt:lpstr>
      <vt:lpstr>Future 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THE THESIS entitled   MATHEMATICAL MODELLING OF HEAT AND MASS      TRANSFER PHENOMENA IN SYNOVIAL JOINT</dc:title>
  <dc:creator>math5</dc:creator>
  <cp:lastModifiedBy>Sunil</cp:lastModifiedBy>
  <cp:revision>179</cp:revision>
  <dcterms:created xsi:type="dcterms:W3CDTF">2009-12-08T01:18:08Z</dcterms:created>
  <dcterms:modified xsi:type="dcterms:W3CDTF">2015-04-01T17:43:12Z</dcterms:modified>
</cp:coreProperties>
</file>